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14.xml" ContentType="application/vnd.openxmlformats-officedocument.presentationml.tags+xml"/>
  <Override PartName="/ppt/notesSlides/notesSlide1.xml" ContentType="application/vnd.openxmlformats-officedocument.presentationml.notesSlide+xml"/>
  <Override PartName="/ppt/tags/tag1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6.xml" ContentType="application/vnd.openxmlformats-officedocument.presentationml.tags+xml"/>
  <Override PartName="/ppt/notesSlides/notesSlide5.xml" ContentType="application/vnd.openxmlformats-officedocument.presentationml.notesSlide+xml"/>
  <Override PartName="/ppt/tags/tag117.xml" ContentType="application/vnd.openxmlformats-officedocument.presentationml.tags+xml"/>
  <Override PartName="/ppt/notesSlides/notesSlide6.xml" ContentType="application/vnd.openxmlformats-officedocument.presentationml.notesSlide+xml"/>
  <Override PartName="/ppt/tags/tag118.xml" ContentType="application/vnd.openxmlformats-officedocument.presentationml.tags+xml"/>
  <Override PartName="/ppt/notesSlides/notesSlide7.xml" ContentType="application/vnd.openxmlformats-officedocument.presentationml.notesSlide+xml"/>
  <Override PartName="/ppt/tags/tag119.xml" ContentType="application/vnd.openxmlformats-officedocument.presentationml.tags+xml"/>
  <Override PartName="/ppt/notesSlides/notesSlide8.xml" ContentType="application/vnd.openxmlformats-officedocument.presentationml.notesSlide+xml"/>
  <Override PartName="/ppt/tags/tag120.xml" ContentType="application/vnd.openxmlformats-officedocument.presentationml.tags+xml"/>
  <Override PartName="/ppt/notesSlides/notesSlide9.xml" ContentType="application/vnd.openxmlformats-officedocument.presentationml.notesSlide+xml"/>
  <Override PartName="/ppt/tags/tag121.xml" ContentType="application/vnd.openxmlformats-officedocument.presentationml.tags+xml"/>
  <Override PartName="/ppt/notesSlides/notesSlide10.xml" ContentType="application/vnd.openxmlformats-officedocument.presentationml.notesSlide+xml"/>
  <Override PartName="/ppt/tags/tag122.xml" ContentType="application/vnd.openxmlformats-officedocument.presentationml.tags+xml"/>
  <Override PartName="/ppt/notesSlides/notesSlide11.xml" ContentType="application/vnd.openxmlformats-officedocument.presentationml.notesSlide+xml"/>
  <Override PartName="/ppt/tags/tag123.xml" ContentType="application/vnd.openxmlformats-officedocument.presentationml.tags+xml"/>
  <Override PartName="/ppt/notesSlides/notesSlide12.xml" ContentType="application/vnd.openxmlformats-officedocument.presentationml.notesSlide+xml"/>
  <Override PartName="/ppt/tags/tag124.xml" ContentType="application/vnd.openxmlformats-officedocument.presentationml.tags+xml"/>
  <Override PartName="/ppt/notesSlides/notesSlide13.xml" ContentType="application/vnd.openxmlformats-officedocument.presentationml.notesSlide+xml"/>
  <Override PartName="/ppt/tags/tag125.xml" ContentType="application/vnd.openxmlformats-officedocument.presentationml.tags+xml"/>
  <Override PartName="/ppt/notesSlides/notesSlide14.xml" ContentType="application/vnd.openxmlformats-officedocument.presentationml.notesSlide+xml"/>
  <Override PartName="/ppt/tags/tag126.xml" ContentType="application/vnd.openxmlformats-officedocument.presentationml.tags+xml"/>
  <Override PartName="/ppt/notesSlides/notesSlide15.xml" ContentType="application/vnd.openxmlformats-officedocument.presentationml.notesSlide+xml"/>
  <Override PartName="/ppt/tags/tag127.xml" ContentType="application/vnd.openxmlformats-officedocument.presentationml.tags+xml"/>
  <Override PartName="/ppt/notesSlides/notesSlide16.xml" ContentType="application/vnd.openxmlformats-officedocument.presentationml.notesSlide+xml"/>
  <Override PartName="/ppt/tags/tag128.xml" ContentType="application/vnd.openxmlformats-officedocument.presentationml.tags+xml"/>
  <Override PartName="/ppt/notesSlides/notesSlide17.xml" ContentType="application/vnd.openxmlformats-officedocument.presentationml.notesSlide+xml"/>
  <Override PartName="/ppt/tags/tag129.xml" ContentType="application/vnd.openxmlformats-officedocument.presentationml.tags+xml"/>
  <Override PartName="/ppt/notesSlides/notesSlide18.xml" ContentType="application/vnd.openxmlformats-officedocument.presentationml.notesSlide+xml"/>
  <Override PartName="/ppt/tags/tag130.xml" ContentType="application/vnd.openxmlformats-officedocument.presentationml.tags+xml"/>
  <Override PartName="/ppt/notesSlides/notesSlide19.xml" ContentType="application/vnd.openxmlformats-officedocument.presentationml.notesSlide+xml"/>
  <Override PartName="/ppt/tags/tag131.xml" ContentType="application/vnd.openxmlformats-officedocument.presentationml.tags+xml"/>
  <Override PartName="/ppt/notesSlides/notesSlide20.xml" ContentType="application/vnd.openxmlformats-officedocument.presentationml.notesSlide+xml"/>
  <Override PartName="/ppt/tags/tag132.xml" ContentType="application/vnd.openxmlformats-officedocument.presentationml.tags+xml"/>
  <Override PartName="/ppt/notesSlides/notesSlide21.xml" ContentType="application/vnd.openxmlformats-officedocument.presentationml.notesSlide+xml"/>
  <Override PartName="/ppt/tags/tag133.xml" ContentType="application/vnd.openxmlformats-officedocument.presentationml.tags+xml"/>
  <Override PartName="/ppt/notesSlides/notesSlide22.xml" ContentType="application/vnd.openxmlformats-officedocument.presentationml.notesSlide+xml"/>
  <Override PartName="/ppt/tags/tag134.xml" ContentType="application/vnd.openxmlformats-officedocument.presentationml.tags+xml"/>
  <Override PartName="/ppt/notesSlides/notesSlide23.xml" ContentType="application/vnd.openxmlformats-officedocument.presentationml.notesSlide+xml"/>
  <Override PartName="/ppt/tags/tag135.xml" ContentType="application/vnd.openxmlformats-officedocument.presentationml.tags+xml"/>
  <Override PartName="/ppt/notesSlides/notesSlide24.xml" ContentType="application/vnd.openxmlformats-officedocument.presentationml.notesSlide+xml"/>
  <Override PartName="/ppt/tags/tag136.xml" ContentType="application/vnd.openxmlformats-officedocument.presentationml.tags+xml"/>
  <Override PartName="/ppt/notesSlides/notesSlide25.xml" ContentType="application/vnd.openxmlformats-officedocument.presentationml.notesSlide+xml"/>
  <Override PartName="/ppt/tags/tag13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8.xml" ContentType="application/vnd.openxmlformats-officedocument.presentationml.tags+xml"/>
  <Override PartName="/ppt/notesSlides/notesSlide28.xml" ContentType="application/vnd.openxmlformats-officedocument.presentationml.notesSlide+xml"/>
  <Override PartName="/ppt/tags/tag139.xml" ContentType="application/vnd.openxmlformats-officedocument.presentationml.tags+xml"/>
  <Override PartName="/ppt/notesSlides/notesSlide29.xml" ContentType="application/vnd.openxmlformats-officedocument.presentationml.notesSlide+xml"/>
  <Override PartName="/ppt/tags/tag140.xml" ContentType="application/vnd.openxmlformats-officedocument.presentationml.tags+xml"/>
  <Override PartName="/ppt/notesSlides/notesSlide30.xml" ContentType="application/vnd.openxmlformats-officedocument.presentationml.notesSlide+xml"/>
  <Override PartName="/ppt/tags/tag141.xml" ContentType="application/vnd.openxmlformats-officedocument.presentationml.tags+xml"/>
  <Override PartName="/ppt/notesSlides/notesSlide31.xml" ContentType="application/vnd.openxmlformats-officedocument.presentationml.notesSlide+xml"/>
  <Override PartName="/ppt/tags/tag142.xml" ContentType="application/vnd.openxmlformats-officedocument.presentationml.tags+xml"/>
  <Override PartName="/ppt/notesSlides/notesSlide32.xml" ContentType="application/vnd.openxmlformats-officedocument.presentationml.notesSlide+xml"/>
  <Override PartName="/ppt/tags/tag143.xml" ContentType="application/vnd.openxmlformats-officedocument.presentationml.tags+xml"/>
  <Override PartName="/ppt/notesSlides/notesSlide33.xml" ContentType="application/vnd.openxmlformats-officedocument.presentationml.notesSlide+xml"/>
  <Override PartName="/ppt/tags/tag144.xml" ContentType="application/vnd.openxmlformats-officedocument.presentationml.tags+xml"/>
  <Override PartName="/ppt/notesSlides/notesSlide34.xml" ContentType="application/vnd.openxmlformats-officedocument.presentationml.notesSlide+xml"/>
  <Override PartName="/ppt/tags/tag145.xml" ContentType="application/vnd.openxmlformats-officedocument.presentationml.tags+xml"/>
  <Override PartName="/ppt/notesSlides/notesSlide35.xml" ContentType="application/vnd.openxmlformats-officedocument.presentationml.notesSlide+xml"/>
  <Override PartName="/ppt/tags/tag146.xml" ContentType="application/vnd.openxmlformats-officedocument.presentationml.tags+xml"/>
  <Override PartName="/ppt/notesSlides/notesSlide36.xml" ContentType="application/vnd.openxmlformats-officedocument.presentationml.notesSlide+xml"/>
  <Override PartName="/ppt/tags/tag147.xml" ContentType="application/vnd.openxmlformats-officedocument.presentationml.tags+xml"/>
  <Override PartName="/ppt/notesSlides/notesSlide37.xml" ContentType="application/vnd.openxmlformats-officedocument.presentationml.notesSlide+xml"/>
  <Override PartName="/ppt/tags/tag148.xml" ContentType="application/vnd.openxmlformats-officedocument.presentationml.tags+xml"/>
  <Override PartName="/ppt/notesSlides/notesSlide38.xml" ContentType="application/vnd.openxmlformats-officedocument.presentationml.notesSlide+xml"/>
  <Override PartName="/ppt/tags/tag149.xml" ContentType="application/vnd.openxmlformats-officedocument.presentationml.tags+xml"/>
  <Override PartName="/ppt/notesSlides/notesSlide39.xml" ContentType="application/vnd.openxmlformats-officedocument.presentationml.notesSlide+xml"/>
  <Override PartName="/ppt/tags/tag150.xml" ContentType="application/vnd.openxmlformats-officedocument.presentationml.tags+xml"/>
  <Override PartName="/ppt/notesSlides/notesSlide40.xml" ContentType="application/vnd.openxmlformats-officedocument.presentationml.notesSlide+xml"/>
  <Override PartName="/ppt/tags/tag151.xml" ContentType="application/vnd.openxmlformats-officedocument.presentationml.tags+xml"/>
  <Override PartName="/ppt/notesSlides/notesSlide41.xml" ContentType="application/vnd.openxmlformats-officedocument.presentationml.notesSlide+xml"/>
  <Override PartName="/ppt/tags/tag152.xml" ContentType="application/vnd.openxmlformats-officedocument.presentationml.tags+xml"/>
  <Override PartName="/ppt/notesSlides/notesSlide42.xml" ContentType="application/vnd.openxmlformats-officedocument.presentationml.notesSlide+xml"/>
  <Override PartName="/ppt/tags/tag153.xml" ContentType="application/vnd.openxmlformats-officedocument.presentationml.tags+xml"/>
  <Override PartName="/ppt/notesSlides/notesSlide43.xml" ContentType="application/vnd.openxmlformats-officedocument.presentationml.notesSlide+xml"/>
  <Override PartName="/ppt/tags/tag154.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55.xml" ContentType="application/vnd.openxmlformats-officedocument.presentationml.tags+xml"/>
  <Override PartName="/ppt/notesSlides/notesSlide46.xml" ContentType="application/vnd.openxmlformats-officedocument.presentationml.notesSlide+xml"/>
  <Override PartName="/ppt/tags/tag156.xml" ContentType="application/vnd.openxmlformats-officedocument.presentationml.tags+xml"/>
  <Override PartName="/ppt/notesSlides/notesSlide47.xml" ContentType="application/vnd.openxmlformats-officedocument.presentationml.notesSlide+xml"/>
  <Override PartName="/ppt/tags/tag157.xml" ContentType="application/vnd.openxmlformats-officedocument.presentationml.tags+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 id="2147483760" r:id="rId6"/>
  </p:sldMasterIdLst>
  <p:notesMasterIdLst>
    <p:notesMasterId r:id="rId56"/>
  </p:notesMasterIdLst>
  <p:handoutMasterIdLst>
    <p:handoutMasterId r:id="rId57"/>
  </p:handoutMasterIdLst>
  <p:sldIdLst>
    <p:sldId id="1978" r:id="rId7"/>
    <p:sldId id="8721" r:id="rId8"/>
    <p:sldId id="8682" r:id="rId9"/>
    <p:sldId id="8683" r:id="rId10"/>
    <p:sldId id="1985" r:id="rId11"/>
    <p:sldId id="8739" r:id="rId12"/>
    <p:sldId id="2048" r:id="rId13"/>
    <p:sldId id="1996" r:id="rId14"/>
    <p:sldId id="2040" r:id="rId15"/>
    <p:sldId id="2041" r:id="rId16"/>
    <p:sldId id="2049" r:id="rId17"/>
    <p:sldId id="2050" r:id="rId18"/>
    <p:sldId id="1976" r:id="rId19"/>
    <p:sldId id="2045" r:id="rId20"/>
    <p:sldId id="2011" r:id="rId21"/>
    <p:sldId id="8756" r:id="rId22"/>
    <p:sldId id="8757" r:id="rId23"/>
    <p:sldId id="8763" r:id="rId24"/>
    <p:sldId id="8764" r:id="rId25"/>
    <p:sldId id="8765" r:id="rId26"/>
    <p:sldId id="8734" r:id="rId27"/>
    <p:sldId id="2012" r:id="rId28"/>
    <p:sldId id="8740" r:id="rId29"/>
    <p:sldId id="8741" r:id="rId30"/>
    <p:sldId id="8742" r:id="rId31"/>
    <p:sldId id="8743" r:id="rId32"/>
    <p:sldId id="2015" r:id="rId33"/>
    <p:sldId id="8729" r:id="rId34"/>
    <p:sldId id="8744" r:id="rId35"/>
    <p:sldId id="8745" r:id="rId36"/>
    <p:sldId id="8746" r:id="rId37"/>
    <p:sldId id="8747" r:id="rId38"/>
    <p:sldId id="8762" r:id="rId39"/>
    <p:sldId id="2014" r:id="rId40"/>
    <p:sldId id="8748" r:id="rId41"/>
    <p:sldId id="8749" r:id="rId42"/>
    <p:sldId id="8750" r:id="rId43"/>
    <p:sldId id="8755" r:id="rId44"/>
    <p:sldId id="2017" r:id="rId45"/>
    <p:sldId id="1984" r:id="rId46"/>
    <p:sldId id="8706" r:id="rId47"/>
    <p:sldId id="8701" r:id="rId48"/>
    <p:sldId id="8697" r:id="rId49"/>
    <p:sldId id="8699" r:id="rId50"/>
    <p:sldId id="8696" r:id="rId51"/>
    <p:sldId id="8761" r:id="rId52"/>
    <p:sldId id="2071" r:id="rId53"/>
    <p:sldId id="2046" r:id="rId54"/>
    <p:sldId id="1977" r:id="rId55"/>
  </p:sldIdLst>
  <p:sldSz cx="12192000" cy="6858000"/>
  <p:notesSz cx="6669088" cy="9926638"/>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E235397B-FCB6-4EF9-A57F-D6020CD56675}">
          <p14:sldIdLst>
            <p14:sldId id="1978"/>
            <p14:sldId id="8721"/>
            <p14:sldId id="8682"/>
            <p14:sldId id="8683"/>
            <p14:sldId id="1985"/>
          </p14:sldIdLst>
        </p14:section>
        <p14:section name="Ideer til, hvordan I kan arbejde med resultaterne på jeres skole" id="{90E45515-99C3-4EA8-89A3-F0C2A55DFA38}">
          <p14:sldIdLst>
            <p14:sldId id="8739"/>
            <p14:sldId id="2048"/>
            <p14:sldId id="1996"/>
            <p14:sldId id="2040"/>
            <p14:sldId id="2041"/>
            <p14:sldId id="2049"/>
            <p14:sldId id="2050"/>
          </p14:sldIdLst>
        </p14:section>
        <p14:section name="Præsentation af resultater" id="{09084D71-5F48-46A1-A2B7-E23E124DA0EA}">
          <p14:sldIdLst>
            <p14:sldId id="1976"/>
            <p14:sldId id="2045"/>
            <p14:sldId id="2011"/>
            <p14:sldId id="8756"/>
            <p14:sldId id="8757"/>
            <p14:sldId id="8763"/>
            <p14:sldId id="8764"/>
            <p14:sldId id="8765"/>
            <p14:sldId id="8734"/>
            <p14:sldId id="2012"/>
            <p14:sldId id="8740"/>
            <p14:sldId id="8741"/>
            <p14:sldId id="8742"/>
            <p14:sldId id="8743"/>
            <p14:sldId id="2015"/>
            <p14:sldId id="8729"/>
            <p14:sldId id="8744"/>
            <p14:sldId id="8745"/>
            <p14:sldId id="8746"/>
            <p14:sldId id="8747"/>
            <p14:sldId id="8762"/>
            <p14:sldId id="2014"/>
            <p14:sldId id="8748"/>
            <p14:sldId id="8749"/>
            <p14:sldId id="8750"/>
            <p14:sldId id="8755"/>
            <p14:sldId id="2017"/>
          </p14:sldIdLst>
        </p14:section>
        <p14:section name="Eksempler på prøvehandlinger i praksis" id="{404A3D84-3725-42C3-86EC-EA2D2BC9A2B1}">
          <p14:sldIdLst>
            <p14:sldId id="1984"/>
            <p14:sldId id="8706"/>
            <p14:sldId id="8701"/>
            <p14:sldId id="8697"/>
            <p14:sldId id="8699"/>
            <p14:sldId id="8696"/>
          </p14:sldIdLst>
        </p14:section>
        <p14:section name="Bilag til arbejde med resulater på jeres skole" id="{28DE574D-2DB8-4A7C-AC58-21BB1E175C73}">
          <p14:sldIdLst>
            <p14:sldId id="8761"/>
            <p14:sldId id="2071"/>
            <p14:sldId id="2046"/>
            <p14:sldId id="19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B8D000-F82D-2D0C-51ED-428BE9EB0964}" name="Nikolaj Godsk Vestergaard" initials="NGV" userId="S::ngv@ramboll.com::13f6e931-e8bb-4f58-9241-2f10614c3355" providerId="AD"/>
  <p188:author id="{60F7C223-4C18-FD4B-A6A9-C7DF1445EE49}" name="Matilde Bay Lyhne" initials="MBL" userId="S::MBLH@ramboll.com::a039d037-0c3d-4f54-991e-c2f61f8db783" providerId="AD"/>
  <p188:author id="{E2AB4229-5360-8B8D-47A9-CBB0842CF039}" name="Stine Rauff Bommersholdt" initials="SRB" userId="S::srb@ramboll.com::bb454674-bbcb-4315-8711-7c6e7a96d6c8" providerId="AD"/>
  <p188:author id="{E763F33A-282B-3A02-CBE0-C9F036E4D86F}" name="Mia Rytter Lund" initials="ML" userId="S::mryl@ramboll.com::fd5a37df-57b5-4ab7-b42f-f051b0300ae8" providerId="AD"/>
  <p188:author id="{92657D86-AABF-8C4C-6F51-D65416DCF824}" name="Line Pors Jørgensen" initials="LJ" userId="S::lej@ramboll.com::0132e566-f4bf-401a-a981-ca4845cdd2a4" providerId="AD"/>
  <p188:author id="{0BA25B9C-FEEF-EEBE-D988-74E296632A26}" name="Ida Høst Poulsen" initials="IHP" userId="S::IHPN@ramboll.com::2d088ed6-0a98-46db-a6ce-9daf67945352" providerId="AD"/>
  <p188:author id="{FD6096FA-94D4-FC42-A793-12E6BD8212EE}" name="Line Pors Jørgensen" initials="LPJ" userId="S::LEJ@ramboll.com::0132e566-f4bf-401a-a981-ca4845cdd2a4" providerId="AD"/>
  <p188:author id="{206940FC-A99F-6378-E12A-33EDEA0780C5}" name="Sophie Bayer" initials="SB" userId="S::AECB@ramboll.com::ede9276c-710b-4378-937b-bdc2eba6c543" providerId="AD"/>
  <p188:author id="{C1F161FD-E976-00BF-7048-A16D50EA37DE}" name="Mia Rytter Lund" initials="MRL" userId="S::MRYL@ramboll.com::fd5a37df-57b5-4ab7-b42f-f051b0300ae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FFFFFF"/>
    <a:srgbClr val="273F68"/>
    <a:srgbClr val="FFD11D"/>
    <a:srgbClr val="D5B429"/>
    <a:srgbClr val="DDC251"/>
    <a:srgbClr val="E4CF74"/>
    <a:srgbClr val="BD9ADD"/>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8D14C-6AAB-4FD3-B792-B3F991D8894C}" v="4" dt="2023-09-01T07:55:24.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06/09/2023</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‹nr.›</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06-09-2023</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5216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endParaRPr lang="da-DK"/>
          </a:p>
          <a:p>
            <a:r>
              <a:rPr lang="da-DK"/>
              <a:t>Øvelsen kan tilpasses afhængigt af, hvor meget tid I har afsat til at arbejde med øvelsen. Rambøll foreslår følgende program:</a:t>
            </a:r>
          </a:p>
          <a:p>
            <a:pPr marL="171450" indent="-171450">
              <a:buFont typeface="Arial" panose="020B0604020202020204" pitchFamily="34" charset="0"/>
              <a:buChar char="•"/>
            </a:pPr>
            <a:r>
              <a:rPr lang="da-DK"/>
              <a:t>Orientering i prøvehandlinger (10 min.)</a:t>
            </a:r>
          </a:p>
          <a:p>
            <a:pPr marL="171450" indent="-171450">
              <a:buFont typeface="Arial" panose="020B0604020202020204" pitchFamily="34" charset="0"/>
              <a:buChar char="•"/>
            </a:pPr>
            <a:r>
              <a:rPr lang="da-DK"/>
              <a:t>Udvælgelse af prøvehandlinger (10 min.) </a:t>
            </a:r>
          </a:p>
          <a:p>
            <a:pPr marL="171450" indent="-171450">
              <a:buFont typeface="Arial" panose="020B0604020202020204" pitchFamily="34" charset="0"/>
              <a:buChar char="•"/>
            </a:pPr>
            <a:r>
              <a:rPr lang="da-DK"/>
              <a:t>Drøftelser (20-40 min.)</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52094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endParaRPr lang="da-DK"/>
          </a:p>
          <a:p>
            <a:r>
              <a:rPr lang="da-DK"/>
              <a:t>Øvelsen kan tilpasses afhængigt af, hvor meget tid I har afsat til at arbejde med øvelsen. Rambøll foreslår følgende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Udvælgelse af ord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Præsentation og drøftelser (20-40 min.) </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54932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227839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r>
              <a:rPr lang="da-DK"/>
              <a:t>* Slides kan tilpasses afhængigt af jeres fokus </a:t>
            </a:r>
          </a:p>
        </p:txBody>
      </p:sp>
      <p:sp>
        <p:nvSpPr>
          <p:cNvPr id="4" name="Slide Number Placeholder 3"/>
          <p:cNvSpPr>
            <a:spLocks noGrp="1"/>
          </p:cNvSpPr>
          <p:nvPr>
            <p:ph type="sldNum" sz="quarter" idx="5"/>
          </p:nvPr>
        </p:nvSpPr>
        <p:spPr/>
        <p:txBody>
          <a:bodyPr/>
          <a:lstStyle/>
          <a:p>
            <a:fld id="{1B1D025B-ACD2-45C1-B156-1DDB470CE319}" type="slidenum">
              <a:rPr lang="da-DK" smtClean="0"/>
              <a:pPr/>
              <a:t>14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85217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402041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900">
                <a:latin typeface="Verdana" panose="020B0604030504040204" pitchFamily="34" charset="0"/>
                <a:ea typeface="Verdana" panose="020B0604030504040204" pitchFamily="34" charset="0"/>
              </a:rPr>
              <a:t>Uddybende noter:</a:t>
            </a:r>
          </a:p>
          <a:p>
            <a:endParaRPr lang="da-DK" sz="900">
              <a:latin typeface="Verdana" panose="020B0604030504040204" pitchFamily="34" charset="0"/>
              <a:ea typeface="Verdana" panose="020B0604030504040204" pitchFamily="34" charset="0"/>
            </a:endParaRPr>
          </a:p>
          <a:p>
            <a:r>
              <a:rPr lang="da-DK" sz="900">
                <a:latin typeface="Verdana" panose="020B0604030504040204" pitchFamily="34" charset="0"/>
                <a:ea typeface="Verdana" panose="020B0604030504040204" pitchFamily="34" charset="0"/>
              </a:rPr>
              <a:t>Eleverne er i forbindelse med evalueringen blevet spurgt til, hvad der ifølge dem er en god skole for </a:t>
            </a:r>
            <a:r>
              <a:rPr lang="da-DK" sz="900" i="1">
                <a:latin typeface="Verdana" panose="020B0604030504040204" pitchFamily="34" charset="0"/>
                <a:ea typeface="Verdana" panose="020B0604030504040204" pitchFamily="34" charset="0"/>
              </a:rPr>
              <a:t>alle</a:t>
            </a:r>
            <a:r>
              <a:rPr lang="da-DK" sz="900">
                <a:latin typeface="Verdana" panose="020B0604030504040204" pitchFamily="34" charset="0"/>
                <a:ea typeface="Verdana" panose="020B0604030504040204" pitchFamily="34" charset="0"/>
              </a:rPr>
              <a:t> elever. Resultaterne viser, at eleverne har mange svar herpå – herunder hvad der karakteriserer god undervisning og det gode fællesskab/sociale miljø.  </a:t>
            </a:r>
          </a:p>
          <a:p>
            <a:endParaRPr lang="da-DK" sz="900">
              <a:latin typeface="Verdana" panose="020B0604030504040204" pitchFamily="34" charset="0"/>
              <a:ea typeface="Verdana" panose="020B0604030504040204" pitchFamily="34" charset="0"/>
            </a:endParaRPr>
          </a:p>
          <a:p>
            <a:r>
              <a:rPr lang="da-DK" sz="900">
                <a:latin typeface="Verdana" panose="020B0604030504040204" pitchFamily="34" charset="0"/>
                <a:ea typeface="Verdana" panose="020B0604030504040204" pitchFamily="34" charset="0"/>
              </a:rPr>
              <a:t>Elevernes besvarelser centrerer sig særligt om </a:t>
            </a:r>
            <a:r>
              <a:rPr lang="da-DK" sz="900" b="1">
                <a:latin typeface="Verdana" panose="020B0604030504040204" pitchFamily="34" charset="0"/>
                <a:ea typeface="Verdana" panose="020B0604030504040204" pitchFamily="34" charset="0"/>
              </a:rPr>
              <a:t>fire</a:t>
            </a:r>
            <a:r>
              <a:rPr lang="da-DK" sz="900">
                <a:latin typeface="Verdana" panose="020B0604030504040204" pitchFamily="34" charset="0"/>
                <a:ea typeface="Verdana" panose="020B0604030504040204" pitchFamily="34" charset="0"/>
              </a:rPr>
              <a:t> overordnede emner: </a:t>
            </a:r>
          </a:p>
          <a:p>
            <a:endParaRPr lang="da-DK" sz="9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a:latin typeface="Verdana" panose="020B0604030504040204" pitchFamily="34" charset="0"/>
                <a:ea typeface="Verdana" panose="020B0604030504040204" pitchFamily="34" charset="0"/>
              </a:rPr>
              <a:t>Variation: </a:t>
            </a:r>
            <a:r>
              <a:rPr lang="da-DK" sz="900" b="0">
                <a:latin typeface="Verdana" panose="020B0604030504040204" pitchFamily="34" charset="0"/>
                <a:ea typeface="Verdana" panose="020B0604030504040204" pitchFamily="34" charset="0"/>
              </a:rPr>
              <a:t>Eleverne påpeger variation som en afgørende faktor for deres motivation og læring. Flere elever nævner, at de kunne ønske sig mere variation i timerne, fordi de har svært ved at koncentrere sig i timerne, hvis der kun er tavleundervisning eller opgaveløsning. Eleverne fortæller også, at dagene går hurtigere, hvis sjov og leg kombineres med læring. </a:t>
            </a:r>
            <a:r>
              <a:rPr lang="da-DK" sz="900">
                <a:latin typeface="Verdana" panose="020B0604030504040204" pitchFamily="34" charset="0"/>
                <a:ea typeface="Verdana" panose="020B0604030504040204" pitchFamily="34" charset="0"/>
                <a:cs typeface="Amatic SC" panose="00000500000000000000" pitchFamily="2" charset="-79"/>
              </a:rPr>
              <a:t>Derudover fortæller elever, at de har svært ved at koncentrere sig i længere tid af gangen – fx om det samme emne. Samtidig har flere elever svært ved bevare roen i timerne, hvis der ikke sker jævnlige skift i aktiviteter. Elevernes udtalelser peger på, at der er behov og stor efterspørgsel efter </a:t>
            </a:r>
            <a:r>
              <a:rPr lang="da-DK" sz="900" b="0">
                <a:latin typeface="Verdana" panose="020B0604030504040204" pitchFamily="34" charset="0"/>
                <a:ea typeface="Verdana" panose="020B0604030504040204" pitchFamily="34" charset="0"/>
                <a:cs typeface="Amatic SC" panose="00000500000000000000" pitchFamily="2" charset="-79"/>
              </a:rPr>
              <a:t>v</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arierende undervisning </a:t>
            </a:r>
            <a:r>
              <a:rPr lang="da-DK" sz="900">
                <a:solidFill>
                  <a:schemeClr val="tx1"/>
                </a:solidFill>
                <a:latin typeface="Verdana" panose="020B0604030504040204" pitchFamily="34" charset="0"/>
                <a:ea typeface="Verdana" panose="020B0604030504040204" pitchFamily="34" charset="0"/>
                <a:cs typeface="Amatic SC" panose="00000500000000000000" pitchFamily="2" charset="-79"/>
              </a:rPr>
              <a:t>– både variation i indhold, rammer og aktiviteter.</a:t>
            </a: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Differentiering: </a:t>
            </a:r>
            <a:r>
              <a:rPr lang="da-DK" sz="900" b="0">
                <a:latin typeface="Verdana" panose="020B0604030504040204" pitchFamily="34" charset="0"/>
                <a:ea typeface="Verdana" panose="020B0604030504040204" pitchFamily="34" charset="0"/>
              </a:rPr>
              <a:t>Eleverne oplever det overvejende som positivt, når de får forskellige opgaver i klassen. Flere elever nævner, at forskellighed i undervisningen – fx i form af opgave typer, materiale mv. -  særligt er godt, fordi alle elever kan få en opgave, der passer til dem. </a:t>
            </a:r>
            <a:r>
              <a:rPr lang="da-DK" sz="900">
                <a:latin typeface="Verdana" panose="020B0604030504040204" pitchFamily="34" charset="0"/>
                <a:ea typeface="Verdana" panose="020B0604030504040204" pitchFamily="34" charset="0"/>
                <a:cs typeface="Calibri"/>
              </a:rPr>
              <a:t>Eleverne anerkender forskellighed i evner og interesser i klassen, og eleverne udtrykker, at de kan se mange styrker i, at man kan forskellige ting. De udtrykker, at der skal være plads til alles evner. Samtidig kan forskelligheden også være vanskelig for nogle elever, som oplever, at de ofte er dem, der skal have ”den anden bog” eller ”den nemme opgave”. Ligeledes kan forskelligheden være svær for de elever, der til tider venter på at få hjælp i timerne, fordi andre elever har sværere ved opgaven.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a:latin typeface="Verdana" panose="020B0604030504040204" pitchFamily="34" charset="0"/>
                <a:ea typeface="Verdana" panose="020B0604030504040204" pitchFamily="34" charset="0"/>
              </a:rPr>
              <a:t>Inddragelse og medbestemmelse: </a:t>
            </a:r>
            <a:r>
              <a:rPr lang="da-DK" sz="900" b="0">
                <a:latin typeface="Verdana" panose="020B0604030504040204" pitchFamily="34" charset="0"/>
                <a:ea typeface="Verdana" panose="020B0604030504040204" pitchFamily="34" charset="0"/>
              </a:rPr>
              <a:t>Eleverne fremhæver i høj grad inddragelse og medbestemmelse som vigtige elementer for en sjov, lærerig og spædende undervisning. Eleverne udtrykker et ønske om mere inddragelse og medbestemmelse i undervisningen – fx ved at blive spurgt ind til, hvad de kunne tænke sig at lave på timerne, eller hvad der fungerer godt og mindre godt i undervisningen. Flere elever oplever at blive lyttet til og forstået, når læreren eksempelvis laver opsamlinger eller evalueringer løbende. Omvendt har eleverne overordnet forståelse for, at der er mange ting, som de skal lære – men de flere efterspørger at blive inddraget i, </a:t>
            </a:r>
            <a:r>
              <a:rPr lang="da-DK" sz="900" b="0" i="1">
                <a:latin typeface="Verdana" panose="020B0604030504040204" pitchFamily="34" charset="0"/>
                <a:ea typeface="Verdana" panose="020B0604030504040204" pitchFamily="34" charset="0"/>
              </a:rPr>
              <a:t>hvordan </a:t>
            </a:r>
            <a:r>
              <a:rPr lang="da-DK" sz="900" b="0" i="0">
                <a:latin typeface="Verdana" panose="020B0604030504040204" pitchFamily="34" charset="0"/>
                <a:ea typeface="Verdana" panose="020B0604030504040204" pitchFamily="34" charset="0"/>
              </a:rPr>
              <a:t>læringen skal ske (fysiske rum, alternative læringsmetoder, valgmuligheder i opgaver mv.). Samtidig viser resultaterne, at eleverne oplever det som positivt, når de har indflydelse på socialt/fællesskabsorienteret indhold – fx oplever flere elever, at det er særligt positivt at blive inddraget i at udforme klasseregler i fællesskab med sine klassekammerater, fordi de bliver lyttet til og forstået.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Fællesskab: </a:t>
            </a:r>
            <a:r>
              <a:rPr lang="da-DK" sz="900" b="0">
                <a:latin typeface="Verdana" panose="020B0604030504040204" pitchFamily="34" charset="0"/>
                <a:ea typeface="Verdana" panose="020B0604030504040204" pitchFamily="34" charset="0"/>
              </a:rPr>
              <a:t>Evalueringen viser, at eleverne har mange tanker om, hvordan man skaber plads til alle i klassefællesskabet. Eleverne fremhæver særligt tryghed og forståelse som elementer, der udgør ”en god skole for alle elever”. </a:t>
            </a:r>
            <a:r>
              <a:rPr lang="da-DK" sz="900">
                <a:latin typeface="Verdana" panose="020B0604030504040204" pitchFamily="34" charset="0"/>
                <a:ea typeface="Verdana" panose="020B0604030504040204" pitchFamily="34" charset="0"/>
                <a:cs typeface="Calibri"/>
              </a:rPr>
              <a:t>Eleverne anerkender forskellighed i evner og interesser I klassen, og eleverne udtrykker, at de kan se mange styrker i, at man kan forskellige ting i klassen. De udtrykker, at der skal være plads til alles evner, og at læreren kan være med til at understøtte et miljø, hvor det er tilfældet, fx ved at anerkende forskellighed og spørge ind til deres forskellige interesser. Evalueringen viser også, at eleverne har nemmere ved at hjælpe hinanden, når de kender til hinandens styrker og svagheder. Det skaber tryghed og fællesskab blandt klassekammerater.  </a:t>
            </a:r>
          </a:p>
          <a:p>
            <a:pPr marL="0" indent="0">
              <a:buNone/>
            </a:pPr>
            <a:endParaRPr lang="da-DK" sz="900">
              <a:latin typeface="Verdana" panose="020B0604030504040204" pitchFamily="34" charset="0"/>
              <a:ea typeface="Verdana" panose="020B0604030504040204" pitchFamily="34" charset="0"/>
            </a:endParaRPr>
          </a:p>
          <a:p>
            <a:pPr marL="0" indent="0">
              <a:buNone/>
            </a:pPr>
            <a:r>
              <a:rPr lang="da-DK" sz="900">
                <a:latin typeface="Verdana" panose="020B0604030504040204" pitchFamily="34" charset="0"/>
                <a:ea typeface="Verdana" panose="020B0604030504040204" pitchFamily="34" charset="0"/>
              </a:rPr>
              <a:t>På de næste slides vil de fire emner blive udfoldet gennem konkrete eksempler fra elevernes hverdag.</a:t>
            </a:r>
          </a:p>
          <a:p>
            <a:endParaRPr lang="da-DK" sz="90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85806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a:latin typeface="Verdana" panose="020B0604030504040204" pitchFamily="34" charset="0"/>
                <a:ea typeface="Verdana" panose="020B0604030504040204" pitchFamily="34" charset="0"/>
              </a:rPr>
              <a:t>Uddybende noter: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a:solidFill>
                  <a:srgbClr val="000000"/>
                </a:solidFill>
                <a:effectLst/>
                <a:latin typeface="Verdana" panose="020B0604030504040204" pitchFamily="34" charset="0"/>
                <a:ea typeface="Verdana" panose="020B0604030504040204" pitchFamily="34" charset="0"/>
              </a:rPr>
              <a:t>Taleboblerne illustrerer elevernes egne ord på, hvordan det pædagogiske personale kan variere undervisningen for eleverne: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a:solidFill>
                <a:srgbClr val="000000"/>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i="0">
                <a:solidFill>
                  <a:srgbClr val="000000"/>
                </a:solidFill>
                <a:effectLst/>
                <a:latin typeface="Verdana" panose="020B0604030504040204" pitchFamily="34" charset="0"/>
                <a:ea typeface="Verdana" panose="020B0604030504040204" pitchFamily="34" charset="0"/>
              </a:rPr>
              <a:t>Eleverne oplever begrænset variation i undervisningen: </a:t>
            </a:r>
            <a:r>
              <a:rPr lang="da-DK" sz="900" b="0" i="0">
                <a:solidFill>
                  <a:srgbClr val="D1D5DB"/>
                </a:solidFill>
                <a:effectLst/>
                <a:latin typeface="Verdana" panose="020B0604030504040204" pitchFamily="34" charset="0"/>
                <a:ea typeface="Verdana" panose="020B0604030504040204" pitchFamily="34" charset="0"/>
              </a:rPr>
              <a:t>Eleverne oplever generelt, at undervisningen kan være ensformig, og det kan være svært at holde koncentrationen i timer, der primært består af tavleundervisning. Dog er der variation i elevernes holdninger, og nogle af dem oplever, at lærerne er dygtige til at gøre undervisningen anderledes – for eksempel ved at indlægge pauser, skifte mellem forskellige opgaver i timerne eller arrangere udendørs aktiviteter.</a:t>
            </a:r>
            <a:br>
              <a:rPr lang="da-DK" sz="900" b="0" i="0">
                <a:solidFill>
                  <a:srgbClr val="D1D5DB"/>
                </a:solidFill>
                <a:effectLst/>
                <a:latin typeface="Verdana" panose="020B0604030504040204" pitchFamily="34" charset="0"/>
                <a:ea typeface="Verdana" panose="020B0604030504040204" pitchFamily="34" charset="0"/>
              </a:rPr>
            </a:br>
            <a:endParaRPr lang="da-DK" sz="900" b="1" i="0">
              <a:solidFill>
                <a:srgbClr val="000000"/>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i="0">
                <a:solidFill>
                  <a:srgbClr val="000000"/>
                </a:solidFill>
                <a:effectLst/>
                <a:latin typeface="Verdana" panose="020B0604030504040204" pitchFamily="34" charset="0"/>
                <a:ea typeface="Verdana" panose="020B0604030504040204" pitchFamily="34" charset="0"/>
              </a:rPr>
              <a:t>Eleverne oplever variation i undervisningen, når: </a:t>
            </a:r>
            <a:r>
              <a:rPr lang="da-DK" sz="900">
                <a:latin typeface="Verdana" panose="020B0604030504040204" pitchFamily="34" charset="0"/>
                <a:ea typeface="Verdana" panose="020B0604030504040204" pitchFamily="34" charset="0"/>
              </a:rPr>
              <a:t>både indhold i og rammer for undervisningen er forskellig. Et varierende læringsmiljø er generelt motiverende for eleverne, og flere påpeger, at de drømmer om endnu mere variation i hverdagen. Særligt fremhæver eleverne, at kreative og fysiske aktiviteter i undervisningen skaber variation, ligesom undervisning i varierende fysiske rammer også opleves som givende (fx undervisning i klassen, gruppearbejde uden for klassen eller arbejde alene med opgaver). Eksempelvis fortæller flere elever, at de godt kan lide kombinationen mellem noget ”anderledes” (fx rollespil, aktivitetsløb eller quizzer) og tavleundervisning. Eleverne fremhæver overordnet, at de kan have svært ved at holde koncentrationen i timerne, når der altid foregår den samme aktivitet (fx tavleundervisning eller opgaveløsning). I den forbindelse fremhæver flere elever, at </a:t>
            </a:r>
            <a:r>
              <a:rPr lang="da-DK" sz="900" err="1">
                <a:latin typeface="Verdana" panose="020B0604030504040204" pitchFamily="34" charset="0"/>
                <a:ea typeface="Verdana" panose="020B0604030504040204" pitchFamily="34" charset="0"/>
              </a:rPr>
              <a:t>emneunger</a:t>
            </a:r>
            <a:r>
              <a:rPr lang="da-DK" sz="900">
                <a:latin typeface="Verdana" panose="020B0604030504040204" pitchFamily="34" charset="0"/>
                <a:ea typeface="Verdana" panose="020B0604030504040204" pitchFamily="34" charset="0"/>
              </a:rPr>
              <a:t> er særligt motiverende, fordi undervisningen er anderledes og de får mulighed for at fordybe sig i et emne.</a:t>
            </a:r>
          </a:p>
        </p:txBody>
      </p:sp>
      <p:sp>
        <p:nvSpPr>
          <p:cNvPr id="4" name="Slide Number Placeholder 3"/>
          <p:cNvSpPr>
            <a:spLocks noGrp="1"/>
          </p:cNvSpPr>
          <p:nvPr>
            <p:ph type="sldNum" sz="quarter" idx="5"/>
          </p:nvPr>
        </p:nvSpPr>
        <p:spPr/>
        <p:txBody>
          <a:bodyPr/>
          <a:lstStyle/>
          <a:p>
            <a:fld id="{1B1D025B-ACD2-45C1-B156-1DDB470CE319}" type="slidenum">
              <a:rPr lang="da-DK" smtClean="0"/>
              <a:pPr/>
              <a:t>17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67780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a:latin typeface="Verdana" panose="020B0604030504040204" pitchFamily="34" charset="0"/>
                <a:ea typeface="Verdana" panose="020B0604030504040204" pitchFamily="34" charset="0"/>
              </a:rPr>
              <a:t>Uddybende noter: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a:solidFill>
                  <a:srgbClr val="000000"/>
                </a:solidFill>
                <a:effectLst/>
                <a:latin typeface="Verdana" panose="020B0604030504040204" pitchFamily="34" charset="0"/>
                <a:ea typeface="Verdana" panose="020B0604030504040204" pitchFamily="34" charset="0"/>
              </a:rPr>
              <a:t>Taleboblerne illustrerer elevernes egne ord på, hvordan det pædagogiske personale kan differentiere undervisningen for eleverne:</a:t>
            </a:r>
          </a:p>
          <a:p>
            <a:pPr marL="0" indent="0">
              <a:buFont typeface="Arial" panose="020B0604020202020204" pitchFamily="34" charset="0"/>
              <a:buNone/>
            </a:pPr>
            <a:endParaRPr lang="da-DK" sz="900" b="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a:latin typeface="Verdana" panose="020B0604030504040204" pitchFamily="34" charset="0"/>
                <a:ea typeface="Verdana" panose="020B0604030504040204" pitchFamily="34" charset="0"/>
              </a:rPr>
              <a:t>Eleverne oplever i nogen grad differentiering i undervisningen: </a:t>
            </a:r>
            <a:r>
              <a:rPr lang="da-DK" sz="900" b="0" i="0">
                <a:solidFill>
                  <a:srgbClr val="000000"/>
                </a:solidFill>
                <a:effectLst/>
                <a:latin typeface="Verdana" panose="020B0604030504040204" pitchFamily="34" charset="0"/>
                <a:ea typeface="Verdana" panose="020B0604030504040204" pitchFamily="34" charset="0"/>
              </a:rPr>
              <a:t>​Eleverne oplever overordnet, at opgaver, rammer og materialer ofte tilpasses individuelt efter behov og niveau. </a:t>
            </a:r>
            <a:r>
              <a:rPr lang="da-DK" sz="900" b="0" i="0">
                <a:solidFill>
                  <a:srgbClr val="D1D5DB"/>
                </a:solidFill>
                <a:effectLst/>
                <a:latin typeface="Verdana" panose="020B0604030504040204" pitchFamily="34" charset="0"/>
                <a:ea typeface="Verdana" panose="020B0604030504040204" pitchFamily="34" charset="0"/>
              </a:rPr>
              <a:t>Flere elever udviser stor forståelse for, at alle deres klassekammerater ikke altid kan eller skal lave det samme som dem selv. En række elever fremhæver, at deres lærer præsenterer dem for forskellige opgaver i løbet af lektionerne, såsom valg mellem opgaveark og bøger med varierende sværhedsgrader. Ligeledes fortæller eleverne, at lærerne sammensætter forskellige grupper og konstellationer baseret på elevernes faglige niveau og sociale behov. </a:t>
            </a:r>
          </a:p>
          <a:p>
            <a:pPr marL="171450" indent="-171450">
              <a:buFont typeface="Arial" panose="020B0604020202020204" pitchFamily="34" charset="0"/>
              <a:buChar char="•"/>
            </a:pPr>
            <a:endParaRPr lang="da-DK" sz="900" b="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a:latin typeface="Verdana" panose="020B0604030504040204" pitchFamily="34" charset="0"/>
                <a:ea typeface="Verdana" panose="020B0604030504040204" pitchFamily="34" charset="0"/>
              </a:rPr>
              <a:t>Eleverne oplever differentiering i undervisningen, når: </a:t>
            </a:r>
            <a:r>
              <a:rPr lang="da-DK" sz="900" b="0" i="0">
                <a:solidFill>
                  <a:srgbClr val="D1D5DB"/>
                </a:solidFill>
                <a:effectLst/>
                <a:latin typeface="Verdana" panose="020B0604030504040204" pitchFamily="34" charset="0"/>
                <a:ea typeface="Verdana" panose="020B0604030504040204" pitchFamily="34" charset="0"/>
              </a:rPr>
              <a:t>det pædagogiske personale differentierer undervisningen ved at tilbyde forskellige opgaver, rammer og materialer i timerne. Evalueringen peger på, at differentiering blandt andet sker ved at tilpasse efter elevernes koncentrationsevne og færdigheder – fx gennem færre og nemmere opgaver til nogle elever. Elever fortæller, at de indimellem udvælges til at arbejde selvstændigt på gangen sammen med udvalgte klassekammerater. Denne mulighed for dybdegående fokus og koncentration i opgaverne oplever flere som positiv og gavnlig. Samtidig har andre elever mulighed for at få mere støtte og hjælp under timerne – eksempelvis via ekstra opmærksomhed fra læreren eller en gruppe/læseven, der kan støtte.</a:t>
            </a:r>
          </a:p>
          <a:p>
            <a:endParaRPr lang="da-DK" sz="900" b="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77371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a:latin typeface="Verdana" panose="020B0604030504040204" pitchFamily="34" charset="0"/>
                <a:ea typeface="Verdana" panose="020B0604030504040204" pitchFamily="34" charset="0"/>
              </a:rPr>
              <a:t>Uddybende noter: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a:solidFill>
                  <a:srgbClr val="000000"/>
                </a:solidFill>
                <a:effectLst/>
                <a:latin typeface="Verdana" panose="020B0604030504040204" pitchFamily="34" charset="0"/>
                <a:ea typeface="Verdana" panose="020B0604030504040204" pitchFamily="34" charset="0"/>
              </a:rPr>
              <a:t>Taleboblerne illustrerer elevernes egne ord på, hvordan det pædagogiske personale kan give eleverne mere medbestemmelse: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a:solidFill>
                <a:srgbClr val="000000"/>
              </a:solidFill>
              <a:effectLst/>
              <a:latin typeface="Verdana" panose="020B0604030504040204" pitchFamily="34" charset="0"/>
              <a:ea typeface="Verdana" panose="020B0604030504040204" pitchFamily="34" charset="0"/>
              <a:cs typeface="Amatic SC" panose="00000500000000000000"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i="0">
                <a:solidFill>
                  <a:srgbClr val="000000"/>
                </a:solidFill>
                <a:effectLst/>
                <a:latin typeface="Verdana" panose="020B0604030504040204" pitchFamily="34" charset="0"/>
                <a:ea typeface="Verdana" panose="020B0604030504040204" pitchFamily="34" charset="0"/>
                <a:cs typeface="Amatic SC" panose="00000500000000000000" pitchFamily="2" charset="-79"/>
              </a:rPr>
              <a:t>Eleverne oplever begrænset medbestemmelse: </a:t>
            </a:r>
            <a:r>
              <a:rPr lang="da-DK" sz="900" b="0" i="0">
                <a:solidFill>
                  <a:srgbClr val="D1D5DB"/>
                </a:solidFill>
                <a:effectLst/>
                <a:latin typeface="Verdana" panose="020B0604030504040204" pitchFamily="34" charset="0"/>
                <a:ea typeface="Verdana" panose="020B0604030504040204" pitchFamily="34" charset="0"/>
              </a:rPr>
              <a:t>Evalueringen viser, at eleverne generelt oplever en mindre grad af medbestemmelse og indflydelse på undervisningen. De oplever for eksempel sjældent, at deres lærere spørger dem, hvad de gerne vil lave i timerne, eller om de har idéer til emner osv. eller giver dem indflydelse på, hvordan grupperne til gruppearbejde skal sammensættes. Når det pædagogiske personale inkluderer eleverne, sker det for eksempel ved, at læreren præsenterer valgmuligheder for eleverne eller spørger, hvad de kan gøre bedre. Nogle elever oplever, at deres ønsker til undervisningen bliver taget i betragtning af lærerne, mens andre elever udtrykker, at lærerne strukturerer undervisningens indhold og aktiviteter uden at involvere eleverne, eller at deres forslag bliver afvist. Overordnet fremhæver eleverne, at medbestemmelse og indflydelse vægtes højt, fordi det giver dem mulighed for at arbejde med det, der fænger deres interesse, og på en måde som bidrager til, at de føler sig godt tilpas.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i="0">
              <a:solidFill>
                <a:srgbClr val="000000"/>
              </a:solidFill>
              <a:effectLst/>
              <a:latin typeface="Verdana" panose="020B0604030504040204" pitchFamily="34" charset="0"/>
              <a:ea typeface="Verdana" panose="020B0604030504040204" pitchFamily="34" charset="0"/>
              <a:cs typeface="Amatic SC" panose="00000500000000000000"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i="0">
                <a:solidFill>
                  <a:srgbClr val="000000"/>
                </a:solidFill>
                <a:effectLst/>
                <a:latin typeface="Verdana" panose="020B0604030504040204" pitchFamily="34" charset="0"/>
                <a:ea typeface="Verdana" panose="020B0604030504040204" pitchFamily="34" charset="0"/>
                <a:cs typeface="Amatic SC" panose="00000500000000000000" pitchFamily="2" charset="-79"/>
              </a:rPr>
              <a:t>Eleverne oplever medbestemmelse i undervisningen, når: </a:t>
            </a:r>
            <a:r>
              <a:rPr lang="da-DK" sz="900" b="0" i="0">
                <a:solidFill>
                  <a:srgbClr val="D1D5DB"/>
                </a:solidFill>
                <a:effectLst/>
                <a:latin typeface="Verdana" panose="020B0604030504040204" pitchFamily="34" charset="0"/>
                <a:ea typeface="Verdana" panose="020B0604030504040204" pitchFamily="34" charset="0"/>
              </a:rPr>
              <a:t>de bliver inddraget i både indholdet og udførelsen af undervisningen. Det sker blandt andet ved, at eleverne har mulighed for at påvirke rækkefølgen af opgaver og aktiviteter, ved at have indflydelse på hvor de skal arbejde og ved at de ser, hvordan deres egne ønsker bliver brugt i fremadrettet tilrettelæggelse af undervisningen. Derudover fremhæver flere elever, at det er positivt, når de inddrages aktivt i arbejdet med klassens fællesskab og trivsel. Det kan fx være for at forme konkrete tiltag, som kan styrke fællesskabet. For eksempel fortæller nogle elever, at deres lærere ofte evaluerer timerne og giver dem mulighed for at påvirke, hvordan undervisningen fremadrettet skal tilrettelægges. Eleverne udtrykker generelt et ønske om endnu større medbestemmelse. De fremhæver, at medbestemmelse motiverer dem til at engagere sig mere i undervisningen, fordi de føler sig hørt og set. Samtidig synes enkelte elever dog, at for mange spørgsmål og for meget inddragelse kan føre til uro og forvirring i klassen.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a:solidFill>
                <a:srgbClr val="D1D5DB"/>
              </a:solidFill>
              <a:effectLst/>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a:solidFill>
                <a:srgbClr val="D1D5DB"/>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a:solidFill>
                  <a:srgbClr val="D1D5DB"/>
                </a:solidFill>
                <a:effectLst/>
                <a:latin typeface="Verdana" panose="020B0604030504040204" pitchFamily="34" charset="0"/>
                <a:ea typeface="Verdana" panose="020B0604030504040204" pitchFamily="34" charset="0"/>
              </a:rPr>
              <a:t>Lærere, som har arbejdet systematisk med at inddrage eleverne, fortæller, at de lærer elevernes behov og personlighed bedre at kende ved at inddrage dem mere aktivt i tilrettelæggelsen af undervisningens indhold. En lærer fremhæver, at det gør det nemmere at tilrettelægge og målrette undervisningen, så flest muligt trives i undervisningen.</a:t>
            </a:r>
            <a:endParaRPr lang="da-DK" sz="900" b="1">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19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0267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900">
                <a:latin typeface="Verdana" panose="020B0604030504040204" pitchFamily="34" charset="0"/>
                <a:ea typeface="Verdana" panose="020B0604030504040204" pitchFamily="34" charset="0"/>
              </a:rPr>
              <a:t>Uddybende noter:</a:t>
            </a:r>
          </a:p>
          <a:p>
            <a:endParaRPr lang="da-DK" sz="900">
              <a:latin typeface="Verdana" panose="020B0604030504040204" pitchFamily="34" charset="0"/>
              <a:ea typeface="Verdana" panose="020B0604030504040204" pitchFamily="34" charset="0"/>
            </a:endParaRPr>
          </a:p>
          <a:p>
            <a:pPr marL="0" indent="0">
              <a:buFont typeface="Arial" panose="020B0604020202020204" pitchFamily="34" charset="0"/>
              <a:buNone/>
            </a:pPr>
            <a:r>
              <a:rPr lang="da-DK" sz="900">
                <a:latin typeface="Verdana" panose="020B0604030504040204" pitchFamily="34" charset="0"/>
                <a:ea typeface="Verdana" panose="020B0604030504040204" pitchFamily="34" charset="0"/>
              </a:rPr>
              <a:t>Taleboblerne illustrerer elevernes egne ord på, hvordan de oplever fællesskab i undervisningen: </a:t>
            </a:r>
          </a:p>
          <a:p>
            <a:pPr marL="0" indent="0">
              <a:buFont typeface="Arial" panose="020B0604020202020204" pitchFamily="34" charset="0"/>
              <a:buNone/>
            </a:pPr>
            <a:endParaRPr lang="da-DK" sz="9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a:latin typeface="Verdana" panose="020B0604030504040204" pitchFamily="34" charset="0"/>
                <a:ea typeface="Verdana" panose="020B0604030504040204" pitchFamily="34" charset="0"/>
              </a:rPr>
              <a:t>Eleverne oplever varierende fællesskab i undervisningen: </a:t>
            </a:r>
            <a:r>
              <a:rPr lang="da-DK" sz="900" b="0">
                <a:latin typeface="Verdana" panose="020B0604030504040204" pitchFamily="34" charset="0"/>
                <a:ea typeface="Verdana" panose="020B0604030504040204" pitchFamily="34" charset="0"/>
              </a:rPr>
              <a:t>Eleverne fortæller, at det er vigtigt for deres trivsel og læring i undervisningen, at de oplever et fællesskab på tværs af klassen og skolen. I den forbindelse spiller det pædagogiske personale en central rolle, da de er med til at sikre, at alle er med i fællesskabet. Ifølge eleverne er der stor forskel på, hvor opmærksomme lærerne er på fællesskabet og at alle elever er med. Der er både eksempler på lærere, som går op i at skabe en god start på dagen for klassen (ved fx at sætte musik eller Ultranyt på), men også eksempler på, at lærerne ikke oplever at engagere sig i elevers ve og vel. Fællesskabet afspejles også i, hvor mange som ønsker at deltage på timerne. Her opleverne eleverne tilsvarende, at der er stor forskel på, om pædagogisk er med til at sikre, at alle bliver set, hørt og inkluderet i det faglige fællesskab. </a:t>
            </a:r>
            <a:endParaRPr lang="da-DK" sz="900" b="1">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Eleverne oplever fællesskab i undervisningen, når: </a:t>
            </a:r>
            <a:r>
              <a:rPr lang="da-DK" sz="900" b="0">
                <a:latin typeface="Verdana" panose="020B0604030504040204" pitchFamily="34" charset="0"/>
                <a:ea typeface="Verdana" panose="020B0604030504040204" pitchFamily="34" charset="0"/>
              </a:rPr>
              <a:t>læreren og klassekammeraterne tager hensyn til og hjælper hinanden, hvis nogen har det svært. De fortæller også, at det giver en oplevelse af fællesskab, når man kender hinanden på kryds og tværs på skolen, fordi der fx er arrangementer for alle. Det kan også skabe øget tryghed blandt de yngre elever, at de kender de ældre elever og har relationer på tværs af årgange. Endelig peger eleverne på, at fællesskabet styrkes, når de kan være fortrolige med lærerne og dele problemer. Der er eksempler på, at lærerne ikke kender til sociale problemer i klassen og derfor ikke håndterer dem. Derfor er det vigtigt med fortrolighed på tværs af lærere og elever, ligesom eleverne værdsætter, når lærerne udviser oprigtig interesse og spørger ind til interesser og emner, som ikke kun vedrører skolemæssige emner. </a:t>
            </a:r>
            <a:endParaRPr lang="da-DK" sz="900" b="1">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20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03514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73676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233306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179754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effectLst/>
                <a:latin typeface="Verdana" panose="020B0604030504040204" pitchFamily="34" charset="0"/>
                <a:ea typeface="Verdana" panose="020B0604030504040204" pitchFamily="34" charset="0"/>
                <a:cs typeface="Times New Roman" panose="02020603050405020304" pitchFamily="18" charset="0"/>
              </a:rPr>
              <a:t>Uddybende noter: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effectLst/>
              <a:latin typeface="Verdana" panose="020B0604030504040204" pitchFamily="34" charset="0"/>
              <a:ea typeface="Verdana" panose="020B0604030504040204" pitchFamily="34" charset="0"/>
              <a:cs typeface="Times New Roman" panose="02020603050405020304" pitchFamily="18" charset="0"/>
            </a:endParaRPr>
          </a:p>
          <a:p>
            <a:r>
              <a:rPr lang="da-DK" sz="900">
                <a:latin typeface="Verdana" panose="020B0604030504040204" pitchFamily="34" charset="0"/>
                <a:ea typeface="Verdana" panose="020B0604030504040204" pitchFamily="34" charset="0"/>
              </a:rPr>
              <a:t>Ledere, vejledere og det pædagogiske personale oplever overordnet set, at arbejdet med aktionslæring er motiverende og bidrager til at øge refleksion over og kvalificering af egen praksis.</a:t>
            </a:r>
            <a:r>
              <a:rPr lang="da-DK" sz="900" b="0">
                <a:latin typeface="Verdana" panose="020B0604030504040204" pitchFamily="34" charset="0"/>
                <a:ea typeface="Verdana" panose="020B0604030504040204" pitchFamily="34" charset="0"/>
              </a:rPr>
              <a:t> Samtidig understøtter a</a:t>
            </a:r>
            <a:r>
              <a:rPr lang="da-DK" sz="900">
                <a:latin typeface="Verdana" panose="020B0604030504040204" pitchFamily="34" charset="0"/>
                <a:ea typeface="Verdana" panose="020B0604030504040204" pitchFamily="34" charset="0"/>
              </a:rPr>
              <a:t>ktionslæring fremdrift og fokus på det fælles projekt om at skabe deltagelsesmuligheder for alle elever. </a:t>
            </a:r>
          </a:p>
          <a:p>
            <a:endParaRPr lang="da-DK" sz="900" b="0">
              <a:latin typeface="Verdana" panose="020B0604030504040204" pitchFamily="34" charset="0"/>
              <a:ea typeface="Verdana" panose="020B0604030504040204" pitchFamily="34" charset="0"/>
            </a:endParaRPr>
          </a:p>
          <a:p>
            <a:r>
              <a:rPr lang="da-DK" sz="900" b="0">
                <a:latin typeface="Verdana" panose="020B0604030504040204" pitchFamily="34" charset="0"/>
                <a:ea typeface="Verdana" panose="020B0604030504040204" pitchFamily="34" charset="0"/>
              </a:rPr>
              <a:t>Når det pædagogiske personale skal beskrive, hvordan arbejdet med aktionslæring har påvirket deres praksis, fortæller de at:</a:t>
            </a:r>
          </a:p>
          <a:p>
            <a:endParaRPr lang="da-DK" sz="900" b="1">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noProof="0">
                <a:latin typeface="Verdana" panose="020B0604030504040204" pitchFamily="34" charset="0"/>
                <a:ea typeface="Verdana" panose="020B0604030504040204" pitchFamily="34" charset="0"/>
              </a:rPr>
              <a:t>De justerer mere til på baggrund af dagsformen i min undervisning: </a:t>
            </a:r>
            <a:r>
              <a:rPr lang="da-DK" sz="900">
                <a:latin typeface="Verdana" panose="020B0604030504040204" pitchFamily="34" charset="0"/>
                <a:ea typeface="Verdana" panose="020B0604030504040204" pitchFamily="34" charset="0"/>
              </a:rPr>
              <a:t>det pædagogiske personale fortæller, at de generelt oplever at have mindre fokus på at nå bestemte faglige mål i en time og mere fokus på at tilpasse undervisningen til dagsformen og dermed justere til i indholdet af undervisningen.</a:t>
            </a:r>
            <a:endParaRPr lang="da-DK" sz="900" noProof="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da-DK" sz="900" b="1" noProof="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noProof="0">
                <a:latin typeface="Verdana" panose="020B0604030504040204" pitchFamily="34" charset="0"/>
                <a:ea typeface="Verdana" panose="020B0604030504040204" pitchFamily="34" charset="0"/>
              </a:rPr>
              <a:t>De involverer eleverne mere i udviklingen af undervisningsmiljøet: </a:t>
            </a:r>
            <a:r>
              <a:rPr lang="da-DK" sz="900" noProof="0">
                <a:latin typeface="Verdana" panose="020B0604030504040204" pitchFamily="34" charset="0"/>
                <a:ea typeface="Verdana" panose="020B0604030504040204" pitchFamily="34" charset="0"/>
              </a:rPr>
              <a:t>det pædagogiske personale fortæller, at de i højere grad bringer eleverne på banen i undervisningen og motiverer dem til at tage medansvar for indholdet. De udtrykker også, at de er blevet mere nysgerrige på, hvilke idéer eleverne har til at skabe et godt </a:t>
            </a:r>
            <a:r>
              <a:rPr lang="da-DK" sz="900">
                <a:latin typeface="Verdana" panose="020B0604030504040204" pitchFamily="34" charset="0"/>
                <a:ea typeface="Verdana" panose="020B0604030504040204" pitchFamily="34" charset="0"/>
              </a:rPr>
              <a:t>læringsmiljø. </a:t>
            </a:r>
            <a:endParaRPr lang="da-DK" sz="900" noProof="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da-DK" sz="900" b="1" noProof="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noProof="0">
                <a:latin typeface="Verdana" panose="020B0604030504040204" pitchFamily="34" charset="0"/>
                <a:ea typeface="Verdana" panose="020B0604030504040204" pitchFamily="34" charset="0"/>
              </a:rPr>
              <a:t>De i højere grad prioriterer at sikre, at eleverne føler sig set: </a:t>
            </a:r>
            <a:r>
              <a:rPr lang="da-DK" sz="900">
                <a:latin typeface="Verdana" panose="020B0604030504040204" pitchFamily="34" charset="0"/>
                <a:ea typeface="Verdana" panose="020B0604030504040204" pitchFamily="34" charset="0"/>
              </a:rPr>
              <a:t>det pædagogiske personale fortæller, at de har fået en bedre forståelse for, at der også skal være plads til at tale om, hvordan weekenden har været og andre private ting, fordi det bidrager til, at eleverne føler sig trygge, set og hørt. Det opleves som en forudsætning for, at eleverne lærer i undervisningen.   </a:t>
            </a:r>
            <a:endParaRPr lang="da-DK" sz="900" noProof="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da-DK" sz="900" b="1">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noProof="0">
                <a:latin typeface="Verdana" panose="020B0604030504040204" pitchFamily="34" charset="0"/>
                <a:ea typeface="Verdana" panose="020B0604030504040204" pitchFamily="34" charset="0"/>
              </a:rPr>
              <a:t>De reflekterer mere over egen undervisning: </a:t>
            </a:r>
            <a:r>
              <a:rPr lang="da-DK" sz="900" noProof="0">
                <a:latin typeface="Verdana" panose="020B0604030504040204" pitchFamily="34" charset="0"/>
                <a:ea typeface="Verdana" panose="020B0604030504040204" pitchFamily="34" charset="0"/>
              </a:rPr>
              <a:t>Refleksionsprocessen i aktionslæringsforløbene medfører, at kollegaerne har en øget refleksion over egen praksis, herunder hvad der fungerer godt og kan gøres anderledes, fordi de får kollegaers perspektiver på egen praksis. </a:t>
            </a:r>
          </a:p>
          <a:p>
            <a:pPr marL="171450" indent="-171450">
              <a:buFont typeface="Arial" panose="020B0604020202020204" pitchFamily="34" charset="0"/>
              <a:buChar char="•"/>
            </a:pPr>
            <a:endParaRPr lang="da-DK" sz="900" b="1" noProof="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noProof="0">
                <a:latin typeface="Verdana" panose="020B0604030504040204" pitchFamily="34" charset="0"/>
                <a:ea typeface="Verdana" panose="020B0604030504040204" pitchFamily="34" charset="0"/>
              </a:rPr>
              <a:t>De oftere indtager elevperspektivet: </a:t>
            </a:r>
            <a:r>
              <a:rPr lang="da-DK" sz="900">
                <a:latin typeface="Verdana" panose="020B0604030504040204" pitchFamily="34" charset="0"/>
                <a:ea typeface="Verdana" panose="020B0604030504040204" pitchFamily="34" charset="0"/>
              </a:rPr>
              <a:t>det pædagogiske personale er mere tilbøjelige til at overveje, hvad der kan forklare, at en elev ikke griber en opgave og responderer som forventet, og hvordan man kan hjælpe eleven. De har således et større fokus på at ”se med eleven”, frem for at give eleven skylden for, at vedkommende ikke deltager. </a:t>
            </a:r>
            <a:endParaRPr lang="da-DK" sz="900" noProof="0">
              <a:latin typeface="Verdana" panose="020B0604030504040204" pitchFamily="34" charset="0"/>
              <a:ea typeface="Verdana" panose="020B0604030504040204" pitchFamily="34" charset="0"/>
            </a:endParaRPr>
          </a:p>
          <a:p>
            <a:pPr marL="143510" indent="-143510"/>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23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61100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a-DK" sz="900" b="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Uddybende noter: </a:t>
            </a:r>
          </a:p>
          <a:p>
            <a:pPr marL="0" indent="0">
              <a:buFont typeface="Arial" panose="020B0604020202020204" pitchFamily="34" charset="0"/>
              <a:buNone/>
            </a:pPr>
            <a:endParaRPr lang="da-DK" sz="900" b="1">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latin typeface="Verdana" panose="020B0604030504040204" pitchFamily="34" charset="0"/>
                <a:ea typeface="Verdana" panose="020B0604030504040204" pitchFamily="34" charset="0"/>
              </a:rPr>
              <a:t>Når det pædagogiske personale skal beskrive, hvad der motiverer dem i arbejdet med aktionslæring, fortæller de, at det er særligt motiverende, når:</a:t>
            </a:r>
            <a:br>
              <a:rPr lang="da-DK" sz="900" b="0">
                <a:latin typeface="Verdana" panose="020B0604030504040204" pitchFamily="34" charset="0"/>
                <a:ea typeface="Verdana" panose="020B0604030504040204" pitchFamily="34" charset="0"/>
              </a:rPr>
            </a:br>
            <a:endParaRPr lang="da-DK" sz="900" b="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Man arbejder med egne aktuelle problemstillinger: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det pædagogiske personale oplever, at a</a:t>
            </a:r>
            <a:r>
              <a:rPr lang="da-DK" sz="900" b="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ktionslæringsforløbene er særligt motiverende, når aktionen omhandler en elev fra egen klasse eller en problemstilling, der er tæt på den enkelte lærers dagligdag. </a:t>
            </a:r>
          </a:p>
          <a:p>
            <a:pPr marL="171450" indent="-171450">
              <a:buFont typeface="Arial" panose="020B0604020202020204" pitchFamily="34" charset="0"/>
              <a:buChar char="•"/>
            </a:pPr>
            <a:endParaRPr lang="da-DK" sz="900">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Man får succesoplevelser og hurtigt kan se en positiv forskel: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På tværs af kommunerne fortæller flere lærere om prøvehandlinger/aktionslæringer, der har været særligt succesfulde, og hvor de hurtigt har kunne se, at det har skabt en positiv forskel for eleverne. Disse succesoplevelser skaber motivation for arbejdet med aktionslæring. </a:t>
            </a:r>
          </a:p>
          <a:p>
            <a:pPr marL="171450" indent="-171450">
              <a:buFont typeface="Arial" panose="020B0604020202020204" pitchFamily="34" charset="0"/>
              <a:buChar char="•"/>
            </a:pP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Man har fælles viden og børnesyn som afsæt: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det pædagogiske personale på nogle skoler fortæller, at det er vigtigt, at teamet har et fælles børnesyn, da det skaber et fælles afsæt for at finde gode løsninger sammen. Via et fælles børnesyn har personalet allerede defineret en fælles tilgang til børnene, og dermed er det nemmere at definere en aktion, som alle i teamet kan være enige om. </a:t>
            </a:r>
          </a:p>
          <a:p>
            <a:pPr marL="171450" indent="-171450">
              <a:buFont typeface="Arial" panose="020B0604020202020204" pitchFamily="34" charset="0"/>
              <a:buChar char="•"/>
            </a:pPr>
            <a:endParaRPr lang="da-DK" sz="900" b="0">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Man følger op og evaluerer i samarbejde med kollegaer: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Flere lærere fortæller, at opsamlinger og evalueringer af prøvehandlinger skaber motivation. det pædagogiske personale på en skole beskriver, hvordan de fx arbejder med et individuelt evalueringsskema, hvor de systematisk kan danne sig et overblik over egen udvikling. På samme måde fortæller lærere, at særligt forløbet efter en aktionslæring/prøvehandling er vigtig, fordi evalueringen har betydning for, hvordan man arbejder med eleven fremadrettet, og evt. hvordan man iværksætter nye prøvehandlinger.</a:t>
            </a:r>
          </a:p>
          <a:p>
            <a:pPr marL="171450" indent="-171450">
              <a:buFont typeface="Arial" panose="020B0604020202020204" pitchFamily="34" charset="0"/>
              <a:buChar char="•"/>
            </a:pP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Det kobles til eksisterende mødeaktiviteter frem for at være noget ”ekstra”: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Det motiverer det pædagogiske personale, når arbejdet med aktionslæring bliver en metode til at samarbejde frem for en aktivitet, som skal gennemføres på særskilte møder. Det hænger også tæt sammen med ovenstående pointe om, at genstandsfeltet skal være en praksisnær udfordring, som personalet kan genkende. </a:t>
            </a:r>
          </a:p>
          <a:p>
            <a:pPr marL="171450" indent="-171450">
              <a:buFont typeface="Arial" panose="020B0604020202020204" pitchFamily="34" charset="0"/>
              <a:buChar char="•"/>
            </a:pP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Man får inputs udefra til at afprøve nye metoder: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Det opleves som motiverende, når det pædagogiske personale bliver introduceret til nye konkrete metoder, som de kan omsætte i praksis. Eksempelvis er det motiverende, når personalet får inputs til, hvordan de med nye greb de kan løse aktuelle inklusionsudfordringer. </a:t>
            </a:r>
          </a:p>
          <a:p>
            <a:pPr marL="0" indent="0">
              <a:buFont typeface="Arial" panose="020B0604020202020204" pitchFamily="34" charset="0"/>
              <a:buNone/>
            </a:pP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Eksterne stiller spørgsmålstegn ved praksis: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Enkelte blandt det pædagogiske personale fortæller, at det kan være grænseoverskridende at åbne op for egen praksis. Samtidig kan det være svært at stille spørgsmålstegn ved den måde, ens kollegaer gennemfører undervisning på. Det er dog en vigtig forudsætning for, at man kan udvikle praksis, at man tør at være nysgerrig sammen. Når eksterne som fx UCN deltager på møderne, bidrager det til, at teams åbner mere op og er mere nysgerrig på, hvordan praksis kan forbedres.</a:t>
            </a:r>
            <a:endParaRPr lang="da-DK" sz="900" b="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24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12593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effectLst/>
                <a:latin typeface="Verdana" panose="020B0604030504040204" pitchFamily="34" charset="0"/>
                <a:ea typeface="Verdana" panose="020B0604030504040204" pitchFamily="34" charset="0"/>
                <a:cs typeface="Times New Roman" panose="02020603050405020304" pitchFamily="18" charset="0"/>
              </a:rPr>
              <a:t>Uddybende noter: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effectLst/>
                <a:latin typeface="Verdana" panose="020B0604030504040204" pitchFamily="34" charset="0"/>
                <a:ea typeface="Verdana" panose="020B0604030504040204" pitchFamily="34" charset="0"/>
                <a:cs typeface="Times New Roman" panose="02020603050405020304" pitchFamily="18" charset="0"/>
              </a:rPr>
              <a:t>det pædagogiske personale peger på en række barrierer, som kan spænde ben for udbyttet af aktionslæringsforløbene. Det er fx, når: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effectLst/>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panose="020B0604020202020204" charset="0"/>
              </a:rPr>
              <a:t>Processen opfattes som unødvendigt kompliceret eller opstillet:  </a:t>
            </a:r>
            <a:r>
              <a:rPr lang="da-DK" sz="900" b="0">
                <a:latin typeface="Verdana" panose="020B0604030504040204" pitchFamily="34" charset="0"/>
                <a:ea typeface="Verdana" panose="020B0604030504040204" pitchFamily="34" charset="0"/>
                <a:cs typeface="Quicksand" panose="020B0604020202020204" charset="0"/>
              </a:rPr>
              <a:t>En lærer siger bl.a.</a:t>
            </a:r>
            <a:r>
              <a:rPr lang="da-DK" sz="900" b="1">
                <a:latin typeface="Verdana" panose="020B0604030504040204" pitchFamily="34" charset="0"/>
                <a:ea typeface="Verdana" panose="020B0604030504040204" pitchFamily="34" charset="0"/>
                <a:cs typeface="Quicksand" panose="020B0604020202020204" charset="0"/>
              </a:rPr>
              <a:t> </a:t>
            </a:r>
            <a:r>
              <a:rPr lang="da-DK" sz="900">
                <a:latin typeface="Verdana" panose="020B0604030504040204" pitchFamily="34" charset="0"/>
                <a:ea typeface="Verdana" panose="020B0604030504040204" pitchFamily="34" charset="0"/>
                <a:cs typeface="Quicksand" panose="020B0604020202020204" charset="0"/>
              </a:rPr>
              <a:t>”Når jeg går i gang med aktionslæringsforløb ifm. kursus, så bliver det lidt kunstigt. Jeg har slet ikke tid til det i hverdagen.”. Det peger i retning af, at aktionslæringsprocesserne kan opfattes som noget, man gør i forbindelse med et kursusforløb eller lign., men som er svært at omsætte i den daglige praksis, fordi personalet ikke er vant til at arbejde på den måde. </a:t>
            </a:r>
            <a:endParaRPr lang="da-DK" sz="900">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da-DK" sz="900" b="1">
              <a:latin typeface="Verdana" panose="020B0604030504040204" pitchFamily="34" charset="0"/>
              <a:ea typeface="Verdana" panose="020B0604030504040204" pitchFamily="34" charset="0"/>
              <a:cs typeface="Quicksand" panose="020B0604020202020204" charset="0"/>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D</a:t>
            </a:r>
            <a:r>
              <a:rPr lang="da-DK" sz="900" b="1">
                <a:latin typeface="Verdana" panose="020B0604030504040204" pitchFamily="34" charset="0"/>
                <a:ea typeface="Verdana" panose="020B0604030504040204" pitchFamily="34" charset="0"/>
                <a:cs typeface="Quicksand" panose="020B0604020202020204" charset="0"/>
              </a:rPr>
              <a:t>er ikke er sammenhængende tid til at forberede prøvehandlinger: </a:t>
            </a:r>
            <a:r>
              <a:rPr lang="da-DK" sz="900" b="0">
                <a:latin typeface="Verdana" panose="020B0604030504040204" pitchFamily="34" charset="0"/>
                <a:ea typeface="Verdana" panose="020B0604030504040204" pitchFamily="34" charset="0"/>
                <a:cs typeface="Quicksand" panose="020B0604020202020204" charset="0"/>
              </a:rPr>
              <a:t>En lærer siger bl.a. </a:t>
            </a:r>
            <a:r>
              <a:rPr lang="da-DK" sz="900">
                <a:latin typeface="Verdana" panose="020B0604030504040204" pitchFamily="34" charset="0"/>
                <a:ea typeface="Verdana" panose="020B0604030504040204" pitchFamily="34" charset="0"/>
                <a:cs typeface="Quicksand" panose="020B0604020202020204" charset="0"/>
              </a:rPr>
              <a:t>”Man skal også have tid til det. Jeg oplevede, at det blev proppet ind lidt tilfældigt, og det fungerede ikke.”. Det er med andre ord afgørende, at der er afsat tid til at forberede prøvehandlinger, så der er tid til at finde de gode løsninger sammen.</a:t>
            </a:r>
            <a:br>
              <a:rPr lang="da-DK" sz="900">
                <a:latin typeface="Verdana" panose="020B0604030504040204" pitchFamily="34" charset="0"/>
                <a:ea typeface="Verdana" panose="020B0604030504040204" pitchFamily="34" charset="0"/>
                <a:cs typeface="Quicksand" panose="020B0604020202020204" charset="0"/>
              </a:rPr>
            </a:br>
            <a:r>
              <a:rPr lang="da-DK" sz="900">
                <a:latin typeface="Verdana" panose="020B0604030504040204" pitchFamily="34" charset="0"/>
                <a:ea typeface="Verdana" panose="020B0604030504040204" pitchFamily="34" charset="0"/>
                <a:cs typeface="Quicksand" panose="020B0604020202020204" charset="0"/>
              </a:rPr>
              <a:t> </a:t>
            </a:r>
            <a:endParaRPr lang="da-DK" sz="900" b="0">
              <a:latin typeface="Verdana" panose="020B0604030504040204" pitchFamily="34" charset="0"/>
              <a:ea typeface="Verdana" panose="020B060403050404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M</a:t>
            </a:r>
            <a:r>
              <a:rPr lang="da-DK" sz="900" b="1">
                <a:latin typeface="Verdana" panose="020B0604030504040204" pitchFamily="34" charset="0"/>
                <a:ea typeface="Verdana" panose="020B0604030504040204" pitchFamily="34" charset="0"/>
                <a:cs typeface="Quicksand" panose="020B0604020202020204" charset="0"/>
              </a:rPr>
              <a:t>an efterfølgende falder tilbage i ‘plejer’:  </a:t>
            </a:r>
            <a:r>
              <a:rPr lang="da-DK" sz="900" b="0">
                <a:latin typeface="Verdana" panose="020B0604030504040204" pitchFamily="34" charset="0"/>
                <a:ea typeface="Verdana" panose="020B0604030504040204" pitchFamily="34" charset="0"/>
                <a:cs typeface="Quicksand" panose="020B0604020202020204" charset="0"/>
              </a:rPr>
              <a:t>En lærer siger bl.a.</a:t>
            </a:r>
            <a:r>
              <a:rPr lang="da-DK" sz="900" b="1">
                <a:latin typeface="Verdana" panose="020B0604030504040204" pitchFamily="34" charset="0"/>
                <a:ea typeface="Verdana" panose="020B0604030504040204" pitchFamily="34" charset="0"/>
                <a:cs typeface="Quicksand" panose="020B0604020202020204" charset="0"/>
              </a:rPr>
              <a:t> </a:t>
            </a:r>
            <a:r>
              <a:rPr lang="da-DK" sz="900">
                <a:latin typeface="Verdana" panose="020B0604030504040204" pitchFamily="34" charset="0"/>
                <a:ea typeface="Verdana" panose="020B0604030504040204" pitchFamily="34" charset="0"/>
                <a:cs typeface="Quicksand" panose="020B0604020202020204" charset="0"/>
              </a:rPr>
              <a:t>”Da jeg efterfølgende talte med lærerne, spurgte jeg ind til, hvad de havde gjort anderledes, nu når de var to i undervisningen. Der kom vi jo til at tale om, at de gjorde mere af det samme, som hvis de var en. De havde ikke planlagt det anderledes.”. Det peger i retning af, at det kan være svært at ændre ens praksis, selvom rammerne er der, fordi man er tilbøjelig til at falde tilbage i vante roller, og opfatter det som nemmere at fortsætte på den måde, man ‘plejer’. </a:t>
            </a:r>
            <a:br>
              <a:rPr lang="da-DK" sz="900">
                <a:latin typeface="Verdana" panose="020B0604030504040204" pitchFamily="34" charset="0"/>
                <a:ea typeface="Verdana" panose="020B0604030504040204" pitchFamily="34" charset="0"/>
                <a:cs typeface="Quicksand" panose="020B0604020202020204" charset="0"/>
              </a:rPr>
            </a:br>
            <a:endParaRPr lang="da-DK" sz="90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panose="020B0604020202020204" charset="0"/>
              </a:rPr>
              <a:t>Refleksion opfattes som langtrukkent:  </a:t>
            </a:r>
            <a:r>
              <a:rPr lang="da-DK" sz="900" b="0">
                <a:latin typeface="Verdana" panose="020B0604030504040204" pitchFamily="34" charset="0"/>
                <a:ea typeface="Verdana" panose="020B0604030504040204" pitchFamily="34" charset="0"/>
                <a:cs typeface="Quicksand" panose="020B0604020202020204" charset="0"/>
              </a:rPr>
              <a:t>En lærer siger bl.a.</a:t>
            </a:r>
            <a:r>
              <a:rPr lang="da-DK" sz="900" b="1">
                <a:latin typeface="Verdana" panose="020B0604030504040204" pitchFamily="34" charset="0"/>
                <a:ea typeface="Verdana" panose="020B0604030504040204" pitchFamily="34" charset="0"/>
                <a:cs typeface="Quicksand" panose="020B0604020202020204" charset="0"/>
              </a:rPr>
              <a:t> </a:t>
            </a:r>
            <a:r>
              <a:rPr lang="da-DK" sz="900">
                <a:latin typeface="Verdana" panose="020B0604030504040204" pitchFamily="34" charset="0"/>
                <a:ea typeface="Verdana" panose="020B0604030504040204" pitchFamily="34" charset="0"/>
                <a:cs typeface="Quicksand" panose="020B0604020202020204" charset="0"/>
              </a:rPr>
              <a:t>”Der er et clash mellem refleksion og dybden ved aktionslæring, og den praksis, vi lever i. Hvis vi altid skal reflektere så meget, så får vi ikke handlet. Vi bliver nødt til at handle.”. Det peger i retning af, at det pædagogiske personale nogle gange kan opfatte aktionslæringsprocessen som unødvendigt langtrukken og som en metode, der strider imod deres oplevelse af, at problemstillingerne skal løses her og nu. </a:t>
            </a:r>
            <a:br>
              <a:rPr lang="da-DK" sz="900">
                <a:latin typeface="Verdana" panose="020B0604030504040204" pitchFamily="34" charset="0"/>
                <a:ea typeface="Verdana" panose="020B0604030504040204" pitchFamily="34" charset="0"/>
                <a:cs typeface="Quicksand" panose="020B0604020202020204" charset="0"/>
              </a:rPr>
            </a:br>
            <a:endParaRPr lang="da-DK" sz="90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panose="020B0604020202020204" charset="0"/>
              </a:rPr>
              <a:t>Genstandsfelt opleves som uvedkommende: </a:t>
            </a:r>
            <a:r>
              <a:rPr lang="da-DK" sz="900" b="0">
                <a:latin typeface="Verdana" panose="020B0604030504040204" pitchFamily="34" charset="0"/>
                <a:ea typeface="Verdana" panose="020B0604030504040204" pitchFamily="34" charset="0"/>
                <a:cs typeface="Quicksand" panose="020B0604020202020204" charset="0"/>
              </a:rPr>
              <a:t>En lærer siger bl.a.</a:t>
            </a:r>
            <a:r>
              <a:rPr lang="da-DK" sz="900" b="1">
                <a:latin typeface="Verdana" panose="020B0604030504040204" pitchFamily="34" charset="0"/>
                <a:ea typeface="Verdana" panose="020B0604030504040204" pitchFamily="34" charset="0"/>
                <a:cs typeface="Quicksand" panose="020B0604020202020204" charset="0"/>
              </a:rPr>
              <a:t> </a:t>
            </a:r>
            <a:r>
              <a:rPr lang="da-DK" sz="900">
                <a:latin typeface="Verdana" panose="020B0604030504040204" pitchFamily="34" charset="0"/>
                <a:ea typeface="Verdana" panose="020B0604030504040204" pitchFamily="34" charset="0"/>
                <a:cs typeface="Quicksand" panose="020B0604020202020204" charset="0"/>
              </a:rPr>
              <a:t>”Nogle gange skal vi finde noget, der er stort nok til, at vi kan snakke om det. Det bliver så søgt. Men hvis nogle kollegaer brænder for, at et problem bliver løst, så føler jeg, at jeg hjælper dem.”. Det er med andre ord vigtigt, at omdrejningspunktet for aktionslæringsforløbet er et presserende problem, da diskussionerne alternativt kan blive for søgte at tale om i en længere periode.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a:latin typeface="Verdana" panose="020B0604030504040204" pitchFamily="34" charset="0"/>
              <a:ea typeface="Verdana" panose="020B0604030504040204" pitchFamily="34" charset="0"/>
              <a:cs typeface="Quicksand" panose="020B060402020202020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solidFill>
                  <a:schemeClr val="bg1"/>
                </a:solidFill>
                <a:latin typeface="Verdana" panose="020B0604030504040204" pitchFamily="34" charset="0"/>
                <a:ea typeface="Verdana" panose="020B0604030504040204" pitchFamily="34" charset="0"/>
                <a:cs typeface="Amatic SC" panose="00000500000000000000" pitchFamily="2" charset="-79"/>
              </a:rPr>
              <a:t>De fysiske rammer på skolen opleves at skabe begrænsninger for kreativitet og variation: </a:t>
            </a:r>
            <a:r>
              <a:rPr lang="da-DK" sz="900" b="0">
                <a:solidFill>
                  <a:schemeClr val="bg1"/>
                </a:solidFill>
                <a:latin typeface="Verdana" panose="020B0604030504040204" pitchFamily="34" charset="0"/>
                <a:ea typeface="Verdana" panose="020B0604030504040204" pitchFamily="34" charset="0"/>
                <a:cs typeface="Amatic SC" panose="00000500000000000000" pitchFamily="2" charset="-79"/>
              </a:rPr>
              <a:t>En lærer fortæller: </a:t>
            </a:r>
            <a:r>
              <a:rPr lang="da-DK" sz="900">
                <a:solidFill>
                  <a:schemeClr val="bg1"/>
                </a:solidFill>
                <a:latin typeface="Verdana" panose="020B0604030504040204" pitchFamily="34" charset="0"/>
                <a:ea typeface="Verdana" panose="020B0604030504040204" pitchFamily="34" charset="0"/>
                <a:cs typeface="Amatic SC" panose="00000500000000000000" pitchFamily="2" charset="-79"/>
              </a:rPr>
              <a:t>”Vi mangler plads på skolen, og det sætter store begrænsninger for at eksperimentere.” Generelt opfattes fysiske rammer som en relativt stor barriere for at skabe deltagelsesmuligheder for alle elever. Halvdelen af det pædagogiske personale på skolerne oplever, at de fysiske rammer i mindre grad eller slet ikke fremmer deltagelsesmuligheder for alle elever.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a:solidFill>
                <a:schemeClr val="bg1"/>
              </a:solidFill>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panose="020B0604020202020204" charset="0"/>
              </a:rPr>
              <a:t>Teamet ikke oplever fremgang hos eleverne trods forsøg på at skabe flere deltagelsesmuligheder. </a:t>
            </a:r>
            <a:r>
              <a:rPr lang="da-DK" sz="900" b="0">
                <a:latin typeface="Verdana" panose="020B0604030504040204" pitchFamily="34" charset="0"/>
                <a:ea typeface="Verdana" panose="020B0604030504040204" pitchFamily="34" charset="0"/>
                <a:cs typeface="Quicksand" panose="020B0604020202020204" charset="0"/>
              </a:rPr>
              <a:t>En lærer fortæller: </a:t>
            </a:r>
            <a:r>
              <a:rPr lang="da-DK" sz="900" b="0">
                <a:solidFill>
                  <a:schemeClr val="bg1"/>
                </a:solidFill>
                <a:latin typeface="Verdana" panose="020B0604030504040204" pitchFamily="34" charset="0"/>
                <a:ea typeface="Verdana" panose="020B0604030504040204" pitchFamily="34" charset="0"/>
                <a:cs typeface="Amatic SC" panose="00000500000000000000" pitchFamily="2" charset="-79"/>
              </a:rPr>
              <a:t>”</a:t>
            </a:r>
            <a:r>
              <a:rPr lang="da-DK" sz="900">
                <a:solidFill>
                  <a:schemeClr val="bg1"/>
                </a:solidFill>
                <a:latin typeface="Verdana" panose="020B0604030504040204" pitchFamily="34" charset="0"/>
                <a:ea typeface="Verdana" panose="020B0604030504040204" pitchFamily="34" charset="0"/>
                <a:cs typeface="Amatic SC" panose="00000500000000000000" pitchFamily="2" charset="-79"/>
              </a:rPr>
              <a:t>Jeg har en elev med meget store læsevanskeligheder, og vi har gjort meget for, at hun ikke er ekskluderet fra fællesskabet. Men jeg synes, det er svært at have hende. Jeg ser ikke en fremgang og, det er utroligt svært at lave lige deltagelsesmuligheder for hende i læsningen.”. På samme måde som succesoplevelser kan fremme motivationen, kan det mindske motivationen for at udvikle praksis, når ændringerne ikke skaber den forventede effekt. Samtidig kan det udfordre at finde de rette ”værktøjer” i værktøjskassen, når dem man anvender, ikke virker.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cs typeface="Quicksand" panose="020B060402020202020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a:solidFill>
                <a:schemeClr val="bg1"/>
              </a:solidFill>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a:latin typeface="Verdana" panose="020B0604030504040204" pitchFamily="34" charset="0"/>
              <a:ea typeface="Verdana" panose="020B0604030504040204" pitchFamily="34" charset="0"/>
              <a:cs typeface="Quicksand" panose="020B0604020202020204" charset="0"/>
            </a:endParaRPr>
          </a:p>
          <a:p>
            <a:pPr marL="171450" indent="-171450">
              <a:buFont typeface="Arial" panose="020B0604020202020204" pitchFamily="34" charset="0"/>
              <a:buChar char="•"/>
            </a:pPr>
            <a:endParaRPr lang="da-DK" sz="900" b="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0" indent="0">
              <a:buFont typeface="Arial" panose="020B0604020202020204" pitchFamily="34" charset="0"/>
              <a:buNone/>
            </a:pPr>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25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397199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3510" indent="-143510"/>
            <a:r>
              <a:rPr lang="da-DK" sz="900" b="0">
                <a:effectLst/>
                <a:latin typeface="Verdana" panose="020B0604030504040204" pitchFamily="34" charset="0"/>
                <a:ea typeface="Verdana" panose="020B0604030504040204" pitchFamily="34" charset="0"/>
                <a:cs typeface="Times New Roman" panose="02020603050405020304" pitchFamily="18" charset="0"/>
              </a:rPr>
              <a:t>Uddybende noter: </a:t>
            </a:r>
          </a:p>
          <a:p>
            <a:pPr marL="143510" indent="-143510"/>
            <a:endParaRPr lang="da-DK" sz="900" b="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143510" indent="-143510"/>
            <a:r>
              <a:rPr lang="da-DK" sz="900" b="0">
                <a:effectLst/>
                <a:latin typeface="Verdana" panose="020B0604030504040204" pitchFamily="34" charset="0"/>
                <a:ea typeface="Verdana" panose="020B0604030504040204" pitchFamily="34" charset="0"/>
                <a:cs typeface="Times New Roman" panose="02020603050405020304" pitchFamily="18" charset="0"/>
              </a:rPr>
              <a:t>Det kan styrke arbejdet med aktionslæring fremadrettet, at: </a:t>
            </a:r>
            <a:br>
              <a:rPr lang="da-DK" sz="900" b="0">
                <a:effectLst/>
                <a:latin typeface="Verdana" panose="020B0604030504040204" pitchFamily="34" charset="0"/>
                <a:ea typeface="Verdana" panose="020B0604030504040204" pitchFamily="34" charset="0"/>
                <a:cs typeface="Times New Roman" panose="02020603050405020304" pitchFamily="18" charset="0"/>
              </a:rPr>
            </a:br>
            <a:endParaRPr lang="da-DK" sz="900" b="0">
              <a:effectLst/>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Videndele om erfaringer med aktionslæring på tværs af teams og årgange: </a:t>
            </a:r>
            <a:r>
              <a:rPr lang="da-DK" sz="900" b="0">
                <a:latin typeface="Verdana" panose="020B0604030504040204" pitchFamily="34" charset="0"/>
                <a:ea typeface="Verdana" panose="020B0604030504040204" pitchFamily="34" charset="0"/>
                <a:cs typeface="Amatic SC" panose="00000500000000000000" pitchFamily="2" charset="-79"/>
              </a:rPr>
              <a:t>det pædagogiske personale fremhæver overordnet, at mens sparring og videndeling internt i eget team fungerer godt, halter det ift. sparring og videndeling på tværs af teams og årgange. Struktur og organisering af teams på skolerne kan gøre det vanskeligt at sparre med hinanden i hverdagen, fordi personalet fysisk ikke omgås hinanden i løbet af dagen, og derfor opstår der heller ikke naturlige rum for sparring. Flere blandt det pædagogiske personale fremhæver dog, at de synes, det er vigtigt med vidensdeling på tværs af teams og årgange, fordi de kan inspirere hinanden og skabe synlighed omkring god praksis på tværs. Samtidig ser mange lærere også en stor værdi i at videndele mere på tværs af årgange ifm. at eleverne rykker op i klassetrin og får nye lærere, så eleverne oplever en mere ensartet praksis.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Prioritere tid til at evaluere prøvehandlinger: </a:t>
            </a:r>
            <a:r>
              <a:rPr lang="da-DK" sz="900" b="0">
                <a:latin typeface="Verdana" panose="020B0604030504040204" pitchFamily="34" charset="0"/>
                <a:ea typeface="Verdana" panose="020B0604030504040204" pitchFamily="34" charset="0"/>
                <a:cs typeface="Amatic SC" panose="00000500000000000000" pitchFamily="2" charset="-79"/>
              </a:rPr>
              <a:t>Blandt de skoler, som arbejder aktivt med aktionslæringsforløb, bliver evaluering fremhævet som væsentligt for fremdriften i arbejdet. Evalueringen af prøvehandlinger opfattes som en anledning til at vurdere, om man er på rette vej eller skal justere til. Flere lærere fortæller, at evaluering enten ikke sker, og hvis det sker, er det ikke systematisk. Det foregår ofte mere ad hoc – eksempelvis som små samtaler på gangene. Det peger i retningen af, at der med fordel bør prioriteres tid til at evaluere prøvehandlinger systematisk.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Indsamle data til at vurdere, hvorvidt aktionerne har den ønskede effekt: </a:t>
            </a:r>
            <a:r>
              <a:rPr lang="da-DK" sz="900" b="0">
                <a:latin typeface="Verdana" panose="020B0604030504040204" pitchFamily="34" charset="0"/>
                <a:ea typeface="Verdana" panose="020B0604030504040204" pitchFamily="34" charset="0"/>
                <a:cs typeface="Amatic SC" panose="00000500000000000000" pitchFamily="2" charset="-79"/>
              </a:rPr>
              <a:t>På samme måde som det pædagogiske personale sjældent evaluerer deres arbejde med konkrete prøvehandlinger, er der også få, som har indsamlet data til at vurdere, hvorvidt aktionerne har haft den ønskede effekt. Der er dog et stort potentiale i at inddrage data, da det ligesom evalueringen kan indikere, om handlingerne rent faktisk skaber forandringer, frem for blot at basere vurderingen på ”synsninger”. </a:t>
            </a: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Inddrage eleverne i udviklingen af læringsmiljøet og få deres perspektiver på prøvehandlingerne: </a:t>
            </a:r>
            <a:r>
              <a:rPr lang="da-DK" sz="900" b="0">
                <a:latin typeface="Verdana" panose="020B0604030504040204" pitchFamily="34" charset="0"/>
                <a:ea typeface="Verdana" panose="020B0604030504040204" pitchFamily="34" charset="0"/>
                <a:cs typeface="Amatic SC" panose="00000500000000000000" pitchFamily="2" charset="-79"/>
              </a:rPr>
              <a:t>Få teams inddrager eleverne aktivt i udviklingen af læringsmiljøet. På de skoler, hvor teams har erfaring med at inddrage eleverne, peger de imidlertid på, at det gør dem klogere på elevernes tanker og refleksioner omkring læring, ligesom eleverne værdsætter at blive hørt og inddraget aktivt. </a:t>
            </a: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Observere hinandens undervisning for at finde nye løsninger på udfordringer: </a:t>
            </a:r>
            <a:r>
              <a:rPr lang="da-DK" sz="900" b="0">
                <a:latin typeface="Verdana" panose="020B0604030504040204" pitchFamily="34" charset="0"/>
                <a:ea typeface="Verdana" panose="020B0604030504040204" pitchFamily="34" charset="0"/>
                <a:cs typeface="Amatic SC" panose="00000500000000000000" pitchFamily="2" charset="-79"/>
              </a:rPr>
              <a:t>det pædagogiske personale peger på, at det er inspirerende at observere hinandens undervisning, fordi man ser undervisningen fra en anden vinkel, end man er vant til. Samtidig kan det nye blik på en undervisningssituation gøre, at der opstår nye løsninger på de udfordringer, det pædagogiske personale står overfor, fordi flere kollegaer har observeret de situationer, der kan være vanskelige.</a:t>
            </a:r>
            <a:endParaRPr lang="da-DK" sz="900" b="1">
              <a:latin typeface="Verdana" panose="020B0604030504040204" pitchFamily="34" charset="0"/>
              <a:ea typeface="Verdana" panose="020B0604030504040204" pitchFamily="34" charset="0"/>
              <a:cs typeface="Amatic SC" panose="00000500000000000000" pitchFamily="2" charset="-79"/>
            </a:endParaRPr>
          </a:p>
          <a:p>
            <a:pPr marL="0" indent="0">
              <a:buFont typeface="Arial" panose="020B0604020202020204" pitchFamily="34" charset="0"/>
              <a:buNone/>
            </a:pPr>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26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638991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56870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774354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3510" indent="-143510"/>
            <a:r>
              <a:rPr lang="da-DK" sz="900" b="0">
                <a:latin typeface="Verdana" panose="020B0604030504040204" pitchFamily="34" charset="0"/>
                <a:ea typeface="Verdana" panose="020B0604030504040204" pitchFamily="34" charset="0"/>
              </a:rPr>
              <a:t>Uddybende noter: </a:t>
            </a:r>
          </a:p>
          <a:p>
            <a:pPr marL="143510" indent="-143510"/>
            <a:endParaRPr lang="da-DK" sz="900" b="0">
              <a:latin typeface="Verdana" panose="020B0604030504040204" pitchFamily="34" charset="0"/>
              <a:ea typeface="Verdana" panose="020B0604030504040204" pitchFamily="34" charset="0"/>
            </a:endParaRPr>
          </a:p>
          <a:p>
            <a:pPr marL="143510" indent="-143510"/>
            <a:r>
              <a:rPr lang="da-DK" sz="900" b="0">
                <a:latin typeface="Verdana" panose="020B0604030504040204" pitchFamily="34" charset="0"/>
                <a:ea typeface="Verdana" panose="020B0604030504040204" pitchFamily="34" charset="0"/>
              </a:rPr>
              <a:t>Det pædagogiske personale oplever generelt, at teamsamarbejde er centralt i arbejdet med at udvikle praksis. I den forbindelse oplever de, at: </a:t>
            </a:r>
          </a:p>
          <a:p>
            <a:pPr marL="171450" indent="-171450">
              <a:buFont typeface="Arial" panose="020B0604020202020204" pitchFamily="34" charset="0"/>
              <a:buChar char="•"/>
            </a:pPr>
            <a:endParaRPr lang="da-DK" sz="900" b="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Være motiverede for at samarbejde i teams om at skabe deltagelsesmuligheder for alle</a:t>
            </a:r>
            <a:r>
              <a:rPr lang="da-DK" sz="900" b="1">
                <a:latin typeface="Verdana" panose="020B0604030504040204" pitchFamily="34" charset="0"/>
                <a:ea typeface="Verdana" panose="020B0604030504040204" pitchFamily="34" charset="0"/>
                <a:cs typeface="Amatic SC" panose="00000500000000000000" pitchFamily="2" charset="-79"/>
              </a:rPr>
              <a:t>: </a:t>
            </a:r>
            <a:r>
              <a:rPr lang="da-DK" sz="900">
                <a:latin typeface="Verdana" panose="020B0604030504040204" pitchFamily="34" charset="0"/>
                <a:ea typeface="Verdana" panose="020B0604030504040204" pitchFamily="34" charset="0"/>
                <a:cs typeface="Amatic SC" panose="00000500000000000000" pitchFamily="2" charset="-79"/>
              </a:rPr>
              <a:t>Blandt andet udtrykker 88 pct. af det pædagogiske personale, at de og deres team er motiverede for at samarbejde om at skabe deltagelsesmuligheder for alle elever. Mange steder oplever det pædagogiske personale en klar vilje til at arbejde sammen, herunder at samarbejde om aktionslæring og dele erfaringer med hinanden. </a:t>
            </a:r>
            <a:endParaRPr lang="da-DK" sz="900" b="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da-DK" sz="900" b="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Deres team har viden og kompetencerne til at skabe deltagelsesmuligheder for alle: </a:t>
            </a:r>
            <a:r>
              <a:rPr lang="da-DK" sz="900" b="0">
                <a:latin typeface="Verdana" panose="020B0604030504040204" pitchFamily="34" charset="0"/>
                <a:ea typeface="Verdana" panose="020B0604030504040204" pitchFamily="34" charset="0"/>
                <a:cs typeface="Amatic SC" panose="00000500000000000000" pitchFamily="2" charset="-79"/>
              </a:rPr>
              <a:t>Blandt andet udtrykker 78 pct. af det pædagogiske personale, at deres team har viden og kompetencer til at organisere læringsmiljøer, så alle elever kan deltage uanset faglige forudsætninger. </a:t>
            </a:r>
            <a:r>
              <a:rPr lang="da-DK" sz="900">
                <a:latin typeface="Verdana" panose="020B0604030504040204" pitchFamily="34" charset="0"/>
                <a:ea typeface="Verdana" panose="020B0604030504040204" pitchFamily="34" charset="0"/>
                <a:cs typeface="Amatic SC" panose="00000500000000000000" pitchFamily="2" charset="-79"/>
              </a:rPr>
              <a:t>Spørgeskemaundersøgelsen viser også, at det pædagogiske personale i høj grad oplever, at deres team besidder den nødvendige viden og de nødvendige kompetencer til at danne stærke relationer til alle elever, uanset elevernes individuelle faglige eller sociale baggrund.</a:t>
            </a:r>
            <a:br>
              <a:rPr lang="da-DK" sz="900">
                <a:latin typeface="Verdana" panose="020B0604030504040204" pitchFamily="34" charset="0"/>
                <a:ea typeface="Verdana" panose="020B0604030504040204" pitchFamily="34" charset="0"/>
                <a:cs typeface="Amatic SC" panose="00000500000000000000" pitchFamily="2" charset="-79"/>
              </a:rPr>
            </a:b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Et velfungerende teamsamarbejde er en forudsætning for at lykkes med at udvikle praksis: </a:t>
            </a:r>
            <a:r>
              <a:rPr lang="da-DK" sz="900" b="0">
                <a:latin typeface="Verdana" panose="020B0604030504040204" pitchFamily="34" charset="0"/>
                <a:ea typeface="Verdana" panose="020B0604030504040204" pitchFamily="34" charset="0"/>
                <a:cs typeface="Amatic SC" panose="00000500000000000000" pitchFamily="2" charset="-79"/>
              </a:rPr>
              <a:t>Flere blandt det pædagogiske personale udtaler, at de oplever kollegialt sammenhold og samarbejde som en forudsætning for at lykkedes med deres kerneopgaver. Flere fortæller, at tæt sparring med kollegaer gør, at der bliver etableret den nødvendige tryghed, som er en forudsætning for at kunne dele både succeshistorier og udfordringer fra praksis med hinanden. </a:t>
            </a:r>
            <a:endParaRPr lang="da-DK" sz="900" b="1">
              <a:latin typeface="Verdana" panose="020B0604030504040204" pitchFamily="34" charset="0"/>
              <a:ea typeface="Verdana" panose="020B0604030504040204" pitchFamily="34" charset="0"/>
              <a:cs typeface="Amatic SC" panose="00000500000000000000" pitchFamily="2" charset="-79"/>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29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192889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sz="900" b="0">
                <a:latin typeface="Verdana" panose="020B0604030504040204" pitchFamily="34" charset="0"/>
                <a:ea typeface="Verdana" panose="020B0604030504040204" pitchFamily="34" charset="0"/>
                <a:cs typeface="Amatic SC" panose="00000500000000000000" pitchFamily="2" charset="-79"/>
              </a:rPr>
              <a:t>Uddybende noter: </a:t>
            </a:r>
            <a:br>
              <a:rPr lang="da-DK" sz="900" b="1">
                <a:latin typeface="Verdana" panose="020B0604030504040204" pitchFamily="34" charset="0"/>
                <a:ea typeface="Verdana" panose="020B0604030504040204" pitchFamily="34" charset="0"/>
                <a:cs typeface="Amatic SC" panose="00000500000000000000" pitchFamily="2" charset="-79"/>
              </a:rPr>
            </a:br>
            <a:endParaRPr lang="da-DK" sz="900" b="1">
              <a:latin typeface="Verdana" panose="020B0604030504040204" pitchFamily="34" charset="0"/>
              <a:ea typeface="Verdana" panose="020B0604030504040204" pitchFamily="34" charset="0"/>
              <a:cs typeface="Amatic SC" panose="00000500000000000000" pitchFamily="2" charset="-79"/>
            </a:endParaRPr>
          </a:p>
          <a:p>
            <a:pPr algn="l"/>
            <a:r>
              <a:rPr lang="da-DK" sz="900" b="0">
                <a:latin typeface="Verdana" panose="020B0604030504040204" pitchFamily="34" charset="0"/>
                <a:ea typeface="Verdana" panose="020B0604030504040204" pitchFamily="34" charset="0"/>
                <a:cs typeface="Amatic SC" panose="00000500000000000000" pitchFamily="2" charset="-79"/>
              </a:rPr>
              <a:t>Det pædagogiske personale har peget på en række forhold, der kan styrke samarbejde om udvikling af praksis. De peger på, at der er særligt motiverende at samarbejde, når: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Teamet </a:t>
            </a:r>
            <a:r>
              <a:rPr lang="da-DK" sz="900" b="1">
                <a:latin typeface="Verdana" panose="020B0604030504040204" pitchFamily="34" charset="0"/>
                <a:ea typeface="Verdana" panose="020B0604030504040204" pitchFamily="34" charset="0"/>
              </a:rPr>
              <a:t>systematisk følger op på og drøfter, hvordan praksis kan forbedres: </a:t>
            </a:r>
            <a:r>
              <a:rPr lang="da-DK" sz="900" b="0">
                <a:latin typeface="Verdana" panose="020B0604030504040204" pitchFamily="34" charset="0"/>
                <a:ea typeface="Verdana" panose="020B0604030504040204" pitchFamily="34" charset="0"/>
              </a:rPr>
              <a:t>Få blandt det pædagogiske personale arbejder systematisk med opfølgning af prøvehandlinger i praksis. Dog peger flere på, at de ser en stor værdi i at arbejde mere systematisk med opfølgning og drøftelser efter en prøvehandling. Den systematiske opfølgning på arbejdet med prøvehandlinger bidrager til at holde ”gryden i kog”, og gør, at man føler sig mere forpligtet til at iværksætte en ny handling.</a:t>
            </a:r>
            <a:endParaRPr lang="da-DK" sz="900" b="1">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panose="020B0604020202020204" charset="0"/>
              </a:rPr>
              <a:t>Man reflekterer over praksis på tværs af teams</a:t>
            </a:r>
            <a:r>
              <a:rPr lang="da-DK" sz="900" b="1">
                <a:latin typeface="Verdana" panose="020B0604030504040204" pitchFamily="34" charset="0"/>
                <a:ea typeface="Verdana" panose="020B0604030504040204" pitchFamily="34" charset="0"/>
                <a:cs typeface="Amatic SC" panose="00000500000000000000" pitchFamily="2" charset="-79"/>
              </a:rPr>
              <a:t>: </a:t>
            </a:r>
            <a:r>
              <a:rPr lang="da-DK" sz="900" b="0">
                <a:latin typeface="Verdana" panose="020B0604030504040204" pitchFamily="34" charset="0"/>
                <a:ea typeface="Verdana" panose="020B0604030504040204" pitchFamily="34" charset="0"/>
                <a:cs typeface="Amatic SC" panose="00000500000000000000" pitchFamily="2" charset="-79"/>
              </a:rPr>
              <a:t>Evalueringen viser, at det er vigtigt at prioritere tid til refleksion på tværs af teams. Det bidrager til at styrke den samlede praksis på skolen og sikre, at effektive løsninger kan spredes til gavn for hele personalet. Det understøtter også følelsen af, at "Den Mangfoldige Folkeskole" er en fælles indsats for hele skolen og ikke blot et enkeltstående projekt eller teambaseret udvikling. En lærer fortæller bl.a.: ”</a:t>
            </a:r>
            <a:r>
              <a:rPr lang="da-DK" sz="900">
                <a:latin typeface="Verdana" panose="020B0604030504040204" pitchFamily="34" charset="0"/>
                <a:ea typeface="Verdana" panose="020B0604030504040204" pitchFamily="34" charset="0"/>
                <a:cs typeface="Quicksand" panose="020B0604020202020204" charset="0"/>
              </a:rPr>
              <a:t>I klasseteamet skal vi have fundet ud af, hvem skal sidde hvor, hvornår er lejrskole osv. Det er drift. Det er, når vi har fælles reflektion på tværs af teams, at der sker noget.” </a:t>
            </a: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Teamet arbejder med konkrete værktøjer til at analysere en problemstilling: </a:t>
            </a:r>
            <a:r>
              <a:rPr lang="da-DK" sz="900" b="0">
                <a:latin typeface="Verdana" panose="020B0604030504040204" pitchFamily="34" charset="0"/>
                <a:ea typeface="Verdana" panose="020B0604030504040204" pitchFamily="34" charset="0"/>
                <a:cs typeface="Amatic SC" panose="00000500000000000000" pitchFamily="2" charset="-79"/>
              </a:rPr>
              <a:t>Vigtigheden af at arbejde med konkrete værktøjer i praksisudviklingen er et andet punkt, som træder tydeligt frem i evalueringen. Flere peger på, at værktøjerne kan bidrage til at gøre det nemmere at omsætte kompetenceudviklingen ind i praksis bagefter og hjælpe til at bringe specialpædagogiske kompetencer i spil. En lærer fortæller bl.a.: ”</a:t>
            </a:r>
            <a:r>
              <a:rPr lang="da-DK" sz="900">
                <a:latin typeface="Verdana" panose="020B0604030504040204" pitchFamily="34" charset="0"/>
                <a:ea typeface="Verdana" panose="020B0604030504040204" pitchFamily="34" charset="0"/>
              </a:rPr>
              <a:t>Hvis vi skal analysere en problemstilling, så flytter det noget, når der er værktøjer, som man kan arbejde systematisk med.”</a:t>
            </a: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Teamet</a:t>
            </a:r>
            <a:r>
              <a:rPr lang="da-DK" sz="900" b="1">
                <a:latin typeface="Verdana" panose="020B0604030504040204" pitchFamily="34" charset="0"/>
                <a:ea typeface="Verdana" panose="020B0604030504040204" pitchFamily="34" charset="0"/>
                <a:cs typeface="Quicksand" panose="020B0604020202020204" charset="0"/>
              </a:rPr>
              <a:t> indsamler og anvender data til at vurdere deres eksisterende praksis, og hvordan den kan forbedres</a:t>
            </a:r>
            <a:r>
              <a:rPr lang="da-DK" sz="900" b="1">
                <a:latin typeface="Verdana" panose="020B0604030504040204" pitchFamily="34" charset="0"/>
                <a:ea typeface="Verdana" panose="020B0604030504040204" pitchFamily="34" charset="0"/>
                <a:cs typeface="Amatic SC" panose="00000500000000000000" pitchFamily="2" charset="-79"/>
              </a:rPr>
              <a:t>: </a:t>
            </a:r>
            <a:r>
              <a:rPr lang="da-DK" sz="900" b="0">
                <a:latin typeface="Verdana" panose="020B0604030504040204" pitchFamily="34" charset="0"/>
                <a:ea typeface="Verdana" panose="020B0604030504040204" pitchFamily="34" charset="0"/>
                <a:cs typeface="Amatic SC" panose="00000500000000000000" pitchFamily="2" charset="-79"/>
              </a:rPr>
              <a:t>Evalueringen viser, at indsamling af og refleksion over data fra prøvehandlingerne er centralt for udviklingen af praksis, fordi det pædagogiske personale dermed bevæger sig fra ‘synsninger’ til mere objektivt at vurdere praksis. En lærer siger bl.a.: </a:t>
            </a:r>
            <a:r>
              <a:rPr lang="da-DK" sz="900">
                <a:latin typeface="Verdana" panose="020B0604030504040204" pitchFamily="34" charset="0"/>
                <a:ea typeface="Verdana" panose="020B0604030504040204" pitchFamily="34" charset="0"/>
                <a:cs typeface="Quicksand" panose="020B0604020202020204" charset="0"/>
              </a:rPr>
              <a:t>”Det er vigtigt at indsamle data, fordi ‘synsninger’ ikke er nok. Vi er nødt til også at finde ud af, hvor vi er, og hvor vi skal hen. ”</a:t>
            </a: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panose="020B0604020202020204" charset="0"/>
              </a:rPr>
              <a:t>Der er psykologisk tryghed i teamet, så man tør at åbne op om egne udfordringer: </a:t>
            </a:r>
            <a:r>
              <a:rPr lang="da-DK" sz="900" b="0">
                <a:latin typeface="Verdana" panose="020B0604030504040204" pitchFamily="34" charset="0"/>
                <a:ea typeface="Verdana" panose="020B0604030504040204" pitchFamily="34" charset="0"/>
                <a:cs typeface="Amatic SC" panose="00000500000000000000" pitchFamily="2" charset="-79"/>
              </a:rPr>
              <a:t>Evalueringen viser, at det pædagogiske personale anser psykologisk tryghed for at være en essentiel drivkraft i det systematiske samarbejde omkring udviklingen af praksis. Det fremgår, at et trygt miljø, hvor ledelsen støtter tydeligt op om dem og også åbner op om egne udfordringer, er en forudsætning for, at personalet føler sig komfortabelt med at dele erfaringer, bekymringer og give hinanden feedback. Trygheden styrker også mod til at eksperimentere med nye undervisningsformer og prøvehandlinger. En lærer siger bl.a.: </a:t>
            </a:r>
            <a:r>
              <a:rPr lang="da-DK" sz="900">
                <a:latin typeface="Verdana" panose="020B0604030504040204" pitchFamily="34" charset="0"/>
                <a:ea typeface="Verdana" panose="020B0604030504040204" pitchFamily="34" charset="0"/>
                <a:cs typeface="Quicksand" panose="020B0604020202020204" charset="0"/>
              </a:rPr>
              <a:t>”Det har også noget med tryghed at gøre, for hvis man er tryg, så er det nemt at løse det i det daglige. Hvis der er nogle man ikke er tryg ved, så får man ikke i lige så høj grad talt om det ”</a:t>
            </a:r>
            <a:endParaRPr lang="da-DK" sz="900">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da-DK" sz="900" b="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30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68628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003913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sz="900" b="0">
                <a:latin typeface="Verdana" panose="020B0604030504040204" pitchFamily="34" charset="0"/>
                <a:ea typeface="Verdana" panose="020B0604030504040204" pitchFamily="34" charset="0"/>
                <a:cs typeface="Amatic SC" panose="00000500000000000000" pitchFamily="2" charset="-79"/>
              </a:rPr>
              <a:t>Uddybende noter: </a:t>
            </a:r>
            <a:br>
              <a:rPr lang="da-DK" sz="900" b="0">
                <a:latin typeface="Verdana" panose="020B0604030504040204" pitchFamily="34" charset="0"/>
                <a:ea typeface="Verdana" panose="020B0604030504040204" pitchFamily="34" charset="0"/>
                <a:cs typeface="Amatic SC" panose="00000500000000000000" pitchFamily="2" charset="-79"/>
              </a:rPr>
            </a:br>
            <a:endParaRPr lang="da-DK" sz="900" b="0">
              <a:latin typeface="Verdana" panose="020B0604030504040204" pitchFamily="34" charset="0"/>
              <a:ea typeface="Verdana" panose="020B0604030504040204" pitchFamily="34" charset="0"/>
              <a:cs typeface="Amatic SC" panose="00000500000000000000" pitchFamily="2" charset="-79"/>
            </a:endParaRPr>
          </a:p>
          <a:p>
            <a:pPr algn="l"/>
            <a:r>
              <a:rPr lang="da-DK" sz="900" b="0">
                <a:latin typeface="Verdana" panose="020B0604030504040204" pitchFamily="34" charset="0"/>
                <a:ea typeface="Verdana" panose="020B0604030504040204" pitchFamily="34" charset="0"/>
                <a:cs typeface="Amatic SC" panose="00000500000000000000" pitchFamily="2" charset="-79"/>
              </a:rPr>
              <a:t>Det pædagogiske personale har peget på en række barrierer, der kan vanskeliggøre det systematiske samarbejde om udvikling af deres praksis. Det sker særligt, når:</a:t>
            </a:r>
          </a:p>
          <a:p>
            <a:pPr algn="l"/>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panose="020B0604020202020204" charset="0"/>
              </a:rPr>
              <a:t>Drøftelserne om udvikling af læringsmiljøet ikke er systematiseret</a:t>
            </a:r>
            <a:r>
              <a:rPr lang="da-DK" sz="900">
                <a:latin typeface="Verdana" panose="020B0604030504040204" pitchFamily="34" charset="0"/>
                <a:ea typeface="Verdana" panose="020B0604030504040204" pitchFamily="34" charset="0"/>
                <a:cs typeface="Quicksand" panose="020B0604020202020204" charset="0"/>
              </a:rPr>
              <a:t>. </a:t>
            </a:r>
            <a:r>
              <a:rPr lang="da-DK" sz="900" b="0" i="0">
                <a:solidFill>
                  <a:srgbClr val="D1D5DB"/>
                </a:solidFill>
                <a:effectLst/>
                <a:latin typeface="Verdana" panose="020B0604030504040204" pitchFamily="34" charset="0"/>
                <a:ea typeface="Verdana" panose="020B0604030504040204" pitchFamily="34" charset="0"/>
              </a:rPr>
              <a:t>På mange skoler mangler en systematisk tilgang til samarbejdet om at udvikle praksis. Cirka en tredjedel af det pædagogiske personale bruger kun i mindre grad data til at analysere elevernes læring og trivsel. De afsætter heller ikke systematisk tid til at analysere praksis og inddrage hinanden i udviklingen af deres egen praksis. Der er behov for en mere struktureret tilgang til teamsamarbejdet, hvor tid til fælles refleksion og analyse prioriteres og planlægges systematisk. </a:t>
            </a:r>
            <a:br>
              <a:rPr lang="da-DK" sz="900" b="0" i="0">
                <a:solidFill>
                  <a:srgbClr val="D1D5DB"/>
                </a:solidFill>
                <a:effectLst/>
                <a:latin typeface="Verdana" panose="020B0604030504040204" pitchFamily="34" charset="0"/>
                <a:ea typeface="Verdana" panose="020B0604030504040204" pitchFamily="34" charset="0"/>
              </a:rPr>
            </a:br>
            <a:endParaRPr lang="da-DK" sz="900" b="1">
              <a:latin typeface="Verdana" panose="020B0604030504040204" pitchFamily="34" charset="0"/>
              <a:ea typeface="Verdana" panose="020B0604030504040204" pitchFamily="34" charset="0"/>
            </a:endParaRPr>
          </a:p>
          <a:p>
            <a:pPr marL="171450" indent="-171450" algn="l">
              <a:buFont typeface="Arial" panose="020B0604020202020204" pitchFamily="34" charset="0"/>
              <a:buChar char="•"/>
            </a:pPr>
            <a:r>
              <a:rPr lang="da-DK" sz="900" b="1">
                <a:latin typeface="Verdana" panose="020B0604030504040204" pitchFamily="34" charset="0"/>
                <a:ea typeface="Verdana" panose="020B0604030504040204" pitchFamily="34" charset="0"/>
              </a:rPr>
              <a:t>Teamet ikke har et fælles mindset og børnesyn: </a:t>
            </a:r>
            <a:r>
              <a:rPr lang="da-DK" sz="900" b="0" i="0">
                <a:solidFill>
                  <a:srgbClr val="D1D5DB"/>
                </a:solidFill>
                <a:effectLst/>
                <a:latin typeface="Verdana" panose="020B0604030504040204" pitchFamily="34" charset="0"/>
                <a:ea typeface="Verdana" panose="020B0604030504040204" pitchFamily="34" charset="0"/>
              </a:rPr>
              <a:t>Det pædagogiske personale påpeger, at teamsamarbejde ikke altid er baseret på et fælles børnesyn og en fælles vision. En lærer udtaler: "Meget af evalueringen af undervisningen i mit team går på narrativer om børnene, og det kan jeg ikke klare. 'Jeg synes, jeg føler, jeg mener'. Vi har brug for at se på, hvad vi ser." Det kan skabe udfordringer for samarbejdet, når der ikke er et fælles børnesyn, fordi kollegaer kan opleve at se børnene forskelligt og ikke være enige om, hvilke løsninger der er på problemerne. Det kan fx skabe udfordringer, hvis man har forskelligt syn på, om fællesskabet eller det enkelte barn bør være i fokus. Nogen peger også på, at der eksisterer et fælles børnesyn, men at udmøntningen af børnesynet varierer meget. </a:t>
            </a:r>
            <a:br>
              <a:rPr lang="da-DK" sz="900">
                <a:latin typeface="Verdana" panose="020B0604030504040204" pitchFamily="34" charset="0"/>
                <a:ea typeface="Verdana" panose="020B0604030504040204" pitchFamily="34" charset="0"/>
                <a:cs typeface="Quicksand" panose="020B0604020202020204" charset="0"/>
              </a:rPr>
            </a:br>
            <a:endParaRPr lang="da-DK" sz="900">
              <a:latin typeface="Verdana" panose="020B0604030504040204" pitchFamily="34" charset="0"/>
              <a:ea typeface="Verdana" panose="020B0604030504040204" pitchFamily="34" charset="0"/>
              <a:cs typeface="Quicksand" panose="020B060402020202020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Hele teamet ikke har fælles viden fra kompetenceudvikling</a:t>
            </a:r>
            <a:r>
              <a:rPr lang="da-DK" sz="900" b="0">
                <a:latin typeface="Verdana" panose="020B0604030504040204" pitchFamily="34" charset="0"/>
                <a:ea typeface="Verdana" panose="020B0604030504040204" pitchFamily="34" charset="0"/>
                <a:cs typeface="Amatic SC" panose="00000500000000000000" pitchFamily="2" charset="-79"/>
              </a:rPr>
              <a:t>: Det pædagogiske personale ser det som en stor fordel, at hele teamet har fælles viden fra kompetenceudvikling, så en eller to teammedlemmer ikke skal overlevere indsigter fra kompetenceudviklingen til det øvrige team. Det skaber en fælles forståelse og referenceramme og bidrager til, at alle er motiveret for at arbejde på nye måder. En lærer fortæller bl.a.: ”</a:t>
            </a:r>
            <a:r>
              <a:rPr lang="da-DK" sz="900">
                <a:latin typeface="Verdana" panose="020B0604030504040204" pitchFamily="34" charset="0"/>
                <a:ea typeface="Verdana" panose="020B0604030504040204" pitchFamily="34" charset="0"/>
              </a:rPr>
              <a:t>Jeg vil ønske, at vores pædagog også havde været med, for så kunne jeg forestille mig, at vi kom til at arbejde mere struktureret, og så er vi alle lidt mere tændte på det.” </a:t>
            </a:r>
            <a:br>
              <a:rPr lang="da-DK" sz="900">
                <a:latin typeface="Verdana" panose="020B0604030504040204" pitchFamily="34" charset="0"/>
                <a:ea typeface="Verdana" panose="020B0604030504040204" pitchFamily="34" charset="0"/>
              </a:rPr>
            </a:b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Det er svært at få sparring fra vejledere eller PPR: </a:t>
            </a:r>
            <a:r>
              <a:rPr lang="da-DK" sz="900" b="0">
                <a:latin typeface="Verdana" panose="020B0604030504040204" pitchFamily="34" charset="0"/>
                <a:ea typeface="Verdana" panose="020B0604030504040204" pitchFamily="34" charset="0"/>
                <a:cs typeface="Amatic SC" panose="00000500000000000000" pitchFamily="2" charset="-79"/>
              </a:rPr>
              <a:t>En stor del af det pædagogiske personale efterspørger mere specialpædagogisk viden, som de hurtigt kan trække på, når de sidder med dilemmaer i forhold til at skabe deltagelsesmuligheder for alle. Vejledningen kan både komme fra vejledere eller PPR. En pædagog fortæller bl.a.: </a:t>
            </a:r>
            <a:r>
              <a:rPr lang="da-DK" sz="900">
                <a:latin typeface="Verdana" panose="020B0604030504040204" pitchFamily="34" charset="0"/>
                <a:ea typeface="Verdana" panose="020B0604030504040204" pitchFamily="34" charset="0"/>
                <a:cs typeface="Quicksand" panose="020B0604020202020204" charset="0"/>
              </a:rPr>
              <a:t>”En gang imellem så står man der, hvor man tænker, hvad kan man så gøre? Og når vi ikke ved, hvad vi skal gøre, så ville det være rart, at vi kunne få hurtig hjælp.”</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Dag-til-dag-udfordringer presser sig på: </a:t>
            </a:r>
            <a:r>
              <a:rPr lang="da-DK" sz="900" b="0">
                <a:latin typeface="Verdana" panose="020B0604030504040204" pitchFamily="34" charset="0"/>
                <a:ea typeface="Verdana" panose="020B0604030504040204" pitchFamily="34" charset="0"/>
                <a:cs typeface="Amatic SC" panose="00000500000000000000" pitchFamily="2" charset="-79"/>
              </a:rPr>
              <a:t>Evalueringen viser, at mange lærere kæmper med at finde tid til samarbejde og aktionslæring i en travl hverdag. Et opmærksomhedspunkt bliver derfor at finde løsninger på, hvordan det systematiske arbejde i teams kan organiseres, så teams prioriterer tid til refleksion over praksis. En lærer fortæller bl.a.: </a:t>
            </a:r>
            <a:r>
              <a:rPr lang="da-DK" sz="900">
                <a:latin typeface="Verdana" panose="020B0604030504040204" pitchFamily="34" charset="0"/>
                <a:ea typeface="Verdana" panose="020B0604030504040204" pitchFamily="34" charset="0"/>
                <a:cs typeface="Quicksand" panose="020B0604020202020204" charset="0"/>
              </a:rPr>
              <a:t>”Når der kommer for mange opgaver ind over, som skal løses her og nu, så er der ikke tid til at samarbejde med kollegaer om, at få en god hverdag op at køre sammen med eleverne.”</a:t>
            </a:r>
            <a:endParaRPr lang="da-DK" sz="900">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Teamet ikke anvender observationer som genstand for læring</a:t>
            </a:r>
            <a:r>
              <a:rPr lang="da-DK" sz="900" b="0">
                <a:latin typeface="Verdana" panose="020B0604030504040204" pitchFamily="34" charset="0"/>
                <a:ea typeface="Verdana" panose="020B0604030504040204" pitchFamily="34" charset="0"/>
                <a:cs typeface="Amatic SC" panose="00000500000000000000" pitchFamily="2" charset="-79"/>
              </a:rPr>
              <a:t>: Evalueringen tegner et billede af, at observation af undervisningen ikke altid bliver anvendt som genstand for læring. En lærer fortæller bl.a.: </a:t>
            </a:r>
            <a:r>
              <a:rPr lang="da-DK" sz="900">
                <a:latin typeface="Verdana" panose="020B0604030504040204" pitchFamily="34" charset="0"/>
                <a:ea typeface="Verdana" panose="020B0604030504040204" pitchFamily="34" charset="0"/>
                <a:cs typeface="Quicksand" panose="020B0604020202020204" charset="0"/>
              </a:rPr>
              <a:t>” Vores leder har været med i undervisningen og oplevet udfordringerne, men vi kunne godt blive bedre til at bruge de observationer til noget konkret efterfølgende.”</a:t>
            </a:r>
            <a:endParaRPr lang="da-DK" sz="900">
              <a:latin typeface="Verdana" panose="020B0604030504040204" pitchFamily="34" charset="0"/>
              <a:ea typeface="Verdana" panose="020B0604030504040204" pitchFamily="34" charset="0"/>
            </a:endParaRPr>
          </a:p>
          <a:p>
            <a:pPr marL="0" indent="0" algn="l">
              <a:buFont typeface="Arial" panose="020B0604020202020204" pitchFamily="34" charset="0"/>
              <a:buNone/>
            </a:pPr>
            <a:endParaRPr lang="da-DK" sz="900" b="0">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Teammedlemmer ikke er forandringsparate</a:t>
            </a:r>
            <a:r>
              <a:rPr lang="da-DK" sz="900" b="0">
                <a:latin typeface="Verdana" panose="020B0604030504040204" pitchFamily="34" charset="0"/>
                <a:ea typeface="Verdana" panose="020B0604030504040204" pitchFamily="34" charset="0"/>
              </a:rPr>
              <a:t>: Evalueringens resultater indikerer, at ikke alle teammedlemmer er indstillet på at afprøve nye metoder og eksperimentere med nye undervisningsformer, fordi man kan opleve, at der bliver sået tvivl om kvaliteten af ens eksisterende praksis. En lærer fortæller bl.a.: </a:t>
            </a:r>
            <a:r>
              <a:rPr lang="da-DK" sz="900">
                <a:latin typeface="Verdana" panose="020B0604030504040204" pitchFamily="34" charset="0"/>
                <a:ea typeface="Verdana" panose="020B0604030504040204" pitchFamily="34" charset="0"/>
                <a:cs typeface="Quicksand" panose="020B0604020202020204" charset="0"/>
              </a:rPr>
              <a:t>”Jeg synes, der skal være mere systematik. Vi har forsøgt at lave en spørgemodel, men den slår folk sig på. Jeg forstår det ikke.”</a:t>
            </a:r>
            <a:endParaRPr lang="da-DK" sz="900">
              <a:latin typeface="Verdana" panose="020B0604030504040204" pitchFamily="34" charset="0"/>
              <a:ea typeface="Verdana" panose="020B0604030504040204" pitchFamily="34" charset="0"/>
            </a:endParaRPr>
          </a:p>
          <a:p>
            <a:pPr marL="228600" indent="-228600" algn="l">
              <a:buAutoNum type="arabicPeriod"/>
            </a:pPr>
            <a:endParaRPr lang="da-DK" sz="900" b="1">
              <a:latin typeface="Verdana" panose="020B0604030504040204" pitchFamily="34" charset="0"/>
              <a:ea typeface="Verdana" panose="020B060403050404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0" indent="0">
              <a:buFont typeface="Arial" panose="020B0604020202020204" pitchFamily="34" charset="0"/>
              <a:buNone/>
            </a:pPr>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31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458662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latin typeface="Verdana" panose="020B0604030504040204" pitchFamily="34" charset="0"/>
                <a:ea typeface="Verdana" panose="020B0604030504040204" pitchFamily="34" charset="0"/>
                <a:cs typeface="Amatic SC" panose="00000500000000000000" pitchFamily="2" charset="-79"/>
              </a:rPr>
              <a:t>Uddybende noter: </a:t>
            </a:r>
            <a:br>
              <a:rPr lang="da-DK" sz="900" b="0">
                <a:latin typeface="Verdana" panose="020B0604030504040204" pitchFamily="34" charset="0"/>
                <a:ea typeface="Verdana" panose="020B0604030504040204" pitchFamily="34" charset="0"/>
                <a:cs typeface="Amatic SC" panose="00000500000000000000" pitchFamily="2" charset="-79"/>
              </a:rPr>
            </a:br>
            <a:endParaRPr lang="da-DK" sz="900" b="0">
              <a:latin typeface="Verdana" panose="020B0604030504040204" pitchFamily="34" charset="0"/>
              <a:ea typeface="Verdana" panose="020B060403050404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effectLst/>
                <a:latin typeface="Verdana" panose="020B0604030504040204" pitchFamily="34" charset="0"/>
                <a:ea typeface="Verdana" panose="020B0604030504040204" pitchFamily="34" charset="0"/>
                <a:cs typeface="Times New Roman" panose="02020603050405020304" pitchFamily="18" charset="0"/>
              </a:rPr>
              <a:t>Det kan styrke teamsamarbejdet fremadrettet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effectLst/>
              <a:latin typeface="Verdana" panose="020B0604030504040204" pitchFamily="34" charset="0"/>
              <a:ea typeface="Verdana" panose="020B060403050404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Udarbejde et fælles børnesyn og drøfte, hvordan børnesynet omsættes i praksis: </a:t>
            </a:r>
            <a:r>
              <a:rPr lang="da-DK" sz="900" b="0" i="0">
                <a:solidFill>
                  <a:srgbClr val="D1D5DB"/>
                </a:solidFill>
                <a:effectLst/>
                <a:latin typeface="Verdana" panose="020B0604030504040204" pitchFamily="34" charset="0"/>
                <a:ea typeface="Verdana" panose="020B0604030504040204" pitchFamily="34" charset="0"/>
                <a:cs typeface="Amatic SC" panose="00000500000000000000" pitchFamily="2" charset="-79"/>
              </a:rPr>
              <a:t>Evalueringen indikerer, at skolerne bør arbejde med at </a:t>
            </a:r>
            <a:r>
              <a:rPr lang="da-DK" sz="900" b="0" i="0">
                <a:solidFill>
                  <a:srgbClr val="D1D5DB"/>
                </a:solidFill>
                <a:effectLst/>
                <a:latin typeface="Verdana" panose="020B0604030504040204" pitchFamily="34" charset="0"/>
                <a:ea typeface="Verdana" panose="020B0604030504040204" pitchFamily="34" charset="0"/>
              </a:rPr>
              <a:t>udarbejde et fælles børnesyn, da det er afgørende for teamsamarbejdet om at skabe deltagelsesmuligheder for alle. I den forbindelse er det vigtigt, at det pædagogiske personale bliver inddraget i arbejdet og drøfter, hvordan deres børnesyn omsættes i praksis. Mange peger nemlig på, at deres skole har et fælles børnesyn, men at børnesynet ikke bliver omsat i deres dialoger på teammøder og i udviklingen af praksis.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Udarbejde en observationskontrakt for at overkomme frygten for at blive observeret: </a:t>
            </a:r>
            <a:r>
              <a:rPr lang="da-DK" sz="900" b="0" i="0">
                <a:solidFill>
                  <a:srgbClr val="D1D5DB"/>
                </a:solidFill>
                <a:effectLst/>
                <a:latin typeface="Verdana" panose="020B0604030504040204" pitchFamily="34" charset="0"/>
                <a:ea typeface="Verdana" panose="020B0604030504040204" pitchFamily="34" charset="0"/>
              </a:rPr>
              <a:t>Nogle blandt det pædagogiske personale finder det ubehageligt at lade andre (fx vejledere eller ledelsen) observere deres undervisning. En leder siger: "De stod på bagben, da jeg sagde, at jeg ville observere undervisningen. De troede, det var for at finde fejl." På skoler hvor observation fungerer godt, har ledelsen klart kommunikeret, at målet ikke er at finde fejl eller kritisere, men derimod at støtte undervisernes arbejde med at nytænke og udvikle deres praksis. For at overkomme frygten for at blive observeret, fortæller enkelte skoler også, hvordan de har arbejdet med en observationskontrakt, som de anvender til at afklare, hvad genstandsfeltet er for observationen. Ifølge vejlederne er det afgørende for, at observationen er tryg og værdifuld for begge parter.</a:t>
            </a:r>
            <a:br>
              <a:rPr lang="da-DK" sz="900" b="1">
                <a:latin typeface="Verdana" panose="020B0604030504040204" pitchFamily="34" charset="0"/>
                <a:ea typeface="Verdana" panose="020B0604030504040204" pitchFamily="34" charset="0"/>
                <a:cs typeface="Amatic SC" panose="00000500000000000000" pitchFamily="2" charset="-79"/>
              </a:rPr>
            </a:b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Indsamle og anvende data til vurdere praksis og at nå frem til ”næste bedste skridt” i udviklingsprocessen: </a:t>
            </a:r>
            <a:r>
              <a:rPr lang="da-DK" sz="900" b="0" i="0">
                <a:solidFill>
                  <a:srgbClr val="D1D5DB"/>
                </a:solidFill>
                <a:effectLst/>
                <a:latin typeface="Verdana" panose="020B0604030504040204" pitchFamily="34" charset="0"/>
                <a:ea typeface="Verdana" panose="020B0604030504040204" pitchFamily="34" charset="0"/>
                <a:cs typeface="Amatic SC" panose="00000500000000000000" pitchFamily="2" charset="-79"/>
              </a:rPr>
              <a:t>Teams bør fremadrettet arbejde med at</a:t>
            </a:r>
            <a:r>
              <a:rPr lang="da-DK" sz="900" b="0" i="0">
                <a:solidFill>
                  <a:srgbClr val="D1D5DB"/>
                </a:solidFill>
                <a:effectLst/>
                <a:latin typeface="Verdana" panose="020B0604030504040204" pitchFamily="34" charset="0"/>
                <a:ea typeface="Verdana" panose="020B0604030504040204" pitchFamily="34" charset="0"/>
              </a:rPr>
              <a:t> indsamle og anvende data til at vurdere deres eksisterende praksis. Evalueringen viser, at indsamling og refleksion over data fra prøvehandlingerne er motiverende og vigtigt for at sikre fremdrift i praksisudviklingen. </a:t>
            </a:r>
            <a:br>
              <a:rPr lang="da-DK" sz="900" b="1">
                <a:latin typeface="Verdana" panose="020B0604030504040204" pitchFamily="34" charset="0"/>
                <a:ea typeface="Verdana" panose="020B0604030504040204" pitchFamily="34" charset="0"/>
                <a:cs typeface="Amatic SC" panose="00000500000000000000" pitchFamily="2" charset="-79"/>
              </a:rPr>
            </a:b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Dele viden på tværs af teams om gode værktøjer og metoder til at systematisere drøftelser på møder: </a:t>
            </a:r>
            <a:r>
              <a:rPr lang="da-DK" sz="900" b="0">
                <a:latin typeface="Verdana" panose="020B0604030504040204" pitchFamily="34" charset="0"/>
                <a:ea typeface="Verdana" panose="020B0604030504040204" pitchFamily="34" charset="0"/>
                <a:cs typeface="Amatic SC" panose="00000500000000000000" pitchFamily="2" charset="-79"/>
              </a:rPr>
              <a:t>Evalueringen peger på, at der er behov for at videndele mere på tværs af teams. det pædagogiske personale peger også på, at det er motiverende at blive introduceret for nye værktøjer og metoder. Derfor kan skolerne med fordel fokusere på at videndele på skolen om konkrete og virkningsfulde værktøjer. En lærer påpeger i den forbindelse, at systematisk videndeling på tværs af teams styrker den fælles praksis og skaber genkendelighed for eleverne, når de skifter klassetrin.</a:t>
            </a:r>
            <a:br>
              <a:rPr lang="da-DK" sz="900" b="1">
                <a:latin typeface="Verdana" panose="020B0604030504040204" pitchFamily="34" charset="0"/>
                <a:ea typeface="Verdana" panose="020B0604030504040204" pitchFamily="34" charset="0"/>
                <a:cs typeface="Amatic SC" panose="00000500000000000000" pitchFamily="2" charset="-79"/>
              </a:rPr>
            </a:b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Sætte tid af til at analysere praksis på teammøderne, så der skabes rum til refleksion: </a:t>
            </a:r>
            <a:r>
              <a:rPr lang="da-DK" sz="900" b="0">
                <a:latin typeface="Verdana" panose="020B0604030504040204" pitchFamily="34" charset="0"/>
                <a:ea typeface="Verdana" panose="020B0604030504040204" pitchFamily="34" charset="0"/>
                <a:cs typeface="Amatic SC" panose="00000500000000000000" pitchFamily="2" charset="-79"/>
              </a:rPr>
              <a:t>Teams kan fremadrettet arbejde med at sætte tid af til at analysere praksis på teammøder, så møderne bliver et refleksionsrum for at skabe forandringer i praksis. Det kan eksempelvis være ved hjælp af faste strukturer for teammøder eller refleksionsspørgsmål, som man arbejder med på teammøderne.</a:t>
            </a:r>
            <a:br>
              <a:rPr lang="da-DK" sz="900" b="1">
                <a:latin typeface="Verdana" panose="020B0604030504040204" pitchFamily="34" charset="0"/>
                <a:ea typeface="Verdana" panose="020B0604030504040204" pitchFamily="34" charset="0"/>
                <a:cs typeface="Amatic SC" panose="00000500000000000000" pitchFamily="2" charset="-79"/>
              </a:rPr>
            </a:b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Styrke teamenes adgang til sparring fra vejledere og PPR: </a:t>
            </a:r>
            <a:r>
              <a:rPr lang="da-DK" sz="900" b="0" i="0">
                <a:solidFill>
                  <a:srgbClr val="D1D5DB"/>
                </a:solidFill>
                <a:effectLst/>
                <a:latin typeface="Verdana" panose="020B0604030504040204" pitchFamily="34" charset="0"/>
                <a:ea typeface="Verdana" panose="020B0604030504040204" pitchFamily="34" charset="0"/>
              </a:rPr>
              <a:t>Evalueringen indikerer, at skolerne bør arbejde aktivt på at styrke teamenes adgang til og samarbejde med vejledere og PPR. det pædagogiske personale oplever udfordringer med at omsætte deres viden og kompetencer i hverdagen - især når de arbejder med elever med fx autisme. Udfordringen bør fremadrettet imødekommes gennem øget samarbejde med UCN og PPR. Derudover er det tydeligt, at en målrettet indsats for at fremme specialpædagogisk viden og kompetencer vil have positive effekter på skolens praksis. Ledelsen på skolerne bør derfor understøtte teamenes samarbejde med vejledere og PPR for at sikre større tværfagligt samarbejde.</a:t>
            </a:r>
            <a:endParaRPr lang="da-DK" sz="90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latin typeface="Verdana" panose="020B0604030504040204" pitchFamily="34" charset="0"/>
              <a:ea typeface="Verdana" panose="020B0604030504040204" pitchFamily="34" charset="0"/>
              <a:cs typeface="Amatic SC" panose="00000500000000000000" pitchFamily="2" charset="-79"/>
            </a:endParaRPr>
          </a:p>
          <a:p>
            <a:pPr marL="0" indent="0">
              <a:buFont typeface="Arial" panose="020B0604020202020204" pitchFamily="34" charset="0"/>
              <a:buNone/>
            </a:pPr>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32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474127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33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872305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1090287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a:latin typeface="Verdana" panose="020B0604030504040204" pitchFamily="34" charset="0"/>
                <a:ea typeface="Verdana" panose="020B0604030504040204" pitchFamily="34" charset="0"/>
              </a:rPr>
              <a:t>Uddybende noter: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latin typeface="Verdana" panose="020B0604030504040204" pitchFamily="34" charset="0"/>
                <a:ea typeface="Verdana" panose="020B0604030504040204" pitchFamily="34" charset="0"/>
              </a:rPr>
              <a:t>I relation til ledelsens rolle i praksis, oplever det pædagogiske personale,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Ledelsen bakker op om og sætter retning for arbejdet med at skabe deltagelsesmuligheder for alle: </a:t>
            </a:r>
            <a:r>
              <a:rPr lang="da-DK" sz="900" b="0">
                <a:solidFill>
                  <a:schemeClr val="tx1"/>
                </a:solidFill>
                <a:latin typeface="Verdana" panose="020B0604030504040204" pitchFamily="34" charset="0"/>
                <a:ea typeface="Verdana" panose="020B0604030504040204" pitchFamily="34" charset="0"/>
                <a:cs typeface="Amatic SC" panose="00000500000000000000" pitchFamily="2" charset="-79"/>
              </a:rPr>
              <a:t>Flere blandt det pædagogiske personale giver udtryk for, at l</a:t>
            </a:r>
            <a:r>
              <a:rPr lang="da-DK" sz="900" b="0" i="0">
                <a:solidFill>
                  <a:srgbClr val="D1D5DB"/>
                </a:solidFill>
                <a:effectLst/>
                <a:latin typeface="Verdana" panose="020B0604030504040204" pitchFamily="34" charset="0"/>
                <a:ea typeface="Verdana" panose="020B0604030504040204" pitchFamily="34" charset="0"/>
              </a:rPr>
              <a:t>edelsen spiller en central rolle i at sikre, at arbejdet med at skabe deltagelsesmuligheder for alle elever er en prioritet på skolen. Ifølge det pædagogiske personale er deres opbakning og evne til at sætte en klar retning afgørende for, at ”der ikke går hverdag i den som med mange andre projekter”. Der er også nogle eksempler på, at ledelsen ikke i tilstrækkelig grad informerer det pædagogiske personale om arbejdet med Den mangfoldige folkeskole, og det pædagogiske personale på disse skoler er generelt i tvivl om, hvad formålet med indsatsen er, og hvilken rolle de forventes at spille i arbejdet med at skabe deltagelsesmuligheder for alle. Det gælder særligt vejlederne på disse skoler.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solidFill>
                <a:schemeClr val="tx1"/>
              </a:solidFill>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solidFill>
                  <a:schemeClr val="tx1"/>
                </a:solidFill>
                <a:latin typeface="Verdana" panose="020B0604030504040204" pitchFamily="34" charset="0"/>
                <a:ea typeface="Verdana" panose="020B0604030504040204" pitchFamily="34" charset="0"/>
                <a:cs typeface="Amatic SC" panose="00000500000000000000" pitchFamily="2" charset="-79"/>
              </a:rPr>
              <a:t>D</a:t>
            </a:r>
            <a:r>
              <a:rPr lang="da-DK" sz="900" b="1">
                <a:latin typeface="Verdana" panose="020B0604030504040204" pitchFamily="34" charset="0"/>
                <a:ea typeface="Verdana" panose="020B0604030504040204" pitchFamily="34" charset="0"/>
                <a:cs typeface="Amatic SC" panose="00000500000000000000" pitchFamily="2" charset="-79"/>
              </a:rPr>
              <a:t>eres nærmeste leder motiverer dem til at arbejde med at skabe deltagelsesmuligheder for alle elever: </a:t>
            </a:r>
            <a:r>
              <a:rPr lang="da-DK" sz="900" b="0">
                <a:latin typeface="Verdana" panose="020B0604030504040204" pitchFamily="34" charset="0"/>
                <a:ea typeface="Verdana" panose="020B0604030504040204" pitchFamily="34" charset="0"/>
                <a:cs typeface="Amatic SC" panose="00000500000000000000" pitchFamily="2" charset="-79"/>
              </a:rPr>
              <a:t>Spørgeskemaundersøgelsen viser, at t</a:t>
            </a:r>
            <a:r>
              <a:rPr lang="da-DK" sz="900" b="0">
                <a:latin typeface="Verdana" panose="020B0604030504040204" pitchFamily="34" charset="0"/>
                <a:ea typeface="Verdana" panose="020B0604030504040204" pitchFamily="34" charset="0"/>
                <a:cs typeface="+mn-cs"/>
                <a:sym typeface="Quicksand"/>
              </a:rPr>
              <a:t>o ud af tre medarbejdere, er enige i, at deres nærmeste leder motiverer dem til at arbejde med at skabe deltagelsesmuligheder for alle. I interviews fortæller det pædagogiske personale generelt, at de oplever, at ledelsen prioriterer arbejdet med at skabe deltagelsesmuligheder for alle og italesætter vigtigheden af det. </a:t>
            </a: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Amatic SC" panose="00000500000000000000" pitchFamily="2" charset="-79"/>
              </a:rPr>
              <a:t>Der på deres skole er en klar vision eller et fælles mål for arbejdet med at skabe deltagelsesmuligheder for alle elever: </a:t>
            </a:r>
            <a:r>
              <a:rPr lang="da-DK" sz="900" b="0">
                <a:latin typeface="Verdana" panose="020B0604030504040204" pitchFamily="34" charset="0"/>
                <a:ea typeface="Verdana" panose="020B0604030504040204" pitchFamily="34" charset="0"/>
                <a:cs typeface="Amatic SC" panose="00000500000000000000" pitchFamily="2" charset="-79"/>
              </a:rPr>
              <a:t>Resultater fra evalueringen viser, at to tredjedele af det pædagogiske personale er enige </a:t>
            </a:r>
            <a:r>
              <a:rPr lang="da-DK" sz="900" b="0">
                <a:latin typeface="Verdana" panose="020B0604030504040204" pitchFamily="34" charset="0"/>
                <a:ea typeface="Verdana" panose="020B0604030504040204" pitchFamily="34" charset="0"/>
                <a:cs typeface="+mn-cs"/>
                <a:sym typeface="Quicksand"/>
              </a:rPr>
              <a:t>i, at der er en klar vision eller et fælles mål for arbejdet med at skabe deltagelsesmuligheder for alle elever.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cs typeface="Amatic SC" panose="00000500000000000000" pitchFamily="2" charset="-79"/>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35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83490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300"/>
              </a:lnSpc>
              <a:buFont typeface="Symbol" panose="05050102010706020507" pitchFamily="18" charset="2"/>
              <a:buNone/>
            </a:pPr>
            <a:r>
              <a:rPr lang="da-DK" sz="900">
                <a:latin typeface="Verdana" panose="020B0604030504040204" pitchFamily="34" charset="0"/>
                <a:ea typeface="Verdana" panose="020B0604030504040204" pitchFamily="34" charset="0"/>
              </a:rPr>
              <a:t>Uddybende noter: </a:t>
            </a:r>
          </a:p>
          <a:p>
            <a:pPr marL="0" lvl="0" indent="0" algn="l">
              <a:spcBef>
                <a:spcPts val="0"/>
              </a:spcBef>
              <a:spcAft>
                <a:spcPts val="0"/>
              </a:spcAft>
              <a:buFont typeface="Arial" panose="020B0604020202020204" pitchFamily="34" charset="0"/>
              <a:buNone/>
            </a:pPr>
            <a:endParaRPr lang="da-DK" sz="900" b="0">
              <a:latin typeface="Verdana" panose="020B0604030504040204" pitchFamily="34" charset="0"/>
              <a:ea typeface="Verdana" panose="020B0604030504040204" pitchFamily="34" charset="0"/>
              <a:cs typeface="+mn-cs"/>
              <a:sym typeface="Quicksand"/>
            </a:endParaRPr>
          </a:p>
          <a:p>
            <a:pPr marL="0" lvl="0" indent="0" algn="l">
              <a:spcBef>
                <a:spcPts val="0"/>
              </a:spcBef>
              <a:spcAft>
                <a:spcPts val="0"/>
              </a:spcAft>
              <a:buFont typeface="Arial" panose="020B0604020202020204" pitchFamily="34" charset="0"/>
              <a:buNone/>
            </a:pPr>
            <a:r>
              <a:rPr lang="da-DK" sz="900" b="0">
                <a:latin typeface="Verdana" panose="020B0604030504040204" pitchFamily="34" charset="0"/>
                <a:ea typeface="Verdana" panose="020B0604030504040204" pitchFamily="34" charset="0"/>
                <a:cs typeface="+mn-cs"/>
                <a:sym typeface="Quicksand"/>
              </a:rPr>
              <a:t>Evalueringen peger på en række forhold omkring ledelsen, der har vist sig at fungere godt i udrulningen af Den Mangfoldige Folkeskole. Det fungerer bl.a. godt, når ledelsen: </a:t>
            </a:r>
          </a:p>
          <a:p>
            <a:pPr marL="0" lvl="0" indent="0" algn="l">
              <a:spcBef>
                <a:spcPts val="0"/>
              </a:spcBef>
              <a:spcAft>
                <a:spcPts val="0"/>
              </a:spcAft>
              <a:buFont typeface="Arial" panose="020B0604020202020204" pitchFamily="34" charset="0"/>
              <a:buNone/>
            </a:pPr>
            <a:endParaRPr lang="da-DK" sz="900" b="0">
              <a:latin typeface="Verdana" panose="020B0604030504040204" pitchFamily="34" charset="0"/>
              <a:ea typeface="Verdana" panose="020B0604030504040204" pitchFamily="34" charset="0"/>
              <a:cs typeface="+mn-cs"/>
              <a:sym typeface="Quicksand"/>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Går tæt på praksis og involverer sig aktivt i udviklingen af læringsmiljøer, der skaber deltagelsesmuligheder for alle elever: </a:t>
            </a:r>
            <a:r>
              <a:rPr lang="da-DK" sz="900" b="0" i="0" u="none" strike="noStrike">
                <a:solidFill>
                  <a:srgbClr val="273F68"/>
                </a:solidFill>
                <a:effectLst/>
                <a:latin typeface="Verdana" panose="020B0604030504040204" pitchFamily="34" charset="0"/>
                <a:ea typeface="Verdana" panose="020B0604030504040204" pitchFamily="34" charset="0"/>
                <a:sym typeface="Quicksand"/>
              </a:rPr>
              <a:t>Resultaterne indikerer, at både ledere og det pædagogiske personale er enige om at skolelederne bør være tæt på praksisudviklingen. På den måde kan de bedst bidrage med sparring og vejledning, have en finger på pulsen af udviklingsarbejdet, og samtidig italesætte et </a:t>
            </a:r>
            <a:r>
              <a:rPr lang="da-DK" sz="900" b="0" i="0" u="none" strike="noStrike">
                <a:solidFill>
                  <a:srgbClr val="FFFFFF"/>
                </a:solidFill>
                <a:effectLst/>
                <a:latin typeface="Verdana" panose="020B0604030504040204" pitchFamily="34" charset="0"/>
                <a:ea typeface="Verdana" panose="020B0604030504040204" pitchFamily="34" charset="0"/>
              </a:rPr>
              <a:t>fælles sprog på skolen for, hvordan arbejdet med ”Den Mangfoldige Folkeskole” udvikler sig og fremadrettet kan styrkes.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u="none" strike="noStrike">
              <a:solidFill>
                <a:srgbClr val="FFFFFF"/>
              </a:solidFill>
              <a:effectLst/>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Gør det klart, hvordan arbejdet med "Den mangfoldige folkeskole" kvalificerer og understøtter skolens eksisterende fokus</a:t>
            </a:r>
            <a:r>
              <a:rPr lang="da-DK" sz="900" b="1">
                <a:latin typeface="Verdana" panose="020B0604030504040204" pitchFamily="34" charset="0"/>
                <a:ea typeface="Verdana" panose="020B0604030504040204" pitchFamily="34" charset="0"/>
                <a:cs typeface="+mn-cs"/>
                <a:sym typeface="Quicksand"/>
              </a:rPr>
              <a:t>: </a:t>
            </a:r>
            <a:r>
              <a:rPr lang="da-DK" sz="900" b="0">
                <a:latin typeface="Verdana" panose="020B0604030504040204" pitchFamily="34" charset="0"/>
                <a:ea typeface="Verdana" panose="020B0604030504040204" pitchFamily="34" charset="0"/>
                <a:cs typeface="+mn-cs"/>
                <a:sym typeface="Quicksand"/>
              </a:rPr>
              <a:t>Dette skaber en forståelse og motivation blandt personalet, når de kan se, hvordan projektet passer ind i og styrker deres nuværende praksis. Samtidig bidrager det også til en oplevelse af, at det handler om at udnytte deres allerede eksisterende kompetencer bedre, da de kan anvende deres nuværende færdigheder og viden i forbindelse med det nye initiativ. </a:t>
            </a:r>
          </a:p>
          <a:p>
            <a:pPr marL="0" marR="0" lvl="0" indent="0" algn="l" defTabSz="914400" rtl="0" eaLnBrk="1" fontAlgn="auto" latinLnBrk="0" hangingPunct="1">
              <a:lnSpc>
                <a:spcPts val="1300"/>
              </a:lnSpc>
              <a:spcBef>
                <a:spcPts val="0"/>
              </a:spcBef>
              <a:spcAft>
                <a:spcPts val="0"/>
              </a:spcAft>
              <a:buClrTx/>
              <a:buSzTx/>
              <a:buFont typeface="Symbol" panose="05050102010706020507" pitchFamily="18" charset="2"/>
              <a:buNone/>
              <a:tabLst/>
              <a:defRPr/>
            </a:pPr>
            <a:endParaRPr lang="da-DK" sz="900" b="1" noProof="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noProof="0">
                <a:latin typeface="Verdana" panose="020B0604030504040204" pitchFamily="34" charset="0"/>
                <a:ea typeface="Verdana" panose="020B0604030504040204" pitchFamily="34" charset="0"/>
              </a:rPr>
              <a:t>Tydeliggør, hvordan arbejdet med Den Mangfoldige Folkeskole konkret bidrager til at forbedre praksis: </a:t>
            </a:r>
            <a:r>
              <a:rPr lang="da-DK" sz="900" b="0" noProof="0">
                <a:latin typeface="Verdana" panose="020B0604030504040204" pitchFamily="34" charset="0"/>
                <a:ea typeface="Verdana" panose="020B0604030504040204" pitchFamily="34" charset="0"/>
              </a:rPr>
              <a:t>Det er vigtigt at fokusere på, hvordan arbejdet med aktionslæringsforløbene forbedrer praksis, da det hjælper det pædagogiske personale med at se formålet med og den umiddelbare relevans af deres indsats. </a:t>
            </a:r>
          </a:p>
          <a:p>
            <a:pPr marL="0" marR="0" lvl="0" indent="0" algn="l" defTabSz="914400" rtl="0" eaLnBrk="1" fontAlgn="auto" latinLnBrk="0" hangingPunct="1">
              <a:lnSpc>
                <a:spcPts val="1300"/>
              </a:lnSpc>
              <a:spcBef>
                <a:spcPts val="0"/>
              </a:spcBef>
              <a:spcAft>
                <a:spcPts val="0"/>
              </a:spcAft>
              <a:buClrTx/>
              <a:buSzTx/>
              <a:buFont typeface="Symbol" panose="05050102010706020507" pitchFamily="18" charset="2"/>
              <a:buNone/>
              <a:tabLst/>
              <a:defRPr/>
            </a:pPr>
            <a:endParaRPr lang="da-DK" sz="900" b="0" noProof="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noProof="0">
                <a:latin typeface="Verdana" panose="020B0604030504040204" pitchFamily="34" charset="0"/>
                <a:ea typeface="Verdana" panose="020B0604030504040204" pitchFamily="34" charset="0"/>
              </a:rPr>
              <a:t>Prioriterer, at medarbejderne kan dele succeser og udfordringer i arbejdet med aktionslæring på tværs af teams: </a:t>
            </a:r>
            <a:r>
              <a:rPr lang="da-DK" sz="900" b="0" noProof="0">
                <a:latin typeface="Verdana" panose="020B0604030504040204" pitchFamily="34" charset="0"/>
                <a:ea typeface="Verdana" panose="020B0604030504040204" pitchFamily="34" charset="0"/>
              </a:rPr>
              <a:t>Det er afgørende, at ledelsen prioriterer, at medarbejdere kan dele succeser og udfordringer i forbindelse med aktionslæring, da det styrker oplevelse af, at der er tale om et fælles fokus på udvikling. Et andet greb, som ledelsen kan tage for at vise at projektet prioriteres, er at gå foran og arbejde med egne prøvehandlinger, og fortælle skolens personale om egne erfaringer og læring.</a:t>
            </a:r>
            <a:br>
              <a:rPr lang="da-DK" sz="900" b="0" noProof="0">
                <a:latin typeface="Verdana" panose="020B0604030504040204" pitchFamily="34" charset="0"/>
                <a:ea typeface="Verdana" panose="020B0604030504040204" pitchFamily="34" charset="0"/>
              </a:rPr>
            </a:br>
            <a:endParaRPr lang="da-DK" sz="900" b="0" noProof="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noProof="0">
                <a:latin typeface="Verdana" panose="020B0604030504040204" pitchFamily="34" charset="0"/>
                <a:ea typeface="Verdana" panose="020B0604030504040204" pitchFamily="34" charset="0"/>
              </a:rPr>
              <a:t>Opfordrer medarbejdere til at dele viden fra kompetenceudvikling (fx kurser) på fælles møder. </a:t>
            </a:r>
            <a:r>
              <a:rPr lang="da-DK" sz="900" b="0" noProof="0">
                <a:latin typeface="Verdana" panose="020B0604030504040204" pitchFamily="34" charset="0"/>
                <a:ea typeface="Verdana" panose="020B0604030504040204" pitchFamily="34" charset="0"/>
              </a:rPr>
              <a:t>Det understøtter en kultur, hvor medarbejderne lærer af hinanden, og hvor de individuelle læringsoplevelser bliver til en fælles ressource. Skoleledelsen kan lede denne udvikling ved eksempelvis at indføre et fast dagsordenspunkt på fælles møder, hvor medarbejdere har mulighed for at dele vigtige indsigter og læring fra deres deltagelse i kurser eller anden form for kompetenceudvikling i regi af Den Mangfoldige Folkeskole.</a:t>
            </a:r>
          </a:p>
          <a:p>
            <a:pPr marL="0" marR="0" lvl="0" indent="0" algn="l" defTabSz="914400" rtl="0" eaLnBrk="1" fontAlgn="auto" latinLnBrk="0" hangingPunct="1">
              <a:lnSpc>
                <a:spcPts val="1300"/>
              </a:lnSpc>
              <a:spcBef>
                <a:spcPts val="0"/>
              </a:spcBef>
              <a:spcAft>
                <a:spcPts val="0"/>
              </a:spcAft>
              <a:buClrTx/>
              <a:buSzTx/>
              <a:buFont typeface="Symbol" panose="05050102010706020507" pitchFamily="18" charset="2"/>
              <a:buNone/>
              <a:tabLst/>
              <a:defRPr/>
            </a:pPr>
            <a:endParaRPr lang="da-DK" sz="900" b="0" noProof="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noProof="0">
                <a:latin typeface="Verdana" panose="020B0604030504040204" pitchFamily="34" charset="0"/>
                <a:ea typeface="Verdana" panose="020B0604030504040204" pitchFamily="34" charset="0"/>
              </a:rPr>
              <a:t>Tydeliggør, hvordan teams forventes at arbejde med aktionslæring: </a:t>
            </a:r>
            <a:r>
              <a:rPr lang="da-DK" sz="900" b="0" noProof="0">
                <a:latin typeface="Verdana" panose="020B0604030504040204" pitchFamily="34" charset="0"/>
                <a:ea typeface="Verdana" panose="020B0604030504040204" pitchFamily="34" charset="0"/>
              </a:rPr>
              <a:t>På nogle skoler oplever det pædagogiske personale at være i tvivl om, hvordan de forventes at arbejde med aktionslæring, herunder hvor ofte og hvordan. Det kan medføre, at aktionslæringsforløb nedprioriteres i hverdagen. I den forbindelse opleves det som en fordel, når ledelsen tydeliggør overfor det pædagogiske personale, hvad forventningerne er til deres arbejde med aktionslæring i det daglige arbejde og dermed tydeliggøre, at det skal prioriteres højt. </a:t>
            </a:r>
            <a:endParaRPr lang="da-DK" sz="900" b="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36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816791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300"/>
              </a:lnSpc>
              <a:buFont typeface="Symbol" panose="05050102010706020507" pitchFamily="18" charset="2"/>
              <a:buNone/>
            </a:pPr>
            <a:r>
              <a:rPr lang="da-DK" sz="900">
                <a:latin typeface="Verdana" panose="020B0604030504040204" pitchFamily="34" charset="0"/>
                <a:ea typeface="Verdana" panose="020B0604030504040204" pitchFamily="34" charset="0"/>
              </a:rPr>
              <a:t>Uddybende noter: </a:t>
            </a:r>
          </a:p>
          <a:p>
            <a:pPr marL="0" marR="0" lvl="0" indent="0" algn="l" defTabSz="914400" rtl="0" eaLnBrk="1" fontAlgn="auto" latinLnBrk="0" hangingPunct="1">
              <a:lnSpc>
                <a:spcPts val="1300"/>
              </a:lnSpc>
              <a:spcBef>
                <a:spcPts val="0"/>
              </a:spcBef>
              <a:spcAft>
                <a:spcPts val="0"/>
              </a:spcAft>
              <a:buClrTx/>
              <a:buSzTx/>
              <a:buFont typeface="Symbol" panose="05050102010706020507" pitchFamily="18" charset="2"/>
              <a:buNone/>
              <a:tabLst/>
              <a:defRPr/>
            </a:pPr>
            <a:endParaRPr lang="da-DK" sz="900" b="0">
              <a:latin typeface="Verdana" panose="020B0604030504040204" pitchFamily="34" charset="0"/>
              <a:ea typeface="Verdana" panose="020B0604030504040204" pitchFamily="34" charset="0"/>
              <a:cs typeface="Quicksand"/>
              <a:sym typeface="Quicksand"/>
            </a:endParaRPr>
          </a:p>
          <a:p>
            <a:pPr marL="0" marR="0" lvl="0" indent="0" algn="l" defTabSz="914400" rtl="0" eaLnBrk="1" fontAlgn="auto" latinLnBrk="0" hangingPunct="1">
              <a:lnSpc>
                <a:spcPts val="1300"/>
              </a:lnSpc>
              <a:spcBef>
                <a:spcPts val="0"/>
              </a:spcBef>
              <a:spcAft>
                <a:spcPts val="0"/>
              </a:spcAft>
              <a:buClrTx/>
              <a:buSzTx/>
              <a:buFont typeface="Symbol" panose="05050102010706020507" pitchFamily="18" charset="2"/>
              <a:buNone/>
              <a:tabLst/>
              <a:defRPr/>
            </a:pPr>
            <a:r>
              <a:rPr lang="da-DK" sz="900" b="0">
                <a:latin typeface="Verdana" panose="020B0604030504040204" pitchFamily="34" charset="0"/>
                <a:ea typeface="Verdana" panose="020B0604030504040204" pitchFamily="34" charset="0"/>
                <a:cs typeface="Quicksand"/>
                <a:sym typeface="Quicksand"/>
              </a:rPr>
              <a:t>Flere ledere fremhæver en række udfordringer, der kan gøre det vanskelige at drive pædagogisk ledelse. Pædagogisk ledelse kan udfordre, når: </a:t>
            </a:r>
          </a:p>
          <a:p>
            <a:endParaRPr lang="da-DK" sz="1400">
              <a:latin typeface="Quicksand" panose="020B060402020202020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cs typeface="Quicksand"/>
                <a:sym typeface="Quicksand"/>
              </a:rPr>
              <a:t>Lederne er i tvivl om, hvor tæt de skal gå på praksis: </a:t>
            </a:r>
            <a:r>
              <a:rPr lang="da-DK" sz="900" b="0">
                <a:latin typeface="Verdana" panose="020B0604030504040204" pitchFamily="34" charset="0"/>
                <a:ea typeface="Verdana" panose="020B0604030504040204" pitchFamily="34" charset="0"/>
                <a:cs typeface="Quicksand"/>
                <a:sym typeface="Quicksand"/>
              </a:rPr>
              <a:t>Lederne har forskellige opfattelser af, hvor tæt de bør være på praksis, og enkelte ledere er også i tvivl om, hvor højt de bør prioritere det i hverdagen. Når lederne er i tvivl om deres egen rolle, medfører det ofte, at de ikke prioriterer fx at deltage på teammøder, fordi ‘det pædagogiske personale ikke ønsker det’ eller ‘det pædagogiske personale skal have et ledelsesfrit refleksionsrum’. </a:t>
            </a:r>
            <a:endParaRPr lang="da-DK" sz="900" b="1">
              <a:latin typeface="Verdana" panose="020B0604030504040204" pitchFamily="34" charset="0"/>
              <a:ea typeface="Verdana" panose="020B0604030504040204" pitchFamily="34" charset="0"/>
              <a:cs typeface="Quicksand"/>
              <a:sym typeface="Quicksand"/>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Det pædagogiske personale forventer, at ledelsen har svarene, frem for at indgå ligeværdigt i dialog om løsninger: </a:t>
            </a:r>
            <a:r>
              <a:rPr lang="da-DK" sz="900">
                <a:latin typeface="Verdana" panose="020B0604030504040204" pitchFamily="34" charset="0"/>
                <a:ea typeface="Verdana" panose="020B0604030504040204" pitchFamily="34" charset="0"/>
              </a:rPr>
              <a:t>Mange ledere bemærker, at det pædagogiske personale ofte vender sig mod dem og forventer svar, når de står over for udfordringer i deres daglige arbejde, i stedet for at forsøge at engagere sig i en dialog hvor de bringer deres egne indsigter og løsningsforslag i spil. Nogen ledere oplever også, at det pædagogiske personale rækker ud til dem for sparring, inden de selv har arbejdet med problemstillingen i teamet. Et udviklingspunkt her er, at ledelsen bliver bedre til at kommunikere og opfordre det pædagogiske personale til at se dem i en sparrende og vejledende rolle, hvor man er fælles om at nå frem til initiativer, der kan styrke deltagelsesmuligheder for alle.</a:t>
            </a:r>
            <a:br>
              <a:rPr lang="da-DK" sz="900">
                <a:latin typeface="Verdana" panose="020B0604030504040204" pitchFamily="34" charset="0"/>
                <a:ea typeface="Verdana" panose="020B0604030504040204" pitchFamily="34" charset="0"/>
              </a:rPr>
            </a:br>
            <a:endParaRPr lang="da-DK" sz="900">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Ledelsen ikke har tid nok til at gå tæt på praksis i alle teams: </a:t>
            </a:r>
            <a:r>
              <a:rPr lang="da-DK" sz="900" b="0">
                <a:latin typeface="Verdana" panose="020B0604030504040204" pitchFamily="34" charset="0"/>
                <a:ea typeface="Verdana" panose="020B0604030504040204" pitchFamily="34" charset="0"/>
              </a:rPr>
              <a:t>Flere ledere oplever, at deres arbejdsbyrde gør det vanskeligt at komme helt tæt på det pædagogiske personales praksisudvikling. Det medfører ifølge lederne, at de nedprioriterer at deltage på teammøder og lede tæt på praksis, fordi praktiske opgaver fylder. I den forbindelse kan vejlederne spille en særlig rolle og hjælpe med at understøtte det pædagogiske personale i udviklingen af deres daglige praksis. Derudover kan afdelingslederne også fungere som delegerede ledere, da de oftest er tættere på praksis end den øverste ledelse.</a:t>
            </a:r>
            <a:br>
              <a:rPr lang="da-DK" sz="900" b="0">
                <a:latin typeface="Verdana" panose="020B0604030504040204" pitchFamily="34" charset="0"/>
                <a:ea typeface="Verdana" panose="020B0604030504040204" pitchFamily="34" charset="0"/>
              </a:rPr>
            </a:br>
            <a:endParaRPr lang="da-DK" sz="900" b="1">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det pædagogiske personale ikke ønsker, at lederne observerer eller deltager i teammøder: </a:t>
            </a:r>
            <a:r>
              <a:rPr lang="da-DK" sz="900">
                <a:latin typeface="Verdana" panose="020B0604030504040204" pitchFamily="34" charset="0"/>
                <a:ea typeface="Verdana" panose="020B0604030504040204" pitchFamily="34" charset="0"/>
              </a:rPr>
              <a:t>Flere ledere tilkendegiver, at der kan være en vis tilbageholdenhed blandt teams over for at lade ledelsen tage del i eller iagttage deres undervisning. I de tilfælde er det særligt vigtigt, at ledelsen gennem åben og transparent kommunikation tilkendegiver, at hensigten med deltagelsen er at støtte underviserne i deres praksis, ikke at kritisere. Her kan observationsskemaet også bidrage til at afklare rammerne for observationen. </a:t>
            </a:r>
            <a:br>
              <a:rPr lang="da-DK" sz="900">
                <a:latin typeface="Verdana" panose="020B0604030504040204" pitchFamily="34" charset="0"/>
                <a:ea typeface="Verdana" panose="020B0604030504040204" pitchFamily="34" charset="0"/>
              </a:rPr>
            </a:br>
            <a:endParaRPr lang="da-DK" sz="900" b="1">
              <a:latin typeface="Verdana" panose="020B0604030504040204" pitchFamily="34" charset="0"/>
              <a:ea typeface="Verdana" panose="020B0604030504040204" pitchFamily="34" charset="0"/>
              <a:sym typeface="Quicksand"/>
            </a:endParaRPr>
          </a:p>
          <a:p>
            <a:pPr marL="171450"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Ledere savner viden om, hvordan man skaber deltagelsesmuligheder for alle elever:</a:t>
            </a:r>
            <a:r>
              <a:rPr lang="da-DK" sz="900">
                <a:latin typeface="Verdana" panose="020B0604030504040204" pitchFamily="34" charset="0"/>
                <a:ea typeface="Verdana" panose="020B0604030504040204" pitchFamily="34" charset="0"/>
              </a:rPr>
              <a:t> </a:t>
            </a:r>
            <a:r>
              <a:rPr lang="da-DK" sz="900" b="0" i="0">
                <a:solidFill>
                  <a:srgbClr val="D1D5DB"/>
                </a:solidFill>
                <a:effectLst/>
                <a:latin typeface="Verdana" panose="020B0604030504040204" pitchFamily="34" charset="0"/>
                <a:ea typeface="Verdana" panose="020B0604030504040204" pitchFamily="34" charset="0"/>
              </a:rPr>
              <a:t>Nogle ledere efterspørger mere viden om, hvordan man kan skabe deltagelsesmuligheder for alle, og oplever, at det er komplekst at finde de gode løsninger, når det pædagogiske personale opsøger sparring hos dem. De efterspørger viden, som kan klæde dem på til denne opgave. I den forbindelse er videnscentret en vigtig – men overset – ressource, som lederne kan trække på, ligesom videnscentret med fordel kan udarbejde mere materiale målrettet lederne. </a:t>
            </a:r>
          </a:p>
          <a:p>
            <a:pPr marL="143510" indent="-143510"/>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37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193184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3510" indent="-143510"/>
            <a:r>
              <a:rPr lang="da-DK" sz="900" b="0">
                <a:latin typeface="Verdana" panose="020B0604030504040204" pitchFamily="34" charset="0"/>
                <a:ea typeface="Verdana" panose="020B0604030504040204" pitchFamily="34" charset="0"/>
              </a:rPr>
              <a:t>Uddybende noter:</a:t>
            </a:r>
          </a:p>
          <a:p>
            <a:pPr marL="143510" indent="-143510"/>
            <a:endParaRPr lang="da-DK" sz="900" b="0">
              <a:latin typeface="Verdana" panose="020B0604030504040204" pitchFamily="34" charset="0"/>
              <a:ea typeface="Verdana" panose="020B0604030504040204" pitchFamily="34" charset="0"/>
            </a:endParaRPr>
          </a:p>
          <a:p>
            <a:pPr marL="143510" marR="0" lvl="0" indent="-14351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a:effectLst/>
                <a:latin typeface="Verdana" panose="020B0604030504040204" pitchFamily="34" charset="0"/>
                <a:ea typeface="Verdana" panose="020B0604030504040204" pitchFamily="34" charset="0"/>
                <a:cs typeface="Times New Roman" panose="02020603050405020304" pitchFamily="18" charset="0"/>
              </a:rPr>
              <a:t>Det kan styrke ledelsesarbejdet fremadrettet, når ledelsen: </a:t>
            </a:r>
          </a:p>
          <a:p>
            <a:pPr marL="143510" marR="0" lvl="0" indent="-14351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effectLst/>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Prioriterer tid til kontinuerligt at deltage i praksisudvikling sammen med det pædagogiske personale: </a:t>
            </a:r>
            <a:r>
              <a:rPr lang="da-DK" sz="900" b="0">
                <a:latin typeface="Verdana" panose="020B0604030504040204" pitchFamily="34" charset="0"/>
                <a:ea typeface="Verdana" panose="020B0604030504040204" pitchFamily="34" charset="0"/>
              </a:rPr>
              <a:t>Evalueringen viser, at ledelsen opnår en dybere forståelse for de udfordringer, det pædagogiske personale står overfor, når de engagerer sig mere aktivt i udviklingsprocessen. I den forbindelse kan ledelsen med fordel deltage i teammøder eller aktionslæringsprocesser, eller have tæt dialog med vejlederne om fremdriften i udviklingsprocessen.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1">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Skaber en organisering, der fremmer teamsamarbejde med fokus på deltagelsesmuligheder for alle: </a:t>
            </a:r>
            <a:r>
              <a:rPr lang="da-DK" sz="900" b="0">
                <a:latin typeface="Verdana" panose="020B0604030504040204" pitchFamily="34" charset="0"/>
                <a:ea typeface="Verdana" panose="020B0604030504040204" pitchFamily="34" charset="0"/>
              </a:rPr>
              <a:t>En styrkelse af rammerne for teamsamarbejdet om aktionslæring kan bidrage til mere systematisk i samarbejdet om udvikling af praksis. Ledelsen kan eksempelvis organisere regelmæssig videndeling på tværs af teams, hvor det pædagogiske personale, hvor de kan diskuterer succeser, udfordringer og gode eksempler fra aktionslæringskurserne.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Tilrettelægger systematisk sparring og feedback i forbindelse med aktionslæring: </a:t>
            </a:r>
            <a:r>
              <a:rPr lang="da-DK" sz="900" b="0">
                <a:latin typeface="Verdana" panose="020B0604030504040204" pitchFamily="34" charset="0"/>
                <a:ea typeface="Verdana" panose="020B0604030504040204" pitchFamily="34" charset="0"/>
              </a:rPr>
              <a:t>Resultaterne peger i retning af, at ledelsens observation af undervisningen ikke altid anvendes til at reflektere sammen over praksis. det pædagogiske personale efterspørger blandt andet, at ledelsen i højere grad deler sine refleksioner, når de fx har observeret undervisning og bruger det som anledning til at lære og udvikle praksis.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1">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a:latin typeface="Verdana" panose="020B0604030504040204" pitchFamily="34" charset="0"/>
                <a:ea typeface="Verdana" panose="020B0604030504040204" pitchFamily="34" charset="0"/>
              </a:rPr>
              <a:t>Styrker distribueret ledelse til vejledere/nøglepersoner ved at:</a:t>
            </a:r>
          </a:p>
          <a:p>
            <a:pPr marL="725850" lvl="0" indent="-171450">
              <a:buFont typeface="Arial" panose="020B0604020202020204" pitchFamily="34" charset="0"/>
              <a:buChar char="•"/>
            </a:pPr>
            <a:r>
              <a:rPr lang="da-DK" sz="900" noProof="0">
                <a:latin typeface="Verdana" panose="020B0604030504040204" pitchFamily="34" charset="0"/>
                <a:ea typeface="Verdana" panose="020B0604030504040204" pitchFamily="34" charset="0"/>
              </a:rPr>
              <a:t>Drøfte med vejlederne, hvordan de bedst kan bringes i spil i arbejdet med at skabe deltagelsesmuligheder for alle: </a:t>
            </a:r>
            <a:r>
              <a:rPr lang="da-DK" sz="900" b="0" noProof="0">
                <a:latin typeface="Verdana" panose="020B0604030504040204" pitchFamily="34" charset="0"/>
                <a:ea typeface="Verdana" panose="020B0604030504040204" pitchFamily="34" charset="0"/>
              </a:rPr>
              <a:t>Evalueringen viser, at det kan styrke praksis, når skoleledelsen sammen med vejlederne drøfter og aftaler deres roller og ansvar i forhold til den distribuerede ledelse. Det er essentielt, at samarbejdet med lederne foregår tæt og kontinuerligt for at afklare eventuelle tvivlsspørgsmål omkring vejledernes rolle. I denne sammenhæng er det vigtigt at finde den rette balance, hvor vejlederne føler, at de har et rum til at træffe og udføre beslutninger, hvilket giver dem ejerskab over forandringsprocessen, samtidig med at ledelsen fortsat har en vigtig rolle i løbende at understøtte og bane vejen for udviklingsarbejdet. </a:t>
            </a:r>
            <a:endParaRPr lang="da-DK" sz="900" noProof="0">
              <a:latin typeface="Verdana" panose="020B0604030504040204" pitchFamily="34" charset="0"/>
              <a:ea typeface="Verdana" panose="020B0604030504040204" pitchFamily="34" charset="0"/>
            </a:endParaRPr>
          </a:p>
          <a:p>
            <a:pPr marL="725850" lvl="0" indent="-171450">
              <a:buFont typeface="Arial" panose="020B0604020202020204" pitchFamily="34" charset="0"/>
              <a:buChar char="•"/>
            </a:pPr>
            <a:r>
              <a:rPr lang="da-DK" sz="900">
                <a:latin typeface="Verdana" panose="020B0604030504040204" pitchFamily="34" charset="0"/>
                <a:ea typeface="Verdana" panose="020B0604030504040204" pitchFamily="34" charset="0"/>
              </a:rPr>
              <a:t>Kommunikerer til det pædagogiske personale hvordan de kan inddrage vejlederne i arbejdet med at skabe deltagelsesmuligheder for alle: </a:t>
            </a:r>
            <a:r>
              <a:rPr lang="da-DK" sz="900" b="0">
                <a:latin typeface="Verdana" panose="020B0604030504040204" pitchFamily="34" charset="0"/>
                <a:ea typeface="Verdana" panose="020B0604030504040204" pitchFamily="34" charset="0"/>
              </a:rPr>
              <a:t>Nogle vejledere oplever, at deres rolle ikke i tilstrækkelig grad er blevet kommunikeret til det pædagogiske personale. Det gør det svært for vejlederne at byde sig til som vejledere, da de kan opleve, at de ‘presser sig på’. </a:t>
            </a:r>
            <a:endParaRPr lang="da-DK" sz="900" noProof="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B1D025B-ACD2-45C1-B156-1DDB470CE319}" type="slidenum">
              <a:rPr lang="da-DK" smtClean="0"/>
              <a:pPr/>
              <a:t>38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989961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39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907725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11264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endParaRPr lang="da-DK"/>
          </a:p>
          <a:p>
            <a:pPr marL="228600" indent="-228600">
              <a:buFont typeface="+mj-lt"/>
              <a:buAutoNum type="arabicPeriod"/>
            </a:pPr>
            <a:r>
              <a:rPr lang="da-DK"/>
              <a:t>Evalueringen giver først og fremmest indblik i </a:t>
            </a:r>
            <a:r>
              <a:rPr lang="da-DK" b="1"/>
              <a:t>elevernes perspektiver og beskriver</a:t>
            </a:r>
            <a:r>
              <a:rPr lang="da-DK" b="0"/>
              <a:t>, hvad eleverne forstår ved en skole, som skaber deltagelsesmuligheder for alle. </a:t>
            </a:r>
          </a:p>
          <a:p>
            <a:pPr marL="228600" indent="-228600">
              <a:buFont typeface="+mj-lt"/>
              <a:buAutoNum type="arabicPeriod"/>
            </a:pPr>
            <a:endParaRPr lang="da-DK" b="0"/>
          </a:p>
          <a:p>
            <a:pPr marL="228600" indent="-228600">
              <a:buFont typeface="+mj-lt"/>
              <a:buAutoNum type="arabicPeriod"/>
            </a:pPr>
            <a:r>
              <a:rPr lang="da-DK"/>
              <a:t>Dernæst forholder evalueringen sig til, hvilke </a:t>
            </a:r>
            <a:r>
              <a:rPr lang="da-DK" b="1"/>
              <a:t>tegn på forandring</a:t>
            </a:r>
            <a:r>
              <a:rPr lang="da-DK"/>
              <a:t>, som kan identificeres i praksis, og der stilles skarpt på de tværgående erfaringer med og perspektiver på, hvad der skaber forandringer i praksis. Arbejdet med Den Mangfoldige Folkeskole er fortsat nyt på mange skoler, og derfor skal ”tegn på forandring i praksis” i dette evalueringsrul læses med det ‘in mente’.</a:t>
            </a:r>
            <a:br>
              <a:rPr lang="da-DK"/>
            </a:br>
            <a:endParaRPr lang="da-DK"/>
          </a:p>
          <a:p>
            <a:pPr marL="228600" indent="-228600">
              <a:buFont typeface="+mj-lt"/>
              <a:buAutoNum type="arabicPeriod"/>
            </a:pPr>
            <a:r>
              <a:rPr lang="da-DK"/>
              <a:t>Som det tredje ser evalueringen på betydningen af </a:t>
            </a:r>
            <a:r>
              <a:rPr lang="da-DK" b="1"/>
              <a:t>samarbejde og kapacitet</a:t>
            </a:r>
            <a:r>
              <a:rPr lang="da-DK"/>
              <a:t> til at arbejde i professionelle læringsfællesskaber, og hvilken betydning det har for, at det pædagogiske personale kan skabe forandringer i praksis.</a:t>
            </a:r>
            <a:br>
              <a:rPr lang="da-DK"/>
            </a:br>
            <a:endParaRPr lang="da-DK"/>
          </a:p>
          <a:p>
            <a:pPr marL="228600" indent="-228600">
              <a:buFont typeface="+mj-lt"/>
              <a:buAutoNum type="arabicPeriod"/>
            </a:pPr>
            <a:r>
              <a:rPr lang="da-DK"/>
              <a:t>Som det fjerde er der fokus på </a:t>
            </a:r>
            <a:r>
              <a:rPr lang="da-DK" b="1"/>
              <a:t>rammer, organisering og ledelse, </a:t>
            </a:r>
            <a:r>
              <a:rPr lang="da-DK"/>
              <a:t>og hvordan der på skolerne arbejdes med at sætte ledelsesmæssig retning og meningsskabelse på skolerne. Derudover indeholder dette punkt en kort beskrivelse af, hvordan videnscenteret understøtter praksisudvikling.</a:t>
            </a:r>
            <a:br>
              <a:rPr lang="da-DK"/>
            </a:br>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523180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13283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395327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457380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605621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629941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endParaRPr lang="da-DK"/>
          </a:p>
          <a:p>
            <a:r>
              <a:rPr lang="da-DK"/>
              <a:t>Følgende 2 bilag indeholder et lytteark og et dialogredskab, som kan anvendes i forbindelse med at skolen arbejder med evalueringens resultater.</a:t>
            </a:r>
          </a:p>
          <a:p>
            <a:endParaRPr lang="da-DK"/>
          </a:p>
          <a:p>
            <a:r>
              <a:rPr lang="da-DK"/>
              <a:t>I finder beskrivelser af de enkelte øvelser under pakken ”Sådan arbejder I med resultaterne”. </a:t>
            </a:r>
          </a:p>
          <a:p>
            <a:endParaRPr lang="da-DK" sz="1200" b="0" kern="0">
              <a:solidFill>
                <a:srgbClr val="FFFFFF"/>
              </a:solidFill>
              <a:latin typeface="Quicksand"/>
            </a:endParaRP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566077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a:t>Uddybende noter: </a:t>
            </a:r>
            <a:br>
              <a:rPr lang="da-DK"/>
            </a:br>
            <a:br>
              <a:rPr lang="da-DK"/>
            </a:br>
            <a:r>
              <a:rPr lang="da-DK"/>
              <a:t>Dette lytteark er tiltænkt som note-og dialogredskab, som kan anvendes i forbindelse med at det pædagogiske personale præsenteres for evalueringens resultater.</a:t>
            </a:r>
          </a:p>
          <a:p>
            <a:pPr algn="l"/>
            <a:endParaRPr lang="da-DK"/>
          </a:p>
          <a:p>
            <a:pPr algn="l"/>
            <a:r>
              <a:rPr lang="da-DK"/>
              <a:t>I finder beskrivelsen af øvelsen på </a:t>
            </a:r>
            <a:r>
              <a:rPr lang="da-DK" b="1"/>
              <a:t>slide 7 </a:t>
            </a:r>
            <a:r>
              <a:rPr lang="da-DK" b="0"/>
              <a:t>under pakken ”Sådan arbejder I med resultaterne”.</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588298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 </a:t>
            </a:r>
          </a:p>
          <a:p>
            <a:endParaRPr lang="da-DK"/>
          </a:p>
          <a:p>
            <a:pPr algn="l"/>
            <a:r>
              <a:rPr lang="da-DK"/>
              <a:t>Denne word-cloud er tiltænkt som et dialogredskab, som både ledelsen og </a:t>
            </a:r>
            <a:r>
              <a:rPr lang="da-DK" sz="1200" b="0" kern="0">
                <a:solidFill>
                  <a:srgbClr val="FFFFFF"/>
                </a:solidFill>
                <a:latin typeface="Quicksand"/>
              </a:rPr>
              <a:t>det pædagogiske personale kan anvende med henblik på at skabe spændende dialoger om lokale børnesyn og arbejdet med børnsyn i praksis. </a:t>
            </a:r>
            <a:br>
              <a:rPr lang="da-DK" sz="1200" b="0" kern="0">
                <a:solidFill>
                  <a:srgbClr val="FFFFFF"/>
                </a:solidFill>
                <a:latin typeface="Quicksand"/>
              </a:rPr>
            </a:br>
            <a:endParaRPr lang="da-DK"/>
          </a:p>
          <a:p>
            <a:pPr algn="l"/>
            <a:r>
              <a:rPr lang="da-DK"/>
              <a:t>I finder beskrivelsen af </a:t>
            </a:r>
            <a:r>
              <a:rPr lang="da-DK" b="0"/>
              <a:t>øvelsen på </a:t>
            </a:r>
            <a:r>
              <a:rPr lang="da-DK" b="1"/>
              <a:t>slide 10 </a:t>
            </a:r>
            <a:r>
              <a:rPr lang="da-DK" b="0"/>
              <a:t>under pakken ”Sådan arbejder I med resultaterne”.</a:t>
            </a:r>
          </a:p>
        </p:txBody>
      </p:sp>
      <p:sp>
        <p:nvSpPr>
          <p:cNvPr id="4" name="Slide Number Placeholder 3"/>
          <p:cNvSpPr>
            <a:spLocks noGrp="1"/>
          </p:cNvSpPr>
          <p:nvPr>
            <p:ph type="sldNum" sz="quarter" idx="5"/>
          </p:nvPr>
        </p:nvSpPr>
        <p:spPr/>
        <p:txBody>
          <a:bodyPr/>
          <a:lstStyle/>
          <a:p>
            <a:fld id="{1B1D025B-ACD2-45C1-B156-1DDB470CE319}" type="slidenum">
              <a:rPr lang="da-DK" smtClean="0"/>
              <a:pPr/>
              <a:t>48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78401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extLst>
      <p:ext uri="{BB962C8B-B14F-4D97-AF65-F5344CB8AC3E}">
        <p14:creationId xmlns:p14="http://schemas.microsoft.com/office/powerpoint/2010/main" val="244836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da-DK">
                <a:latin typeface="Verdana" panose="020B0604030504040204" pitchFamily="34" charset="0"/>
                <a:ea typeface="Verdana" panose="020B0604030504040204" pitchFamily="34" charset="0"/>
              </a:rPr>
              <a:t>Uddybende noter:</a:t>
            </a:r>
          </a:p>
          <a:p>
            <a:pPr marL="139700" indent="0">
              <a:buNone/>
            </a:pPr>
            <a:endParaRPr lang="da-DK">
              <a:latin typeface="Verdana" panose="020B0604030504040204" pitchFamily="34" charset="0"/>
              <a:ea typeface="Verdana" panose="020B0604030504040204" pitchFamily="34" charset="0"/>
            </a:endParaRPr>
          </a:p>
          <a:p>
            <a:pPr marL="139700" indent="0">
              <a:buNone/>
            </a:pPr>
            <a:r>
              <a:rPr lang="da-DK">
                <a:latin typeface="Verdana" panose="020B0604030504040204" pitchFamily="34" charset="0"/>
                <a:ea typeface="Verdana" panose="020B0604030504040204" pitchFamily="34" charset="0"/>
              </a:rPr>
              <a:t>Evalueringen fokuserer på de ni kommuner, som både deltager i kompetenceudvikling (spor 1) og tværgående videndeling (spor 2) i projektet. </a:t>
            </a:r>
          </a:p>
          <a:p>
            <a:pPr marL="139700" indent="0">
              <a:buNone/>
            </a:pPr>
            <a:endParaRPr lang="da-DK">
              <a:latin typeface="Verdana" panose="020B0604030504040204" pitchFamily="34" charset="0"/>
              <a:ea typeface="Verdana" panose="020B0604030504040204" pitchFamily="34" charset="0"/>
            </a:endParaRPr>
          </a:p>
          <a:p>
            <a:pPr marL="139700" indent="0">
              <a:buNone/>
            </a:pPr>
            <a:r>
              <a:rPr lang="da-DK" b="1">
                <a:latin typeface="Verdana" panose="020B0604030504040204" pitchFamily="34" charset="0"/>
                <a:ea typeface="Verdana" panose="020B0604030504040204" pitchFamily="34" charset="0"/>
              </a:rPr>
              <a:t>Kvantitativ data </a:t>
            </a:r>
            <a:r>
              <a:rPr lang="da-DK" b="0">
                <a:latin typeface="Verdana" panose="020B0604030504040204" pitchFamily="34" charset="0"/>
                <a:ea typeface="Verdana" panose="020B0604030504040204" pitchFamily="34" charset="0"/>
              </a:rPr>
              <a:t>(spørgeskemaundersøgelse) er indsamlet blandt pædagogiske personale i alle ni kommuner </a:t>
            </a:r>
            <a:r>
              <a:rPr lang="da-DK">
                <a:highlight>
                  <a:srgbClr val="FFFF00"/>
                </a:highlight>
                <a:latin typeface="Verdana" panose="020B0604030504040204" pitchFamily="34" charset="0"/>
                <a:ea typeface="Verdana" panose="020B0604030504040204" pitchFamily="34" charset="0"/>
              </a:rPr>
              <a:t>(Brønderslev, Frederikshavn, Hjørring, Jammerbugt, Mariagerfjord, Morsø, Rebild, Vesthimmerland, Aalborg).</a:t>
            </a:r>
          </a:p>
          <a:p>
            <a:pPr marL="139700" indent="0">
              <a:buNone/>
            </a:pPr>
            <a:endParaRPr lang="da-DK" b="1">
              <a:latin typeface="Verdana" panose="020B0604030504040204" pitchFamily="34" charset="0"/>
              <a:ea typeface="Verdana" panose="020B0604030504040204" pitchFamily="34" charset="0"/>
            </a:endParaRPr>
          </a:p>
          <a:p>
            <a:pPr marL="139700" indent="0">
              <a:buNone/>
            </a:pPr>
            <a:r>
              <a:rPr lang="da-DK" b="1">
                <a:latin typeface="Verdana" panose="020B0604030504040204" pitchFamily="34" charset="0"/>
                <a:ea typeface="Verdana" panose="020B0604030504040204" pitchFamily="34" charset="0"/>
              </a:rPr>
              <a:t>Kvalitativ data </a:t>
            </a:r>
            <a:r>
              <a:rPr lang="da-DK" b="0">
                <a:latin typeface="Verdana" panose="020B0604030504040204" pitchFamily="34" charset="0"/>
                <a:ea typeface="Verdana" panose="020B0604030504040204" pitchFamily="34" charset="0"/>
              </a:rPr>
              <a:t>(interviews og observationer) </a:t>
            </a:r>
            <a:r>
              <a:rPr lang="da-DK">
                <a:latin typeface="Verdana" panose="020B0604030504040204" pitchFamily="34" charset="0"/>
                <a:ea typeface="Verdana" panose="020B0604030504040204" pitchFamily="34" charset="0"/>
              </a:rPr>
              <a:t>er indsamlet i </a:t>
            </a:r>
            <a:r>
              <a:rPr lang="da-DK" b="1">
                <a:latin typeface="Verdana" panose="020B0604030504040204" pitchFamily="34" charset="0"/>
                <a:ea typeface="Verdana" panose="020B0604030504040204" pitchFamily="34" charset="0"/>
              </a:rPr>
              <a:t>seks</a:t>
            </a:r>
            <a:r>
              <a:rPr lang="da-DK">
                <a:latin typeface="Verdana" panose="020B0604030504040204" pitchFamily="34" charset="0"/>
                <a:ea typeface="Verdana" panose="020B0604030504040204" pitchFamily="34" charset="0"/>
              </a:rPr>
              <a:t> </a:t>
            </a:r>
            <a:r>
              <a:rPr lang="da-DK" b="1">
                <a:latin typeface="Verdana" panose="020B0604030504040204" pitchFamily="34" charset="0"/>
                <a:ea typeface="Verdana" panose="020B0604030504040204" pitchFamily="34" charset="0"/>
              </a:rPr>
              <a:t>udvalgte</a:t>
            </a:r>
            <a:r>
              <a:rPr lang="da-DK">
                <a:latin typeface="Verdana" panose="020B0604030504040204" pitchFamily="34" charset="0"/>
                <a:ea typeface="Verdana" panose="020B0604030504040204" pitchFamily="34" charset="0"/>
              </a:rPr>
              <a:t> </a:t>
            </a:r>
            <a:r>
              <a:rPr lang="da-DK" b="1">
                <a:latin typeface="Verdana" panose="020B0604030504040204" pitchFamily="34" charset="0"/>
                <a:ea typeface="Verdana" panose="020B0604030504040204" pitchFamily="34" charset="0"/>
              </a:rPr>
              <a:t>nordjyske kommuner </a:t>
            </a:r>
            <a:r>
              <a:rPr lang="da-DK" b="0">
                <a:latin typeface="Verdana" panose="020B0604030504040204" pitchFamily="34" charset="0"/>
                <a:ea typeface="Verdana" panose="020B0604030504040204" pitchFamily="34" charset="0"/>
              </a:rPr>
              <a:t>(</a:t>
            </a:r>
            <a:r>
              <a:rPr lang="da-DK">
                <a:highlight>
                  <a:srgbClr val="FFFF00"/>
                </a:highlight>
                <a:latin typeface="Verdana" panose="020B0604030504040204" pitchFamily="34" charset="0"/>
                <a:ea typeface="Verdana" panose="020B0604030504040204" pitchFamily="34" charset="0"/>
              </a:rPr>
              <a:t>Brønderslev, Hjørring, Jammerbugt, Morsø, Vesthimmerland og Aalborg).</a:t>
            </a:r>
            <a:endParaRPr lang="da-DK">
              <a:latin typeface="Verdana" panose="020B0604030504040204" pitchFamily="34" charset="0"/>
              <a:ea typeface="Verdana" panose="020B0604030504040204" pitchFamily="34" charset="0"/>
            </a:endParaRPr>
          </a:p>
          <a:p>
            <a:pPr marL="139700" indent="0">
              <a:buNone/>
            </a:pPr>
            <a:endParaRPr lang="da-DK">
              <a:latin typeface="Verdana" panose="020B0604030504040204" pitchFamily="34" charset="0"/>
              <a:ea typeface="Verdana" panose="020B0604030504040204" pitchFamily="34" charset="0"/>
            </a:endParaRPr>
          </a:p>
          <a:p>
            <a:pPr marL="139700" indent="0">
              <a:buNone/>
            </a:pPr>
            <a:r>
              <a:rPr lang="da-DK">
                <a:latin typeface="Verdana" panose="020B0604030504040204" pitchFamily="34" charset="0"/>
                <a:ea typeface="Verdana" panose="020B0604030504040204" pitchFamily="34" charset="0"/>
              </a:rPr>
              <a:t>Kvalitativ data er indsamlet vha. en række forskellige datakilder, som har haft til formål at komme tæt på praksis:</a:t>
            </a:r>
          </a:p>
          <a:p>
            <a:pPr marL="311150" indent="-171450">
              <a:buFont typeface="Arial" panose="020B0604020202020204" pitchFamily="34" charset="0"/>
              <a:buChar char="•"/>
            </a:pPr>
            <a:r>
              <a:rPr lang="da-DK" b="1">
                <a:latin typeface="Verdana" panose="020B0604030504040204" pitchFamily="34" charset="0"/>
                <a:ea typeface="Verdana" panose="020B0604030504040204" pitchFamily="34" charset="0"/>
              </a:rPr>
              <a:t>På casebesøg </a:t>
            </a:r>
            <a:r>
              <a:rPr lang="da-DK" b="0">
                <a:latin typeface="Verdana" panose="020B0604030504040204" pitchFamily="34" charset="0"/>
                <a:ea typeface="Verdana" panose="020B0604030504040204" pitchFamily="34" charset="0"/>
              </a:rPr>
              <a:t>(laboratorieskoler) </a:t>
            </a:r>
            <a:r>
              <a:rPr lang="da-DK">
                <a:latin typeface="Verdana" panose="020B0604030504040204" pitchFamily="34" charset="0"/>
                <a:ea typeface="Verdana" panose="020B0604030504040204" pitchFamily="34" charset="0"/>
              </a:rPr>
              <a:t>har Rambøll talt med elever, det pædagogiske personale, vejledere og skoleledelse. Interviews er gennemført som fokusgruppeinterviews i workshopformat med forskellige øvelser. Rambøll har gennemført casebesøg på følgende skoler: Søndergade Skole (Brønderslev), Aalestrup Skole (Vesthimmerland), Nørhalne Skole (Jammerbugt), Øster Jølby Skole (Morsø), Ferslev Skole (Aalborg) og Tårs Skole (Hjørring).</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a:latin typeface="Verdana" panose="020B0604030504040204" pitchFamily="34" charset="0"/>
                <a:ea typeface="Verdana" panose="020B0604030504040204" pitchFamily="34" charset="0"/>
              </a:rPr>
              <a:t>På valideringsworkshops </a:t>
            </a:r>
            <a:r>
              <a:rPr lang="da-DK">
                <a:latin typeface="Verdana" panose="020B0604030504040204" pitchFamily="34" charset="0"/>
                <a:ea typeface="Verdana" panose="020B0604030504040204" pitchFamily="34" charset="0"/>
              </a:rPr>
              <a:t>har Rambøll talt med det pædagogiske personale, vejledere og skoleledelse fra 5-6 forskellige skoler inden for de seks kommuner. Det vil sige, at Rambøll har udført seks valideringsworkshops, hvor 5-6 repræsentanter inden for de tre grupper (det pædagogiske personale, vejledere og skoleledelse) er interviewet om deres perspektiver på Den Mangfoldige Folkeskole, samt blev bedt om at validere en række generelle tendenser udledt på baggrund af den viden, Rambøll indsamlede på laboratorieskolerne.</a:t>
            </a:r>
          </a:p>
          <a:p>
            <a:pPr marL="311150" indent="-171450">
              <a:buFont typeface="Arial" panose="020B0604020202020204" pitchFamily="34" charset="0"/>
              <a:buChar char="•"/>
            </a:pPr>
            <a:r>
              <a:rPr lang="da-DK" b="1">
                <a:latin typeface="Verdana" panose="020B0604030504040204" pitchFamily="34" charset="0"/>
                <a:ea typeface="Verdana" panose="020B0604030504040204" pitchFamily="34" charset="0"/>
              </a:rPr>
              <a:t>Observation</a:t>
            </a:r>
            <a:r>
              <a:rPr lang="da-DK">
                <a:latin typeface="Verdana" panose="020B0604030504040204" pitchFamily="34" charset="0"/>
                <a:ea typeface="Verdana" panose="020B0604030504040204" pitchFamily="34" charset="0"/>
              </a:rPr>
              <a:t> af undervisning er sket som led i casebesøg på skolerne, hvor Rambøll har deltaget i udvalgte undervisningslektioner</a:t>
            </a:r>
          </a:p>
          <a:p>
            <a:pPr marL="139700" indent="0">
              <a:buFont typeface="Arial" panose="020B0604020202020204" pitchFamily="34" charset="0"/>
              <a:buNone/>
            </a:pPr>
            <a:endParaRPr lang="da-DK">
              <a:latin typeface="Verdana" panose="020B0604030504040204" pitchFamily="34" charset="0"/>
              <a:ea typeface="Verdana" panose="020B0604030504040204" pitchFamily="34" charset="0"/>
            </a:endParaRPr>
          </a:p>
          <a:p>
            <a:pPr marL="139700" indent="0">
              <a:buFont typeface="Arial" panose="020B0604020202020204" pitchFamily="34" charset="0"/>
              <a:buNone/>
            </a:pPr>
            <a:r>
              <a:rPr lang="da-DK">
                <a:latin typeface="Verdana" panose="020B0604030504040204" pitchFamily="34" charset="0"/>
                <a:ea typeface="Verdana" panose="020B0604030504040204" pitchFamily="34" charset="0"/>
              </a:rPr>
              <a:t>Denne dataindsamling er den første af tre evalueringsrul, som tilsammen skal bidrage med tilbageløb af viden om projektet ”Den Mangfoldige Folkeskole i Nordjylland”. </a:t>
            </a:r>
          </a:p>
        </p:txBody>
      </p:sp>
      <p:sp>
        <p:nvSpPr>
          <p:cNvPr id="4" name="Slide Number Placeholder 3"/>
          <p:cNvSpPr>
            <a:spLocks noGrp="1"/>
          </p:cNvSpPr>
          <p:nvPr>
            <p:ph type="sldNum" sz="quarter" idx="5"/>
          </p:nvPr>
        </p:nvSpPr>
        <p:spPr/>
        <p:txBody>
          <a:bodyPr/>
          <a:lstStyle/>
          <a:p>
            <a:fld id="{1B1D025B-ACD2-45C1-B156-1DDB470CE319}" type="slidenum">
              <a:rPr lang="da-DK" smtClean="0"/>
              <a:pPr/>
              <a:t>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9614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18266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endParaRPr lang="da-DK"/>
          </a:p>
          <a:p>
            <a:r>
              <a:rPr lang="da-DK"/>
              <a:t>Øvelsen kan tilpasses afhængigt af, hvor meget tid I har afsat til at arbejde med øvelsen. Rambøll foreslår følgende program:</a:t>
            </a:r>
          </a:p>
          <a:p>
            <a:pPr marL="171450" indent="-171450">
              <a:buFont typeface="Arial" panose="020B0604020202020204" pitchFamily="34" charset="0"/>
              <a:buChar char="•"/>
            </a:pPr>
            <a:r>
              <a:rPr lang="da-DK"/>
              <a:t>Præsentation (15 min.)</a:t>
            </a:r>
          </a:p>
          <a:p>
            <a:pPr marL="171450" indent="-171450">
              <a:buFont typeface="Arial" panose="020B0604020202020204" pitchFamily="34" charset="0"/>
              <a:buChar char="•"/>
            </a:pPr>
            <a:r>
              <a:rPr lang="da-DK"/>
              <a:t>Gruppedrøftelser (20-40 min.)</a:t>
            </a:r>
          </a:p>
          <a:p>
            <a:pPr marL="171450" indent="-171450">
              <a:buFont typeface="Arial" panose="020B0604020202020204" pitchFamily="34" charset="0"/>
              <a:buChar char="•"/>
            </a:pPr>
            <a:r>
              <a:rPr lang="da-DK"/>
              <a:t>Opsamling i plenum (20-25 min.)</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12465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endParaRPr lang="da-DK"/>
          </a:p>
          <a:p>
            <a:r>
              <a:rPr lang="da-DK"/>
              <a:t>Øvelsen kan tilpasses afhængigt af, hvor meget tid I har afsat til at arbejde med øvelsen. Rambøll foreslår følgende program:</a:t>
            </a:r>
          </a:p>
          <a:p>
            <a:pPr marL="171450" indent="-171450">
              <a:buFont typeface="Arial" panose="020B0604020202020204" pitchFamily="34" charset="0"/>
              <a:buChar char="•"/>
            </a:pPr>
            <a:r>
              <a:rPr lang="da-DK"/>
              <a:t>Præsentation (20-30 min.)</a:t>
            </a:r>
          </a:p>
          <a:p>
            <a:pPr marL="171450" indent="-171450">
              <a:buFont typeface="Arial" panose="020B0604020202020204" pitchFamily="34" charset="0"/>
              <a:buChar char="•"/>
            </a:pPr>
            <a:r>
              <a:rPr lang="da-DK"/>
              <a:t>Gruppedrøftelser (20-40 min.)</a:t>
            </a:r>
          </a:p>
          <a:p>
            <a:pPr marL="171450" indent="-171450">
              <a:buFont typeface="Arial" panose="020B0604020202020204" pitchFamily="34" charset="0"/>
              <a:buChar char="•"/>
            </a:pPr>
            <a:r>
              <a:rPr lang="da-DK"/>
              <a:t>Opsamling i plenum (20-25 min.)</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75034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Uddybende noter:</a:t>
            </a:r>
          </a:p>
          <a:p>
            <a:endParaRPr lang="da-DK"/>
          </a:p>
          <a:p>
            <a:r>
              <a:rPr lang="da-DK"/>
              <a:t>Øvelsen kan tilpasses afhængigt af, hvor meget tid I har afsat til at arbejde med øvelsen. Rambøll foreslår følgende program:</a:t>
            </a:r>
          </a:p>
          <a:p>
            <a:pPr marL="171450" indent="-171450">
              <a:buFont typeface="Arial" panose="020B0604020202020204" pitchFamily="34" charset="0"/>
              <a:buChar char="•"/>
            </a:pPr>
            <a:r>
              <a:rPr lang="da-DK"/>
              <a:t>Præsentation (10 min.)</a:t>
            </a:r>
          </a:p>
          <a:p>
            <a:pPr marL="171450" indent="-171450">
              <a:buFont typeface="Arial" panose="020B0604020202020204" pitchFamily="34" charset="0"/>
              <a:buChar char="•"/>
            </a:pPr>
            <a:r>
              <a:rPr lang="da-DK"/>
              <a:t>Gruppedrøftelser (20-30 min.) </a:t>
            </a:r>
          </a:p>
          <a:p>
            <a:pPr marL="171450" indent="-171450">
              <a:buFont typeface="Arial" panose="020B0604020202020204" pitchFamily="34" charset="0"/>
              <a:buChar char="•"/>
            </a:pPr>
            <a:r>
              <a:rPr lang="da-DK"/>
              <a:t>Drøftelser af næste skridt (10 min.)</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06-09-2023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970455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111.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2.emf"/></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emf"/></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55.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D48E49-C548-4C40-B4E5-416753470B56}"/>
              </a:ext>
            </a:extLst>
          </p:cNvPr>
          <p:cNvGraphicFramePr>
            <a:graphicFrameLocks noChangeAspect="1"/>
          </p:cNvGraphicFramePr>
          <p:nvPr userDrawn="1">
            <p:custDataLst>
              <p:tags r:id="rId1"/>
            </p:custDataLst>
            <p:extLst>
              <p:ext uri="{D42A27DB-BD31-4B8C-83A1-F6EECF244321}">
                <p14:modId xmlns:p14="http://schemas.microsoft.com/office/powerpoint/2010/main" val="17733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6D48E49-C548-4C40-B4E5-416753470B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E6E6E6"/>
        </a:solidFill>
        <a:effectLst/>
      </p:bgPr>
    </p:bg>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100C677-B418-4EDF-ABC6-CE08CDC695FD}"/>
              </a:ext>
            </a:extLst>
          </p:cNvPr>
          <p:cNvGraphicFramePr>
            <a:graphicFrameLocks noChangeAspect="1"/>
          </p:cNvGraphicFramePr>
          <p:nvPr userDrawn="1">
            <p:custDataLst>
              <p:tags r:id="rId1"/>
            </p:custDataLst>
            <p:extLst>
              <p:ext uri="{D42A27DB-BD31-4B8C-83A1-F6EECF244321}">
                <p14:modId xmlns:p14="http://schemas.microsoft.com/office/powerpoint/2010/main" val="143951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8" name="Object 67" hidden="1">
                        <a:extLst>
                          <a:ext uri="{FF2B5EF4-FFF2-40B4-BE49-F238E27FC236}">
                            <a16:creationId xmlns:a16="http://schemas.microsoft.com/office/drawing/2014/main" id="{A100C677-B418-4EDF-ABC6-CE08CDC69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oogle Shape;437;p8">
            <a:extLst>
              <a:ext uri="{FF2B5EF4-FFF2-40B4-BE49-F238E27FC236}">
                <a16:creationId xmlns:a16="http://schemas.microsoft.com/office/drawing/2014/main" id="{DFA3D236-3486-4F19-A7C5-E133BD55CE1C}"/>
              </a:ext>
            </a:extLst>
          </p:cNvPr>
          <p:cNvGrpSpPr/>
          <p:nvPr userDrawn="1"/>
        </p:nvGrpSpPr>
        <p:grpSpPr>
          <a:xfrm>
            <a:off x="-85616" y="5833206"/>
            <a:ext cx="12363231" cy="1214388"/>
            <a:chOff x="-45603" y="440026"/>
            <a:chExt cx="9272423" cy="910791"/>
          </a:xfrm>
        </p:grpSpPr>
        <p:sp>
          <p:nvSpPr>
            <p:cNvPr id="8" name="Google Shape;438;p8">
              <a:extLst>
                <a:ext uri="{FF2B5EF4-FFF2-40B4-BE49-F238E27FC236}">
                  <a16:creationId xmlns:a16="http://schemas.microsoft.com/office/drawing/2014/main" id="{52DDEDDC-15D2-4E4C-901E-42E502E2A8B1}"/>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39;p8">
              <a:extLst>
                <a:ext uri="{FF2B5EF4-FFF2-40B4-BE49-F238E27FC236}">
                  <a16:creationId xmlns:a16="http://schemas.microsoft.com/office/drawing/2014/main" id="{CA5C13E6-5A09-4E57-8AA5-E627EC086C2F}"/>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 name="Google Shape;440;p8">
              <a:extLst>
                <a:ext uri="{FF2B5EF4-FFF2-40B4-BE49-F238E27FC236}">
                  <a16:creationId xmlns:a16="http://schemas.microsoft.com/office/drawing/2014/main" id="{DAF7605A-6C97-4A29-A6C4-D0BCB41B7E04}"/>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5F694D8-E89D-4F85-B965-6ABB0FD294C9}"/>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42F9A808-20E2-4D0D-BC85-EA2AD4EE89EA}"/>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3" name="Google Shape;443;p8">
              <a:extLst>
                <a:ext uri="{FF2B5EF4-FFF2-40B4-BE49-F238E27FC236}">
                  <a16:creationId xmlns:a16="http://schemas.microsoft.com/office/drawing/2014/main" id="{0172F219-15C9-4DE3-85DB-880E95DE5D8E}"/>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4;p8">
              <a:extLst>
                <a:ext uri="{FF2B5EF4-FFF2-40B4-BE49-F238E27FC236}">
                  <a16:creationId xmlns:a16="http://schemas.microsoft.com/office/drawing/2014/main" id="{59F8DCF2-19C0-4EC9-AB80-F9304608F1A7}"/>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5;p8">
              <a:extLst>
                <a:ext uri="{FF2B5EF4-FFF2-40B4-BE49-F238E27FC236}">
                  <a16:creationId xmlns:a16="http://schemas.microsoft.com/office/drawing/2014/main" id="{B918CB4E-9A2D-4280-B8D6-EAE731751A45}"/>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6;p8">
              <a:extLst>
                <a:ext uri="{FF2B5EF4-FFF2-40B4-BE49-F238E27FC236}">
                  <a16:creationId xmlns:a16="http://schemas.microsoft.com/office/drawing/2014/main" id="{37435EF2-1CCA-4464-9F09-3ECBC1399B9C}"/>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7;p8">
              <a:extLst>
                <a:ext uri="{FF2B5EF4-FFF2-40B4-BE49-F238E27FC236}">
                  <a16:creationId xmlns:a16="http://schemas.microsoft.com/office/drawing/2014/main" id="{F7A74B35-E181-4700-99FD-FFD1E7C070B6}"/>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8;p8">
              <a:extLst>
                <a:ext uri="{FF2B5EF4-FFF2-40B4-BE49-F238E27FC236}">
                  <a16:creationId xmlns:a16="http://schemas.microsoft.com/office/drawing/2014/main" id="{062EB108-DA8F-4CAA-A021-2FB10C1EC4F1}"/>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9;p8">
              <a:extLst>
                <a:ext uri="{FF2B5EF4-FFF2-40B4-BE49-F238E27FC236}">
                  <a16:creationId xmlns:a16="http://schemas.microsoft.com/office/drawing/2014/main" id="{73D1FC50-BAC9-4E63-B3C2-BC7032F81AAD}"/>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50;p8">
              <a:extLst>
                <a:ext uri="{FF2B5EF4-FFF2-40B4-BE49-F238E27FC236}">
                  <a16:creationId xmlns:a16="http://schemas.microsoft.com/office/drawing/2014/main" id="{5F9B7FB3-35F4-4CBE-A09C-F66F590CFFE8}"/>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1;p8">
              <a:extLst>
                <a:ext uri="{FF2B5EF4-FFF2-40B4-BE49-F238E27FC236}">
                  <a16:creationId xmlns:a16="http://schemas.microsoft.com/office/drawing/2014/main" id="{D916FBB6-384D-4771-8641-58BD9CD17907}"/>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2" name="Google Shape;452;p8">
              <a:extLst>
                <a:ext uri="{FF2B5EF4-FFF2-40B4-BE49-F238E27FC236}">
                  <a16:creationId xmlns:a16="http://schemas.microsoft.com/office/drawing/2014/main" id="{71BF65B1-EDAE-48BD-9611-9B3FAF80BFC6}"/>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3;p8">
              <a:extLst>
                <a:ext uri="{FF2B5EF4-FFF2-40B4-BE49-F238E27FC236}">
                  <a16:creationId xmlns:a16="http://schemas.microsoft.com/office/drawing/2014/main" id="{9BA01FEA-2993-4024-825B-1DB626CB98BB}"/>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4;p8">
              <a:extLst>
                <a:ext uri="{FF2B5EF4-FFF2-40B4-BE49-F238E27FC236}">
                  <a16:creationId xmlns:a16="http://schemas.microsoft.com/office/drawing/2014/main" id="{99AD2AE6-9050-4889-82F2-C1419125FF29}"/>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5;p8">
              <a:extLst>
                <a:ext uri="{FF2B5EF4-FFF2-40B4-BE49-F238E27FC236}">
                  <a16:creationId xmlns:a16="http://schemas.microsoft.com/office/drawing/2014/main" id="{C57713A8-CEA2-47F3-BD43-6ADEB3FE868B}"/>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6;p8">
              <a:extLst>
                <a:ext uri="{FF2B5EF4-FFF2-40B4-BE49-F238E27FC236}">
                  <a16:creationId xmlns:a16="http://schemas.microsoft.com/office/drawing/2014/main" id="{7E90AF16-2D94-4AA6-8F4F-BA951107600C}"/>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7;p8">
              <a:extLst>
                <a:ext uri="{FF2B5EF4-FFF2-40B4-BE49-F238E27FC236}">
                  <a16:creationId xmlns:a16="http://schemas.microsoft.com/office/drawing/2014/main" id="{C9486BE3-4E3B-4C58-A77A-744CDAC1B7B6}"/>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28" name="Google Shape;458;p8">
              <a:extLst>
                <a:ext uri="{FF2B5EF4-FFF2-40B4-BE49-F238E27FC236}">
                  <a16:creationId xmlns:a16="http://schemas.microsoft.com/office/drawing/2014/main" id="{3C6F0935-C1C0-463D-A543-D7A18AF418BF}"/>
                </a:ext>
              </a:extLst>
            </p:cNvPr>
            <p:cNvGrpSpPr/>
            <p:nvPr/>
          </p:nvGrpSpPr>
          <p:grpSpPr>
            <a:xfrm rot="890855">
              <a:off x="3181660" y="515636"/>
              <a:ext cx="370663" cy="217580"/>
              <a:chOff x="1429156" y="1387535"/>
              <a:chExt cx="657769" cy="386112"/>
            </a:xfrm>
          </p:grpSpPr>
          <p:sp>
            <p:nvSpPr>
              <p:cNvPr id="65" name="Google Shape;459;p8">
                <a:extLst>
                  <a:ext uri="{FF2B5EF4-FFF2-40B4-BE49-F238E27FC236}">
                    <a16:creationId xmlns:a16="http://schemas.microsoft.com/office/drawing/2014/main" id="{398577B8-887D-49A3-BAB5-913FE53A8C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60;p8">
                <a:extLst>
                  <a:ext uri="{FF2B5EF4-FFF2-40B4-BE49-F238E27FC236}">
                    <a16:creationId xmlns:a16="http://schemas.microsoft.com/office/drawing/2014/main" id="{EFA2CCDF-E88F-49CB-8522-55A21ECFC218}"/>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9" name="Google Shape;461;p8">
              <a:extLst>
                <a:ext uri="{FF2B5EF4-FFF2-40B4-BE49-F238E27FC236}">
                  <a16:creationId xmlns:a16="http://schemas.microsoft.com/office/drawing/2014/main" id="{B70BC019-5B58-4937-8117-6773BDC0F1EF}"/>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0" name="Google Shape;462;p8">
              <a:extLst>
                <a:ext uri="{FF2B5EF4-FFF2-40B4-BE49-F238E27FC236}">
                  <a16:creationId xmlns:a16="http://schemas.microsoft.com/office/drawing/2014/main" id="{037CE266-13C0-448C-A563-1454B36CFBA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63;p8">
              <a:extLst>
                <a:ext uri="{FF2B5EF4-FFF2-40B4-BE49-F238E27FC236}">
                  <a16:creationId xmlns:a16="http://schemas.microsoft.com/office/drawing/2014/main" id="{27EDFF7F-5034-4BC9-BE8B-3E6D7C6197BC}"/>
                </a:ext>
              </a:extLst>
            </p:cNvPr>
            <p:cNvGrpSpPr/>
            <p:nvPr/>
          </p:nvGrpSpPr>
          <p:grpSpPr>
            <a:xfrm>
              <a:off x="3707787" y="505390"/>
              <a:ext cx="212392" cy="256778"/>
              <a:chOff x="1010452" y="1144365"/>
              <a:chExt cx="376916" cy="455685"/>
            </a:xfrm>
          </p:grpSpPr>
          <p:sp>
            <p:nvSpPr>
              <p:cNvPr id="63" name="Google Shape;464;p8">
                <a:extLst>
                  <a:ext uri="{FF2B5EF4-FFF2-40B4-BE49-F238E27FC236}">
                    <a16:creationId xmlns:a16="http://schemas.microsoft.com/office/drawing/2014/main" id="{2FFF5DD8-0F93-4F46-AD24-11024FDF3236}"/>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65;p8">
                <a:extLst>
                  <a:ext uri="{FF2B5EF4-FFF2-40B4-BE49-F238E27FC236}">
                    <a16:creationId xmlns:a16="http://schemas.microsoft.com/office/drawing/2014/main" id="{747E638D-D925-4CD5-BA8E-12E806D795E9}"/>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6;p8">
              <a:extLst>
                <a:ext uri="{FF2B5EF4-FFF2-40B4-BE49-F238E27FC236}">
                  <a16:creationId xmlns:a16="http://schemas.microsoft.com/office/drawing/2014/main" id="{4DFA9240-E771-4987-974F-DCEF5FC6723C}"/>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7;p8">
              <a:extLst>
                <a:ext uri="{FF2B5EF4-FFF2-40B4-BE49-F238E27FC236}">
                  <a16:creationId xmlns:a16="http://schemas.microsoft.com/office/drawing/2014/main" id="{5FE706DA-1126-4F4C-8BBA-DC7AC43A2500}"/>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4" name="Google Shape;468;p8">
              <a:extLst>
                <a:ext uri="{FF2B5EF4-FFF2-40B4-BE49-F238E27FC236}">
                  <a16:creationId xmlns:a16="http://schemas.microsoft.com/office/drawing/2014/main" id="{663F8069-EBEA-4D62-B798-7843177FF1C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69;p8">
              <a:extLst>
                <a:ext uri="{FF2B5EF4-FFF2-40B4-BE49-F238E27FC236}">
                  <a16:creationId xmlns:a16="http://schemas.microsoft.com/office/drawing/2014/main" id="{6D8D561E-D592-4F4A-A43C-EC6417F3F195}"/>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70;p8">
              <a:extLst>
                <a:ext uri="{FF2B5EF4-FFF2-40B4-BE49-F238E27FC236}">
                  <a16:creationId xmlns:a16="http://schemas.microsoft.com/office/drawing/2014/main" id="{A2209A31-DFA2-4D5E-AC37-61A897B80BA2}"/>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71;p8">
              <a:extLst>
                <a:ext uri="{FF2B5EF4-FFF2-40B4-BE49-F238E27FC236}">
                  <a16:creationId xmlns:a16="http://schemas.microsoft.com/office/drawing/2014/main" id="{5129EA7F-C30F-425A-947A-D527198CD2FD}"/>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72;p8">
              <a:extLst>
                <a:ext uri="{FF2B5EF4-FFF2-40B4-BE49-F238E27FC236}">
                  <a16:creationId xmlns:a16="http://schemas.microsoft.com/office/drawing/2014/main" id="{5881CFEE-ADE8-48E5-AB7C-68CB9039AA11}"/>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3;p8">
              <a:extLst>
                <a:ext uri="{FF2B5EF4-FFF2-40B4-BE49-F238E27FC236}">
                  <a16:creationId xmlns:a16="http://schemas.microsoft.com/office/drawing/2014/main" id="{69E898E1-6FA4-4718-AFF7-3DC996848B50}"/>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4;p8">
              <a:extLst>
                <a:ext uri="{FF2B5EF4-FFF2-40B4-BE49-F238E27FC236}">
                  <a16:creationId xmlns:a16="http://schemas.microsoft.com/office/drawing/2014/main" id="{F154A736-934B-41BD-A76B-8E0C52C1AE46}"/>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5;p8">
              <a:extLst>
                <a:ext uri="{FF2B5EF4-FFF2-40B4-BE49-F238E27FC236}">
                  <a16:creationId xmlns:a16="http://schemas.microsoft.com/office/drawing/2014/main" id="{C3AC04FE-8671-498F-828D-203CBC0BB635}"/>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6;p8">
              <a:extLst>
                <a:ext uri="{FF2B5EF4-FFF2-40B4-BE49-F238E27FC236}">
                  <a16:creationId xmlns:a16="http://schemas.microsoft.com/office/drawing/2014/main" id="{63F18C92-17B7-43A5-A68C-C450B779DAD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7;p8">
              <a:extLst>
                <a:ext uri="{FF2B5EF4-FFF2-40B4-BE49-F238E27FC236}">
                  <a16:creationId xmlns:a16="http://schemas.microsoft.com/office/drawing/2014/main" id="{417EB980-32D0-4DC4-A6C4-7E6D846EC924}"/>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8;p8">
              <a:extLst>
                <a:ext uri="{FF2B5EF4-FFF2-40B4-BE49-F238E27FC236}">
                  <a16:creationId xmlns:a16="http://schemas.microsoft.com/office/drawing/2014/main" id="{381163EF-7629-4CFF-B559-9851352F5ACF}"/>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9;p8">
              <a:extLst>
                <a:ext uri="{FF2B5EF4-FFF2-40B4-BE49-F238E27FC236}">
                  <a16:creationId xmlns:a16="http://schemas.microsoft.com/office/drawing/2014/main" id="{0F50E663-39E1-4AD0-93A3-1908DAE033F1}"/>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80;p8">
              <a:extLst>
                <a:ext uri="{FF2B5EF4-FFF2-40B4-BE49-F238E27FC236}">
                  <a16:creationId xmlns:a16="http://schemas.microsoft.com/office/drawing/2014/main" id="{71494E0A-A727-4295-A68E-7B51FCE149E5}"/>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81;p8">
              <a:extLst>
                <a:ext uri="{FF2B5EF4-FFF2-40B4-BE49-F238E27FC236}">
                  <a16:creationId xmlns:a16="http://schemas.microsoft.com/office/drawing/2014/main" id="{631DB046-E1DA-46FF-B77D-914F220E12DF}"/>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82;p8">
              <a:extLst>
                <a:ext uri="{FF2B5EF4-FFF2-40B4-BE49-F238E27FC236}">
                  <a16:creationId xmlns:a16="http://schemas.microsoft.com/office/drawing/2014/main" id="{6C3F2E69-7F19-4BB4-9196-BC1986750B11}"/>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3;p8">
              <a:extLst>
                <a:ext uri="{FF2B5EF4-FFF2-40B4-BE49-F238E27FC236}">
                  <a16:creationId xmlns:a16="http://schemas.microsoft.com/office/drawing/2014/main" id="{9B2453D0-FA03-4643-84F5-9E3C91A5CBC8}"/>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4;p8">
              <a:extLst>
                <a:ext uri="{FF2B5EF4-FFF2-40B4-BE49-F238E27FC236}">
                  <a16:creationId xmlns:a16="http://schemas.microsoft.com/office/drawing/2014/main" id="{9807AEC3-39CD-4D14-B42A-CD3D9393FE2E}"/>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5;p8">
              <a:extLst>
                <a:ext uri="{FF2B5EF4-FFF2-40B4-BE49-F238E27FC236}">
                  <a16:creationId xmlns:a16="http://schemas.microsoft.com/office/drawing/2014/main" id="{796D8525-F78B-4E8E-B835-32B685225339}"/>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2" name="Google Shape;486;p8">
              <a:extLst>
                <a:ext uri="{FF2B5EF4-FFF2-40B4-BE49-F238E27FC236}">
                  <a16:creationId xmlns:a16="http://schemas.microsoft.com/office/drawing/2014/main" id="{1ED48132-0E3B-4C9F-8080-7B4FB0379E28}"/>
                </a:ext>
              </a:extLst>
            </p:cNvPr>
            <p:cNvGrpSpPr/>
            <p:nvPr/>
          </p:nvGrpSpPr>
          <p:grpSpPr>
            <a:xfrm>
              <a:off x="7836651" y="987182"/>
              <a:ext cx="121750" cy="155749"/>
              <a:chOff x="6422295" y="3351500"/>
              <a:chExt cx="252856" cy="323399"/>
            </a:xfrm>
          </p:grpSpPr>
          <p:sp>
            <p:nvSpPr>
              <p:cNvPr id="61" name="Google Shape;487;p8">
                <a:extLst>
                  <a:ext uri="{FF2B5EF4-FFF2-40B4-BE49-F238E27FC236}">
                    <a16:creationId xmlns:a16="http://schemas.microsoft.com/office/drawing/2014/main" id="{865D144E-115E-4C0F-858B-7AD446047D5F}"/>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8;p8">
                <a:extLst>
                  <a:ext uri="{FF2B5EF4-FFF2-40B4-BE49-F238E27FC236}">
                    <a16:creationId xmlns:a16="http://schemas.microsoft.com/office/drawing/2014/main" id="{FBDD473D-941E-49C0-95D2-5368D36472F6}"/>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3" name="Google Shape;489;p8">
              <a:extLst>
                <a:ext uri="{FF2B5EF4-FFF2-40B4-BE49-F238E27FC236}">
                  <a16:creationId xmlns:a16="http://schemas.microsoft.com/office/drawing/2014/main" id="{2CFDE35F-9C93-41AA-AF39-B673BE122D10}"/>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90;p8">
              <a:extLst>
                <a:ext uri="{FF2B5EF4-FFF2-40B4-BE49-F238E27FC236}">
                  <a16:creationId xmlns:a16="http://schemas.microsoft.com/office/drawing/2014/main" id="{205D0610-BF1E-4924-B2BC-5F952001F3CA}"/>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91;p8">
              <a:extLst>
                <a:ext uri="{FF2B5EF4-FFF2-40B4-BE49-F238E27FC236}">
                  <a16:creationId xmlns:a16="http://schemas.microsoft.com/office/drawing/2014/main" id="{644799B6-39C4-4EDA-90F6-B1BA328AF112}"/>
                </a:ext>
              </a:extLst>
            </p:cNvPr>
            <p:cNvGrpSpPr/>
            <p:nvPr/>
          </p:nvGrpSpPr>
          <p:grpSpPr>
            <a:xfrm>
              <a:off x="3137402" y="1006079"/>
              <a:ext cx="129429" cy="165162"/>
              <a:chOff x="6793660" y="3322411"/>
              <a:chExt cx="268804" cy="342944"/>
            </a:xfrm>
          </p:grpSpPr>
          <p:sp>
            <p:nvSpPr>
              <p:cNvPr id="58" name="Google Shape;492;p8">
                <a:extLst>
                  <a:ext uri="{FF2B5EF4-FFF2-40B4-BE49-F238E27FC236}">
                    <a16:creationId xmlns:a16="http://schemas.microsoft.com/office/drawing/2014/main" id="{DA90D220-A61A-410A-82F9-F4435DFF17D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93;p8">
                <a:extLst>
                  <a:ext uri="{FF2B5EF4-FFF2-40B4-BE49-F238E27FC236}">
                    <a16:creationId xmlns:a16="http://schemas.microsoft.com/office/drawing/2014/main" id="{9207D843-5CE4-4D01-AACF-727765A8CE11}"/>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4;p8">
                <a:extLst>
                  <a:ext uri="{FF2B5EF4-FFF2-40B4-BE49-F238E27FC236}">
                    <a16:creationId xmlns:a16="http://schemas.microsoft.com/office/drawing/2014/main" id="{3B7AA49C-B52E-45C3-B4F0-5DB3CE9ACE9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95;p8">
              <a:extLst>
                <a:ext uri="{FF2B5EF4-FFF2-40B4-BE49-F238E27FC236}">
                  <a16:creationId xmlns:a16="http://schemas.microsoft.com/office/drawing/2014/main" id="{6F723D16-9CA1-4043-8ACE-CDD24A84CAAE}"/>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6;p8">
              <a:extLst>
                <a:ext uri="{FF2B5EF4-FFF2-40B4-BE49-F238E27FC236}">
                  <a16:creationId xmlns:a16="http://schemas.microsoft.com/office/drawing/2014/main" id="{C4E55DC9-07C5-4BD4-87D7-ECDF770DF217}"/>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B53CDE-9890-4DBB-BE92-8111C65D2AE8}"/>
              </a:ext>
            </a:extLst>
          </p:cNvPr>
          <p:cNvGraphicFramePr>
            <a:graphicFrameLocks noChangeAspect="1"/>
          </p:cNvGraphicFramePr>
          <p:nvPr userDrawn="1">
            <p:custDataLst>
              <p:tags r:id="rId1"/>
            </p:custDataLst>
            <p:extLst>
              <p:ext uri="{D42A27DB-BD31-4B8C-83A1-F6EECF244321}">
                <p14:modId xmlns:p14="http://schemas.microsoft.com/office/powerpoint/2010/main" val="176726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BB53CDE-9890-4DBB-BE92-8111C65D2A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06-09-2023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858308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6A539-0101-4A82-B9C3-F577CEB05A9E}"/>
              </a:ext>
            </a:extLst>
          </p:cNvPr>
          <p:cNvGraphicFramePr>
            <a:graphicFrameLocks noChangeAspect="1"/>
          </p:cNvGraphicFramePr>
          <p:nvPr userDrawn="1">
            <p:custDataLst>
              <p:tags r:id="rId1"/>
            </p:custDataLst>
            <p:extLst>
              <p:ext uri="{D42A27DB-BD31-4B8C-83A1-F6EECF244321}">
                <p14:modId xmlns:p14="http://schemas.microsoft.com/office/powerpoint/2010/main" val="110371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66A539-0101-4A82-B9C3-F577CEB05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06-09-2023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1359734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A44A42-9A21-496B-8550-E0C5720EF5BA}"/>
              </a:ext>
            </a:extLst>
          </p:cNvPr>
          <p:cNvGraphicFramePr>
            <a:graphicFrameLocks noChangeAspect="1"/>
          </p:cNvGraphicFramePr>
          <p:nvPr userDrawn="1">
            <p:custDataLst>
              <p:tags r:id="rId1"/>
            </p:custDataLst>
            <p:extLst>
              <p:ext uri="{D42A27DB-BD31-4B8C-83A1-F6EECF244321}">
                <p14:modId xmlns:p14="http://schemas.microsoft.com/office/powerpoint/2010/main" val="223937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C5A44A42-9A21-496B-8550-E0C5720EF5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06-09-2023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94294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DF22F3-2934-407B-B386-5E19FC8C9F3E}"/>
              </a:ext>
            </a:extLst>
          </p:cNvPr>
          <p:cNvGraphicFramePr>
            <a:graphicFrameLocks noChangeAspect="1"/>
          </p:cNvGraphicFramePr>
          <p:nvPr userDrawn="1">
            <p:custDataLst>
              <p:tags r:id="rId1"/>
            </p:custDataLst>
            <p:extLst>
              <p:ext uri="{D42A27DB-BD31-4B8C-83A1-F6EECF244321}">
                <p14:modId xmlns:p14="http://schemas.microsoft.com/office/powerpoint/2010/main" val="1139108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9DF22F3-2934-407B-B386-5E19FC8C9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06-09-2023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01550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B59735-DCF7-4C85-B703-F0D90F8EA2BD}"/>
              </a:ext>
            </a:extLst>
          </p:cNvPr>
          <p:cNvGraphicFramePr>
            <a:graphicFrameLocks noChangeAspect="1"/>
          </p:cNvGraphicFramePr>
          <p:nvPr userDrawn="1">
            <p:custDataLst>
              <p:tags r:id="rId1"/>
            </p:custDataLst>
            <p:extLst>
              <p:ext uri="{D42A27DB-BD31-4B8C-83A1-F6EECF244321}">
                <p14:modId xmlns:p14="http://schemas.microsoft.com/office/powerpoint/2010/main" val="391361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FB59735-DCF7-4C85-B703-F0D90F8EA2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79986631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00ADF0-CFE3-4E1E-A6F1-50578BEF7A5A}"/>
              </a:ext>
            </a:extLst>
          </p:cNvPr>
          <p:cNvGraphicFramePr>
            <a:graphicFrameLocks noChangeAspect="1"/>
          </p:cNvGraphicFramePr>
          <p:nvPr userDrawn="1">
            <p:custDataLst>
              <p:tags r:id="rId1"/>
            </p:custDataLst>
            <p:extLst>
              <p:ext uri="{D42A27DB-BD31-4B8C-83A1-F6EECF244321}">
                <p14:modId xmlns:p14="http://schemas.microsoft.com/office/powerpoint/2010/main" val="5187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B00ADF0-CFE3-4E1E-A6F1-50578BEF7A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2096728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5142B-6D8F-49A5-8C11-B0866A0D6D5F}"/>
              </a:ext>
            </a:extLst>
          </p:cNvPr>
          <p:cNvGraphicFramePr>
            <a:graphicFrameLocks noChangeAspect="1"/>
          </p:cNvGraphicFramePr>
          <p:nvPr userDrawn="1">
            <p:custDataLst>
              <p:tags r:id="rId1"/>
            </p:custDataLst>
            <p:extLst>
              <p:ext uri="{D42A27DB-BD31-4B8C-83A1-F6EECF244321}">
                <p14:modId xmlns:p14="http://schemas.microsoft.com/office/powerpoint/2010/main" val="1013710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705142B-6D8F-49A5-8C11-B0866A0D6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46420582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EFBFFD-CEF3-49D8-9E2C-F36F01EA735A}"/>
              </a:ext>
            </a:extLst>
          </p:cNvPr>
          <p:cNvGraphicFramePr>
            <a:graphicFrameLocks noChangeAspect="1"/>
          </p:cNvGraphicFramePr>
          <p:nvPr userDrawn="1">
            <p:custDataLst>
              <p:tags r:id="rId1"/>
            </p:custDataLst>
            <p:extLst>
              <p:ext uri="{D42A27DB-BD31-4B8C-83A1-F6EECF244321}">
                <p14:modId xmlns:p14="http://schemas.microsoft.com/office/powerpoint/2010/main" val="130829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FEFBFFD-CEF3-49D8-9E2C-F36F01EA7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680747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C198CB-AAA7-4F5B-A35F-DE9960E6AC38}"/>
              </a:ext>
            </a:extLst>
          </p:cNvPr>
          <p:cNvGraphicFramePr>
            <a:graphicFrameLocks noChangeAspect="1"/>
          </p:cNvGraphicFramePr>
          <p:nvPr userDrawn="1">
            <p:custDataLst>
              <p:tags r:id="rId1"/>
            </p:custDataLst>
            <p:extLst>
              <p:ext uri="{D42A27DB-BD31-4B8C-83A1-F6EECF244321}">
                <p14:modId xmlns:p14="http://schemas.microsoft.com/office/powerpoint/2010/main" val="1305316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F2C198CB-AAA7-4F5B-A35F-DE9960E6AC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10182667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3CADD21-FA21-4BEC-9BE4-76FA96D63047}"/>
              </a:ext>
            </a:extLst>
          </p:cNvPr>
          <p:cNvGraphicFramePr>
            <a:graphicFrameLocks noChangeAspect="1"/>
          </p:cNvGraphicFramePr>
          <p:nvPr userDrawn="1">
            <p:custDataLst>
              <p:tags r:id="rId1"/>
            </p:custDataLst>
            <p:extLst>
              <p:ext uri="{D42A27DB-BD31-4B8C-83A1-F6EECF244321}">
                <p14:modId xmlns:p14="http://schemas.microsoft.com/office/powerpoint/2010/main" val="13704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3CADD21-FA21-4BEC-9BE4-76FA96D630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06-09-2023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B6B6B-24B0-44AB-9048-2F686A564E91}"/>
              </a:ext>
            </a:extLst>
          </p:cNvPr>
          <p:cNvGraphicFramePr>
            <a:graphicFrameLocks noChangeAspect="1"/>
          </p:cNvGraphicFramePr>
          <p:nvPr userDrawn="1">
            <p:custDataLst>
              <p:tags r:id="rId1"/>
            </p:custDataLst>
            <p:extLst>
              <p:ext uri="{D42A27DB-BD31-4B8C-83A1-F6EECF244321}">
                <p14:modId xmlns:p14="http://schemas.microsoft.com/office/powerpoint/2010/main" val="95707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FCB6B6B-24B0-44AB-9048-2F686A564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BB3B6D-DD31-4C13-AD80-04ABEA8E27A0}"/>
              </a:ext>
            </a:extLst>
          </p:cNvPr>
          <p:cNvGraphicFramePr>
            <a:graphicFrameLocks noChangeAspect="1"/>
          </p:cNvGraphicFramePr>
          <p:nvPr userDrawn="1">
            <p:custDataLst>
              <p:tags r:id="rId1"/>
            </p:custDataLst>
            <p:extLst>
              <p:ext uri="{D42A27DB-BD31-4B8C-83A1-F6EECF244321}">
                <p14:modId xmlns:p14="http://schemas.microsoft.com/office/powerpoint/2010/main" val="332558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6EBB3B6D-DD31-4C13-AD80-04ABEA8E2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06-09-2023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165976985"/>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617" y="409475"/>
            <a:ext cx="9774384"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616" y="1139481"/>
            <a:ext cx="9773924"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9" name="Slide Number Placeholder 5"/>
          <p:cNvSpPr>
            <a:spLocks noGrp="1"/>
          </p:cNvSpPr>
          <p:nvPr>
            <p:ph type="sldNum" sz="quarter" idx="4"/>
          </p:nvPr>
        </p:nvSpPr>
        <p:spPr>
          <a:xfrm>
            <a:off x="10908620" y="6283328"/>
            <a:ext cx="480001" cy="155575"/>
          </a:xfrm>
          <a:prstGeom prst="rect">
            <a:avLst/>
          </a:prstGeom>
        </p:spPr>
        <p:txBody>
          <a:bodyPr vert="horz" wrap="square" lIns="0" tIns="0" rIns="0" bIns="0" numCol="1" anchor="ctr" anchorCtr="0" compatLnSpc="1">
            <a:prstTxWarp prst="textNoShape">
              <a:avLst/>
            </a:prstTxWarp>
          </a:bodyPr>
          <a:lstStyle>
            <a:lvl1pPr algn="r">
              <a:defRPr sz="257">
                <a:solidFill>
                  <a:schemeClr val="tx1"/>
                </a:solidFill>
              </a:defRPr>
            </a:lvl1pPr>
          </a:lstStyle>
          <a:p>
            <a:fld id="{31421AFA-3AE7-4CEA-BC9B-447859BED57B}" type="slidenum">
              <a:rPr lang="en-GB" smtClean="0"/>
              <a:pPr/>
              <a:t>‹nr.›</a:t>
            </a:fld>
            <a:endParaRPr lang="en-GB"/>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13F78D9-42B8-43DD-B9D4-11FA41011F45}" type="datetime1">
              <a:rPr lang="en-GB" smtClean="0"/>
              <a:t>06/09/2023</a:t>
            </a:fld>
            <a:endParaRPr lang="en-GB"/>
          </a:p>
        </p:txBody>
      </p:sp>
      <p:grpSp>
        <p:nvGrpSpPr>
          <p:cNvPr id="13" name="Group 12">
            <a:extLst>
              <a:ext uri="{FF2B5EF4-FFF2-40B4-BE49-F238E27FC236}">
                <a16:creationId xmlns:a16="http://schemas.microsoft.com/office/drawing/2014/main" id="{8CA71D2E-512F-4EB0-AAF9-E4FEBA858101}"/>
              </a:ext>
            </a:extLst>
          </p:cNvPr>
          <p:cNvGrpSpPr/>
          <p:nvPr userDrawn="1"/>
        </p:nvGrpSpPr>
        <p:grpSpPr>
          <a:xfrm>
            <a:off x="-1972350" y="1633992"/>
            <a:ext cx="1797025" cy="2906915"/>
            <a:chOff x="-1899137" y="-1"/>
            <a:chExt cx="1796791" cy="2907588"/>
          </a:xfrm>
        </p:grpSpPr>
        <p:grpSp>
          <p:nvGrpSpPr>
            <p:cNvPr id="14" name="Group 13">
              <a:extLst>
                <a:ext uri="{FF2B5EF4-FFF2-40B4-BE49-F238E27FC236}">
                  <a16:creationId xmlns:a16="http://schemas.microsoft.com/office/drawing/2014/main" id="{8404ACBE-98F7-42FA-B2C4-2BDACC351B5F}"/>
                </a:ext>
              </a:extLst>
            </p:cNvPr>
            <p:cNvGrpSpPr/>
            <p:nvPr userDrawn="1"/>
          </p:nvGrpSpPr>
          <p:grpSpPr>
            <a:xfrm>
              <a:off x="-1899137" y="-1"/>
              <a:ext cx="1796791" cy="2907588"/>
              <a:chOff x="9009867" y="1645032"/>
              <a:chExt cx="2365739" cy="3828268"/>
            </a:xfrm>
          </p:grpSpPr>
          <p:pic>
            <p:nvPicPr>
              <p:cNvPr id="16" name="Picture 15">
                <a:extLst>
                  <a:ext uri="{FF2B5EF4-FFF2-40B4-BE49-F238E27FC236}">
                    <a16:creationId xmlns:a16="http://schemas.microsoft.com/office/drawing/2014/main" id="{7674FC44-6BF9-46ED-9900-58E4FF056204}"/>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7" name="TextBox 16">
                <a:extLst>
                  <a:ext uri="{FF2B5EF4-FFF2-40B4-BE49-F238E27FC236}">
                    <a16:creationId xmlns:a16="http://schemas.microsoft.com/office/drawing/2014/main" id="{D5F5BB9B-F1EC-45D9-9CB7-D11256272499}"/>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8543A725-2ECD-475C-B8F2-4B95DD799F0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5D058906-F75B-403B-B22D-B41549B2401D}"/>
                </a:ext>
              </a:extLst>
            </p:cNvPr>
            <p:cNvPicPr>
              <a:picLocks noChangeAspect="1"/>
            </p:cNvPicPr>
            <p:nvPr userDrawn="1"/>
          </p:nvPicPr>
          <p:blipFill>
            <a:blip r:embed="rId3"/>
            <a:stretch>
              <a:fillRect/>
            </a:stretch>
          </p:blipFill>
          <p:spPr>
            <a:xfrm>
              <a:off x="-1884053" y="1200637"/>
              <a:ext cx="1418614" cy="1444137"/>
            </a:xfrm>
            <a:prstGeom prst="rect">
              <a:avLst/>
            </a:prstGeom>
          </p:spPr>
        </p:pic>
      </p:gr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4"/>
          <a:stretch>
            <a:fillRect/>
          </a:stretch>
        </p:blipFill>
        <p:spPr>
          <a:xfrm>
            <a:off x="798617" y="6158174"/>
            <a:ext cx="2826826" cy="255541"/>
          </a:xfrm>
          <a:prstGeom prst="rect">
            <a:avLst/>
          </a:prstGeom>
        </p:spPr>
      </p:pic>
    </p:spTree>
    <p:extLst>
      <p:ext uri="{BB962C8B-B14F-4D97-AF65-F5344CB8AC3E}">
        <p14:creationId xmlns:p14="http://schemas.microsoft.com/office/powerpoint/2010/main" val="1206217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no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3923"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463"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1289747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4382" cy="681390"/>
          </a:xfrm>
        </p:spPr>
        <p:txBody>
          <a:bodyPr tIns="0" anchor="t" anchorCtr="0"/>
          <a:lstStyle>
            <a:lvl1pPr>
              <a:defRPr sz="1539" cap="all" spc="-48" baseline="0" smtClean="0">
                <a:solidFill>
                  <a:schemeClr val="tx2"/>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923" cy="1254271"/>
          </a:xfrm>
        </p:spPr>
        <p:txBody>
          <a:bodyPr lIns="0"/>
          <a:lstStyle>
            <a:lvl1pPr marL="0" indent="0">
              <a:lnSpc>
                <a:spcPct val="100000"/>
              </a:lnSpc>
              <a:spcAft>
                <a:spcPts val="0"/>
              </a:spcAft>
              <a:buFontTx/>
              <a:buNone/>
              <a:defRPr sz="1539" b="1" cap="all" spc="-48" baseline="0" smtClean="0">
                <a:solidFill>
                  <a:schemeClr val="bg1"/>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solidFill>
                  <a:schemeClr val="bg1"/>
                </a:solidFill>
              </a:defRPr>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7800529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618" y="452438"/>
            <a:ext cx="7330441" cy="5254627"/>
          </a:xfrm>
        </p:spPr>
        <p:txBody>
          <a:bodyPr/>
          <a:lstStyle>
            <a:lvl1pPr>
              <a:defRPr sz="1539">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39E358D6-2C07-4588-BB20-50FD0000CCEB}" type="datetime1">
              <a:rPr lang="en-GB" smtClean="0"/>
              <a:t>06/09/2023</a:t>
            </a:fld>
            <a:endParaRPr lang="en-GB"/>
          </a:p>
        </p:txBody>
      </p:sp>
    </p:spTree>
    <p:extLst>
      <p:ext uri="{BB962C8B-B14F-4D97-AF65-F5344CB8AC3E}">
        <p14:creationId xmlns:p14="http://schemas.microsoft.com/office/powerpoint/2010/main" val="12459305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8"/>
            <a:ext cx="4886960" cy="5254627"/>
          </a:xfrm>
        </p:spPr>
        <p:txBody>
          <a:bodyPr/>
          <a:lstStyle>
            <a:lvl1pPr>
              <a:defRPr>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E6892AED-DD77-42C7-BB42-12F75B7E66E8}" type="datetime1">
              <a:rPr lang="en-GB" smtClean="0"/>
              <a:t>06/09/2023</a:t>
            </a:fld>
            <a:endParaRPr lang="en-GB"/>
          </a:p>
        </p:txBody>
      </p:sp>
    </p:spTree>
    <p:extLst>
      <p:ext uri="{BB962C8B-B14F-4D97-AF65-F5344CB8AC3E}">
        <p14:creationId xmlns:p14="http://schemas.microsoft.com/office/powerpoint/2010/main" val="14005564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617" y="453496"/>
            <a:ext cx="10590003" cy="748626"/>
          </a:xfrm>
        </p:spPr>
        <p:txBody>
          <a:bodyPr/>
          <a:lstStyle>
            <a:lvl1pPr>
              <a:defRPr>
                <a:solidFill>
                  <a:schemeClr val="bg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618" y="1633160"/>
            <a:ext cx="10590003" cy="4086866"/>
          </a:xfrm>
        </p:spPr>
        <p:txBody>
          <a:bodyPr/>
          <a:lstStyle>
            <a:lvl1pPr marL="116075" indent="-116075">
              <a:buFont typeface="+mj-lt"/>
              <a:buAutoNum type="arabicPeriod"/>
              <a:defRPr sz="449" b="1" cap="all" baseline="0">
                <a:solidFill>
                  <a:schemeClr val="bg1"/>
                </a:solidFill>
              </a:defRPr>
            </a:lvl1pPr>
            <a:lvl2pPr marL="201095" indent="-85020">
              <a:defRPr sz="449"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CD4A6F46-B6F7-4994-AAE4-379699F66888}" type="datetime1">
              <a:rPr lang="en-GB" smtClean="0"/>
              <a:t>06/09/2023</a:t>
            </a:fld>
            <a:endParaRPr lang="en-GB"/>
          </a:p>
        </p:txBody>
      </p:sp>
    </p:spTree>
    <p:extLst>
      <p:ext uri="{BB962C8B-B14F-4D97-AF65-F5344CB8AC3E}">
        <p14:creationId xmlns:p14="http://schemas.microsoft.com/office/powerpoint/2010/main" val="2707746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B98ADA4-E8FA-45D8-A667-5B7FA1A67187}" type="datetime1">
              <a:rPr lang="en-GB" smtClean="0"/>
              <a:t>06/09/2023</a:t>
            </a:fld>
            <a:endParaRPr lang="en-GB"/>
          </a:p>
        </p:txBody>
      </p:sp>
    </p:spTree>
    <p:extLst>
      <p:ext uri="{BB962C8B-B14F-4D97-AF65-F5344CB8AC3E}">
        <p14:creationId xmlns:p14="http://schemas.microsoft.com/office/powerpoint/2010/main" val="8175516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51C8650-3279-4A76-90A4-98B51440301C}" type="datetime1">
              <a:rPr lang="en-GB" smtClean="0"/>
              <a:t>06/09/2023</a:t>
            </a:fld>
            <a:endParaRPr lang="en-GB"/>
          </a:p>
        </p:txBody>
      </p:sp>
    </p:spTree>
    <p:extLst>
      <p:ext uri="{BB962C8B-B14F-4D97-AF65-F5344CB8AC3E}">
        <p14:creationId xmlns:p14="http://schemas.microsoft.com/office/powerpoint/2010/main" val="4985547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5579" y="1644651"/>
            <a:ext cx="5703042"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B13202A9-DE11-408D-9B8A-7630BF567349}" type="datetime1">
              <a:rPr lang="en-GB" smtClean="0"/>
              <a:t>06/09/2023</a:t>
            </a:fld>
            <a:endParaRPr lang="en-GB"/>
          </a:p>
        </p:txBody>
      </p:sp>
    </p:spTree>
    <p:extLst>
      <p:ext uri="{BB962C8B-B14F-4D97-AF65-F5344CB8AC3E}">
        <p14:creationId xmlns:p14="http://schemas.microsoft.com/office/powerpoint/2010/main" val="206889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F0DDBC-A080-42CE-8715-C06C1706FFC5}"/>
              </a:ext>
            </a:extLst>
          </p:cNvPr>
          <p:cNvGraphicFramePr>
            <a:graphicFrameLocks noChangeAspect="1"/>
          </p:cNvGraphicFramePr>
          <p:nvPr userDrawn="1">
            <p:custDataLst>
              <p:tags r:id="rId1"/>
            </p:custDataLst>
            <p:extLst>
              <p:ext uri="{D42A27DB-BD31-4B8C-83A1-F6EECF244321}">
                <p14:modId xmlns:p14="http://schemas.microsoft.com/office/powerpoint/2010/main" val="258683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3F0DDBC-A080-42CE-8715-C06C1706FF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4565" y="1644651"/>
            <a:ext cx="4074055"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620D795-7D6C-4DDD-9364-2C8C35AA87F6}" type="datetime1">
              <a:rPr lang="en-GB" smtClean="0"/>
              <a:t>06/09/2023</a:t>
            </a:fld>
            <a:endParaRPr lang="en-GB"/>
          </a:p>
        </p:txBody>
      </p:sp>
    </p:spTree>
    <p:extLst>
      <p:ext uri="{BB962C8B-B14F-4D97-AF65-F5344CB8AC3E}">
        <p14:creationId xmlns:p14="http://schemas.microsoft.com/office/powerpoint/2010/main" val="15364914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8959428"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2540" y="452439"/>
            <a:ext cx="801068" cy="800779"/>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B90C0BA-1BD5-469D-8018-C447C1EB2A93}" type="datetime1">
              <a:rPr lang="en-GB" smtClean="0"/>
              <a:t>06/09/2023</a:t>
            </a:fld>
            <a:endParaRPr lang="en-GB"/>
          </a:p>
        </p:txBody>
      </p:sp>
    </p:spTree>
    <p:extLst>
      <p:ext uri="{BB962C8B-B14F-4D97-AF65-F5344CB8AC3E}">
        <p14:creationId xmlns:p14="http://schemas.microsoft.com/office/powerpoint/2010/main" val="28104539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89594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2539" y="1644654"/>
            <a:ext cx="818271" cy="817975"/>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2DADF78-B3EF-4042-B2F9-5AAFBCE5A22E}" type="datetime1">
              <a:rPr lang="en-GB" smtClean="0"/>
              <a:t>06/09/2023</a:t>
            </a:fld>
            <a:endParaRPr lang="en-GB"/>
          </a:p>
        </p:txBody>
      </p:sp>
    </p:spTree>
    <p:extLst>
      <p:ext uri="{BB962C8B-B14F-4D97-AF65-F5344CB8AC3E}">
        <p14:creationId xmlns:p14="http://schemas.microsoft.com/office/powerpoint/2010/main" val="40153172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651594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9058" y="1644653"/>
            <a:ext cx="3259562" cy="3239941"/>
          </a:xfrm>
          <a:noFill/>
          <a:ln>
            <a:noFill/>
          </a:ln>
        </p:spPr>
        <p:txBody>
          <a:bodyPr lIns="38399" tIns="0" anchor="t" anchorCtr="0"/>
          <a:lstStyle>
            <a:lvl1pPr marL="0" indent="0">
              <a:buNone/>
              <a:defRPr sz="577">
                <a:solidFill>
                  <a:schemeClr val="tx1"/>
                </a:solidFill>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BA51A42-5836-428D-B66B-B65A92E2CCAA}" type="datetime1">
              <a:rPr lang="en-GB" smtClean="0"/>
              <a:t>06/09/2023</a:t>
            </a:fld>
            <a:endParaRPr lang="en-GB"/>
          </a:p>
        </p:txBody>
      </p:sp>
    </p:spTree>
    <p:extLst>
      <p:ext uri="{BB962C8B-B14F-4D97-AF65-F5344CB8AC3E}">
        <p14:creationId xmlns:p14="http://schemas.microsoft.com/office/powerpoint/2010/main" val="2687399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4567" y="1644269"/>
            <a:ext cx="4074055" cy="4062797"/>
          </a:xfrm>
        </p:spPr>
        <p:txBody>
          <a:bodyPr/>
          <a:lstStyle>
            <a:lvl1pPr marL="0" indent="0">
              <a:buNone/>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36937CD-C8B6-42FA-9EC6-EF300AFFE646}" type="datetime1">
              <a:rPr lang="en-GB" smtClean="0"/>
              <a:t>06/09/2023</a:t>
            </a:fld>
            <a:endParaRPr lang="en-GB"/>
          </a:p>
        </p:txBody>
      </p:sp>
    </p:spTree>
    <p:extLst>
      <p:ext uri="{BB962C8B-B14F-4D97-AF65-F5344CB8AC3E}">
        <p14:creationId xmlns:p14="http://schemas.microsoft.com/office/powerpoint/2010/main" val="8872772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733044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3553" y="4991259"/>
            <a:ext cx="2445068"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41465" y="1633992"/>
            <a:ext cx="1797025" cy="2906915"/>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E10093C-62DA-496A-9DBF-6F8D26F3BF2E}" type="datetime1">
              <a:rPr lang="en-GB" smtClean="0"/>
              <a:t>06/09/2023</a:t>
            </a:fld>
            <a:endParaRPr lang="en-GB"/>
          </a:p>
        </p:txBody>
      </p:sp>
    </p:spTree>
    <p:extLst>
      <p:ext uri="{BB962C8B-B14F-4D97-AF65-F5344CB8AC3E}">
        <p14:creationId xmlns:p14="http://schemas.microsoft.com/office/powerpoint/2010/main" val="84829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4072466"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5579" y="1644391"/>
            <a:ext cx="244347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3553" y="1644391"/>
            <a:ext cx="2445068"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41465" y="1633992"/>
            <a:ext cx="1797025" cy="2906915"/>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79F0066-3164-42E7-92E6-6ECB81B57310}" type="datetime1">
              <a:rPr lang="en-GB" smtClean="0"/>
              <a:t>06/09/2023</a:t>
            </a:fld>
            <a:endParaRPr lang="en-GB"/>
          </a:p>
        </p:txBody>
      </p:sp>
    </p:spTree>
    <p:extLst>
      <p:ext uri="{BB962C8B-B14F-4D97-AF65-F5344CB8AC3E}">
        <p14:creationId xmlns:p14="http://schemas.microsoft.com/office/powerpoint/2010/main" val="1695509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350" y="1633992"/>
            <a:ext cx="1797025" cy="2906915"/>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10351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41465" y="1633992"/>
            <a:ext cx="1797025" cy="2906915"/>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4056592" y="1644652"/>
            <a:ext cx="73320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619" y="1644391"/>
            <a:ext cx="2443480"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619" y="4991259"/>
            <a:ext cx="2443479"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E8FCDCF-FAAC-48D8-97CE-71AEDA9EFE29}" type="datetime1">
              <a:rPr lang="en-GB" smtClean="0"/>
              <a:t>06/09/2023</a:t>
            </a:fld>
            <a:endParaRPr lang="en-GB"/>
          </a:p>
        </p:txBody>
      </p:sp>
    </p:spTree>
    <p:extLst>
      <p:ext uri="{BB962C8B-B14F-4D97-AF65-F5344CB8AC3E}">
        <p14:creationId xmlns:p14="http://schemas.microsoft.com/office/powerpoint/2010/main" val="14470728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618" y="452439"/>
            <a:ext cx="4072466" cy="748626"/>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536905"/>
            <a:ext cx="5703042"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7E088B74-D5F8-4D6D-B466-6D0723103653}" type="datetime1">
              <a:rPr lang="en-GB" smtClean="0"/>
              <a:t>06/09/2023</a:t>
            </a:fld>
            <a:endParaRPr lang="en-GB"/>
          </a:p>
        </p:txBody>
      </p:sp>
    </p:spTree>
    <p:extLst>
      <p:ext uri="{BB962C8B-B14F-4D97-AF65-F5344CB8AC3E}">
        <p14:creationId xmlns:p14="http://schemas.microsoft.com/office/powerpoint/2010/main" val="40407940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617" y="452439"/>
            <a:ext cx="2443480" cy="748626"/>
          </a:xfrm>
        </p:spPr>
        <p:txBody>
          <a:bodyPr/>
          <a:lstStyle/>
          <a:p>
            <a:r>
              <a:rPr lang="en-US"/>
              <a:t>Click to edit Master title style</a:t>
            </a:r>
            <a:endParaRPr lang="en-GB"/>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9" y="1644653"/>
            <a:ext cx="2443480" cy="4061090"/>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592" y="5388899"/>
            <a:ext cx="7332029"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592" y="536905"/>
            <a:ext cx="7332029"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2EEB1991-01A7-4A1C-9C66-872C05E5583D}" type="datetime1">
              <a:rPr lang="en-GB" smtClean="0"/>
              <a:t>06/09/2023</a:t>
            </a:fld>
            <a:endParaRPr lang="en-GB"/>
          </a:p>
        </p:txBody>
      </p:sp>
    </p:spTree>
    <p:extLst>
      <p:ext uri="{BB962C8B-B14F-4D97-AF65-F5344CB8AC3E}">
        <p14:creationId xmlns:p14="http://schemas.microsoft.com/office/powerpoint/2010/main" val="1730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411269-BEE2-492E-A6F4-24EC4E0745B3}"/>
              </a:ext>
            </a:extLst>
          </p:cNvPr>
          <p:cNvGraphicFramePr>
            <a:graphicFrameLocks noChangeAspect="1"/>
          </p:cNvGraphicFramePr>
          <p:nvPr userDrawn="1">
            <p:custDataLst>
              <p:tags r:id="rId1"/>
            </p:custDataLst>
            <p:extLst>
              <p:ext uri="{D42A27DB-BD31-4B8C-83A1-F6EECF244321}">
                <p14:modId xmlns:p14="http://schemas.microsoft.com/office/powerpoint/2010/main" val="414237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F411269-BEE2-492E-A6F4-24EC4E074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10590003" cy="748626"/>
          </a:xfrm>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4072467" cy="4062413"/>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10C8F63-746D-49AA-89DD-F720C3C3E8E3}" type="datetime1">
              <a:rPr lang="en-GB" smtClean="0"/>
              <a:t>06/09/2023</a:t>
            </a:fld>
            <a:endParaRPr lang="en-GB"/>
          </a:p>
        </p:txBody>
      </p:sp>
    </p:spTree>
    <p:extLst>
      <p:ext uri="{BB962C8B-B14F-4D97-AF65-F5344CB8AC3E}">
        <p14:creationId xmlns:p14="http://schemas.microsoft.com/office/powerpoint/2010/main" val="2739044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2443480" cy="3744247"/>
          </a:xfrm>
          <a:solidFill>
            <a:srgbClr val="F6F6F4"/>
          </a:solidFill>
        </p:spPr>
        <p:txBody>
          <a:bodyPr tIns="0" anchor="t" anchorCtr="0"/>
          <a:lstStyle>
            <a:lvl1pPr marL="0" indent="0">
              <a:buNone/>
              <a:defRPr/>
            </a:lvl1pPr>
          </a:lstStyle>
          <a:p>
            <a:r>
              <a:rPr lang="en-GB" noProof="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592" y="1644652"/>
            <a:ext cx="7332029"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7029" y="5388899"/>
            <a:ext cx="2445068"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7D9B8B2-2B26-4659-AFD3-8F852FE9A4D5}" type="datetime1">
              <a:rPr lang="en-GB" smtClean="0"/>
              <a:t>06/09/2023</a:t>
            </a:fld>
            <a:endParaRPr lang="en-GB"/>
          </a:p>
        </p:txBody>
      </p:sp>
    </p:spTree>
    <p:extLst>
      <p:ext uri="{BB962C8B-B14F-4D97-AF65-F5344CB8AC3E}">
        <p14:creationId xmlns:p14="http://schemas.microsoft.com/office/powerpoint/2010/main" val="23184147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7" y="536906"/>
            <a:ext cx="10590003" cy="4851993"/>
          </a:xfrm>
          <a:solidFill>
            <a:srgbClr val="F6F6F4"/>
          </a:solidFill>
        </p:spPr>
        <p:txBody>
          <a:bodyPr tIns="0" anchor="t" anchorCtr="0"/>
          <a:lstStyle>
            <a:lvl1pPr>
              <a:buNone/>
              <a:defRPr/>
            </a:lvl1pPr>
          </a:lstStyle>
          <a:p>
            <a:r>
              <a:rPr lang="en-GB" noProof="0"/>
              <a:t>Mark placeholder to insert image</a:t>
            </a:r>
          </a:p>
        </p:txBody>
      </p:sp>
      <p:sp>
        <p:nvSpPr>
          <p:cNvPr id="4" name="Title 1"/>
          <p:cNvSpPr>
            <a:spLocks noGrp="1"/>
          </p:cNvSpPr>
          <p:nvPr>
            <p:ph type="title"/>
          </p:nvPr>
        </p:nvSpPr>
        <p:spPr>
          <a:xfrm>
            <a:off x="1613111" y="906489"/>
            <a:ext cx="3257974" cy="2157549"/>
          </a:xfrm>
        </p:spPr>
        <p:txBody>
          <a:bodyPr/>
          <a:lstStyle/>
          <a:p>
            <a:r>
              <a:rPr lang="en-US"/>
              <a:t>Click to edit Master title style</a:t>
            </a:r>
            <a:endParaRPr lang="en-GB"/>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7030" y="5388899"/>
            <a:ext cx="1059159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2D02C2F-C8D1-4CA6-BC85-74B401D907FB}" type="datetime1">
              <a:rPr lang="en-GB" smtClean="0"/>
              <a:t>06/09/2023</a:t>
            </a:fld>
            <a:endParaRPr lang="en-GB"/>
          </a:p>
        </p:txBody>
      </p:sp>
    </p:spTree>
    <p:extLst>
      <p:ext uri="{BB962C8B-B14F-4D97-AF65-F5344CB8AC3E}">
        <p14:creationId xmlns:p14="http://schemas.microsoft.com/office/powerpoint/2010/main" val="2625848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7030" y="5387834"/>
            <a:ext cx="407405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5579" y="5387836"/>
            <a:ext cx="5703042"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618" y="1644653"/>
            <a:ext cx="4072467" cy="3743181"/>
          </a:xfrm>
          <a:solidFill>
            <a:srgbClr val="F6F6F4"/>
          </a:solidFill>
        </p:spPr>
        <p:txBody>
          <a:bodyPr tIns="0" anchor="t" anchorCtr="0"/>
          <a:lstStyle>
            <a:lvl1pPr>
              <a:buNone/>
              <a:defRPr/>
            </a:lvl1pPr>
          </a:lstStyle>
          <a:p>
            <a:r>
              <a:rPr lang="en-GB" noProof="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317641B-8A6E-4000-8D18-8C26E74C5E0D}" type="datetime1">
              <a:rPr lang="en-GB" smtClean="0"/>
              <a:t>06/09/2023</a:t>
            </a:fld>
            <a:endParaRPr lang="en-GB"/>
          </a:p>
        </p:txBody>
      </p:sp>
    </p:spTree>
    <p:extLst>
      <p:ext uri="{BB962C8B-B14F-4D97-AF65-F5344CB8AC3E}">
        <p14:creationId xmlns:p14="http://schemas.microsoft.com/office/powerpoint/2010/main" val="2402738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8144935"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814493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8046" y="5387836"/>
            <a:ext cx="1630575"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9976E51-1FC3-4474-950D-AA48067650FE}" type="datetime1">
              <a:rPr lang="en-GB" smtClean="0"/>
              <a:t>06/09/2023</a:t>
            </a:fld>
            <a:endParaRPr lang="en-GB"/>
          </a:p>
        </p:txBody>
      </p:sp>
    </p:spTree>
    <p:extLst>
      <p:ext uri="{BB962C8B-B14F-4D97-AF65-F5344CB8AC3E}">
        <p14:creationId xmlns:p14="http://schemas.microsoft.com/office/powerpoint/2010/main" val="21659609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9" y="5387836"/>
            <a:ext cx="3257974"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1085" y="5387836"/>
            <a:ext cx="3257974"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0"/>
            <a:ext cx="3257973" cy="3744249"/>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9B1F6A8-6B7A-461C-8C18-9117AB04685F}" type="datetime1">
              <a:rPr lang="en-GB" smtClean="0"/>
              <a:t>06/09/2023</a:t>
            </a:fld>
            <a:endParaRPr lang="en-GB"/>
          </a:p>
        </p:txBody>
      </p:sp>
    </p:spTree>
    <p:extLst>
      <p:ext uri="{BB962C8B-B14F-4D97-AF65-F5344CB8AC3E}">
        <p14:creationId xmlns:p14="http://schemas.microsoft.com/office/powerpoint/2010/main" val="18237374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4886961"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500070" y="5387835"/>
            <a:ext cx="2443482" cy="317908"/>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8046" y="5387836"/>
            <a:ext cx="1630575" cy="317907"/>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4886961"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500072" y="1644650"/>
            <a:ext cx="2443480"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70B47BD-1B93-49E8-8F1A-50F28146FAEE}" type="datetime1">
              <a:rPr lang="en-GB" smtClean="0"/>
              <a:t>06/09/2023</a:t>
            </a:fld>
            <a:endParaRPr lang="en-GB"/>
          </a:p>
        </p:txBody>
      </p:sp>
    </p:spTree>
    <p:extLst>
      <p:ext uri="{BB962C8B-B14F-4D97-AF65-F5344CB8AC3E}">
        <p14:creationId xmlns:p14="http://schemas.microsoft.com/office/powerpoint/2010/main" val="478633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5701454"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4564" y="5387835"/>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8046" y="5387835"/>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702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0"/>
            <a:ext cx="1628988" cy="3744249"/>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8217C0B-9033-4A97-8B9B-43B4113B467B}" type="datetime1">
              <a:rPr lang="en-GB" smtClean="0"/>
              <a:t>06/09/2023</a:t>
            </a:fld>
            <a:endParaRPr lang="en-GB"/>
          </a:p>
        </p:txBody>
      </p:sp>
    </p:spTree>
    <p:extLst>
      <p:ext uri="{BB962C8B-B14F-4D97-AF65-F5344CB8AC3E}">
        <p14:creationId xmlns:p14="http://schemas.microsoft.com/office/powerpoint/2010/main" val="5795388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835"/>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4565" y="5387835"/>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8046" y="3144372"/>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8046" y="5387835"/>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6" y="1644650"/>
            <a:ext cx="1628987"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6" y="3905375"/>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93200B9-2419-488B-B3B4-69557D1FB50C}" type="datetime1">
              <a:rPr lang="en-GB" smtClean="0"/>
              <a:t>06/09/2023</a:t>
            </a:fld>
            <a:endParaRPr lang="en-GB"/>
          </a:p>
        </p:txBody>
      </p:sp>
    </p:spTree>
    <p:extLst>
      <p:ext uri="{BB962C8B-B14F-4D97-AF65-F5344CB8AC3E}">
        <p14:creationId xmlns:p14="http://schemas.microsoft.com/office/powerpoint/2010/main" val="81964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7836"/>
            <a:ext cx="5703042"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4564" y="3145672"/>
            <a:ext cx="407405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4074057" cy="1483526"/>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4566" y="5387835"/>
            <a:ext cx="1628987"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8044" y="5387835"/>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4" y="3905375"/>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36191CC-81E4-40E2-A3EA-FD9630412644}" type="datetime1">
              <a:rPr lang="en-GB" smtClean="0"/>
              <a:t>06/09/2023</a:t>
            </a:fld>
            <a:endParaRPr lang="en-GB"/>
          </a:p>
        </p:txBody>
      </p:sp>
    </p:spTree>
    <p:extLst>
      <p:ext uri="{BB962C8B-B14F-4D97-AF65-F5344CB8AC3E}">
        <p14:creationId xmlns:p14="http://schemas.microsoft.com/office/powerpoint/2010/main" val="389059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92B2C7-5E53-4EA1-BAD0-D814DF20E580}"/>
              </a:ext>
            </a:extLst>
          </p:cNvPr>
          <p:cNvGraphicFramePr>
            <a:graphicFrameLocks noChangeAspect="1"/>
          </p:cNvGraphicFramePr>
          <p:nvPr userDrawn="1">
            <p:custDataLst>
              <p:tags r:id="rId1"/>
            </p:custDataLst>
            <p:extLst>
              <p:ext uri="{D42A27DB-BD31-4B8C-83A1-F6EECF244321}">
                <p14:modId xmlns:p14="http://schemas.microsoft.com/office/powerpoint/2010/main" val="13296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DA92B2C7-5E53-4EA1-BAD0-D814DF20E5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06-09-2023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8899"/>
            <a:ext cx="5703042" cy="316843"/>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4564" y="3144193"/>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4564" y="5387953"/>
            <a:ext cx="1628988"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8044" y="314419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8044" y="538795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4" y="3905375"/>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4" y="1644652"/>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178DCDE-D1A1-4EB4-8F09-37541DFBB130}" type="datetime1">
              <a:rPr lang="en-GB" smtClean="0"/>
              <a:t>06/09/2023</a:t>
            </a:fld>
            <a:endParaRPr lang="en-GB"/>
          </a:p>
        </p:txBody>
      </p:sp>
    </p:spTree>
    <p:extLst>
      <p:ext uri="{BB962C8B-B14F-4D97-AF65-F5344CB8AC3E}">
        <p14:creationId xmlns:p14="http://schemas.microsoft.com/office/powerpoint/2010/main" val="9743611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953"/>
            <a:ext cx="325956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849" y="3145672"/>
            <a:ext cx="648677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1086" y="5387953"/>
            <a:ext cx="1625811"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4566" y="5387953"/>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8046" y="5387953"/>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1"/>
            <a:ext cx="6517536" cy="1483526"/>
          </a:xfrm>
          <a:solidFill>
            <a:srgbClr val="F6F6F4"/>
          </a:solidFill>
        </p:spPr>
        <p:txBody>
          <a:bodyPr tIns="0" anchor="t" anchorCtr="0"/>
          <a:lstStyle>
            <a:lvl1pPr marL="0" indent="0">
              <a:buNone/>
              <a:defRPr/>
            </a:lvl1pPr>
          </a:lstStyle>
          <a:p>
            <a:r>
              <a:rPr lang="en-GB" noProof="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1085" y="3905096"/>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5944EB0A-8F31-4F12-A58B-82FA23A642B9}" type="datetime1">
              <a:rPr lang="en-GB" smtClean="0"/>
              <a:t>06/09/2023</a:t>
            </a:fld>
            <a:endParaRPr lang="en-GB"/>
          </a:p>
        </p:txBody>
      </p:sp>
    </p:spTree>
    <p:extLst>
      <p:ext uri="{BB962C8B-B14F-4D97-AF65-F5344CB8AC3E}">
        <p14:creationId xmlns:p14="http://schemas.microsoft.com/office/powerpoint/2010/main" val="3192531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7"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algn="ctr">
              <a:buNone/>
              <a:defRPr>
                <a:solidFill>
                  <a:schemeClr val="tx1"/>
                </a:solidFill>
              </a:defRPr>
            </a:lvl1pPr>
          </a:lstStyle>
          <a:p>
            <a:r>
              <a:rPr lang="en-GB" noProof="0"/>
              <a:t>Mark placeholder to insert image</a:t>
            </a:r>
          </a:p>
        </p:txBody>
      </p:sp>
      <p:sp>
        <p:nvSpPr>
          <p:cNvPr id="2" name="Title 1"/>
          <p:cNvSpPr>
            <a:spLocks noGrp="1"/>
          </p:cNvSpPr>
          <p:nvPr>
            <p:ph type="title"/>
          </p:nvPr>
        </p:nvSpPr>
        <p:spPr>
          <a:xfrm>
            <a:off x="817035" y="452439"/>
            <a:ext cx="10556574" cy="1056000"/>
          </a:xfrm>
        </p:spPr>
        <p:txBody>
          <a:bodyPr/>
          <a:lstStyle>
            <a:lvl1pPr>
              <a:defRPr>
                <a:solidFill>
                  <a:schemeClr val="tx2"/>
                </a:solidFill>
              </a:defRPr>
            </a:lvl1pPr>
          </a:lstStyle>
          <a:p>
            <a:r>
              <a:rPr lang="en-US" noProof="0"/>
              <a:t>Click to edit Master title style</a:t>
            </a:r>
            <a:endParaRPr lang="en-GB" noProof="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4765572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6"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7386470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618" y="1945915"/>
            <a:ext cx="7330441" cy="2768684"/>
          </a:xfrm>
        </p:spPr>
        <p:txBody>
          <a:bodyPr/>
          <a:lstStyle>
            <a:lvl1pPr>
              <a:defRPr sz="1026" b="0" cap="none">
                <a:solidFill>
                  <a:schemeClr val="tx1"/>
                </a:solidFill>
              </a:defRPr>
            </a:lvl1pPr>
          </a:lstStyle>
          <a:p>
            <a:r>
              <a:rPr lang="en-GB"/>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6073" y="5018936"/>
            <a:ext cx="7332990" cy="1084011"/>
          </a:xfrm>
        </p:spPr>
        <p:txBody>
          <a:bodyPr lIns="0"/>
          <a:lstStyle>
            <a:lvl1pPr marL="0" indent="0">
              <a:buFont typeface="Arial" panose="020B0604020202020204" pitchFamily="34" charset="0"/>
              <a:buChar char="​"/>
              <a:defRPr sz="513" baseline="0">
                <a:solidFill>
                  <a:schemeClr val="tx1"/>
                </a:solidFill>
              </a:defRPr>
            </a:lvl1pPr>
          </a:lstStyle>
          <a:p>
            <a:pPr lvl="0"/>
            <a:r>
              <a:rPr lang="en-GB"/>
              <a:t>Name, Title</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‹nr.›</a:t>
            </a:fld>
            <a:endParaRPr lang="en-GB"/>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542" y="2249831"/>
            <a:ext cx="1671854" cy="2829504"/>
          </a:xfrm>
          <a:prstGeom prst="rect">
            <a:avLst/>
          </a:prstGeom>
          <a:noFill/>
          <a:ln w="9525">
            <a:noFill/>
            <a:miter lim="800000"/>
            <a:headEnd/>
            <a:tailEnd/>
          </a:ln>
          <a:effectLst/>
        </p:spPr>
        <p:txBody>
          <a:bodyPr vert="horz" wrap="square" lIns="11546" tIns="0" rIns="0" bIns="0" numCol="1" rtlCol="0" anchor="t" anchorCtr="0" compatLnSpc="1">
            <a:prstTxWarp prst="textNoShape">
              <a:avLst/>
            </a:prstTxWarp>
            <a:noAutofit/>
          </a:bodyPr>
          <a:lstStyle/>
          <a:p>
            <a:pPr marL="4073" marR="0" indent="-8145" algn="l" defTabSz="146621" rtl="0" eaLnBrk="0" fontAlgn="base" latinLnBrk="0" hangingPunct="0">
              <a:lnSpc>
                <a:spcPts val="694"/>
              </a:lnSpc>
              <a:spcBef>
                <a:spcPct val="0"/>
              </a:spcBef>
              <a:spcAft>
                <a:spcPts val="481"/>
              </a:spcAft>
              <a:buClrTx/>
              <a:buSzTx/>
              <a:tabLst/>
            </a:pPr>
            <a:r>
              <a:rPr kumimoji="0" lang="en-GB" sz="6382"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tx1"/>
                </a:solidFill>
              </a:defRPr>
            </a:lvl1pPr>
          </a:lstStyle>
          <a:p>
            <a:pPr algn="r"/>
            <a:endParaRPr lang="en-GB"/>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A8D4E2C-4AD4-4902-9AA6-258C412AEED1}" type="datetime1">
              <a:rPr lang="en-GB" smtClean="0"/>
              <a:t>06/09/2023</a:t>
            </a:fld>
            <a:endParaRPr lang="en-GB"/>
          </a:p>
        </p:txBody>
      </p:sp>
    </p:spTree>
    <p:extLst>
      <p:ext uri="{BB962C8B-B14F-4D97-AF65-F5344CB8AC3E}">
        <p14:creationId xmlns:p14="http://schemas.microsoft.com/office/powerpoint/2010/main" val="3416332022"/>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2E10D1A-D613-41CE-B02A-846290684BA0}" type="datetime1">
              <a:rPr lang="en-GB" smtClean="0"/>
              <a:t>06/09/2023</a:t>
            </a:fld>
            <a:endParaRPr lang="en-GB"/>
          </a:p>
        </p:txBody>
      </p:sp>
    </p:spTree>
    <p:extLst>
      <p:ext uri="{BB962C8B-B14F-4D97-AF65-F5344CB8AC3E}">
        <p14:creationId xmlns:p14="http://schemas.microsoft.com/office/powerpoint/2010/main" val="12251438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7FB7D42-25F0-4925-AB91-37097B4A81F1}" type="datetime1">
              <a:rPr lang="en-GB" smtClean="0"/>
              <a:t>06/09/2023</a:t>
            </a:fld>
            <a:endParaRPr lang="en-GB"/>
          </a:p>
        </p:txBody>
      </p:sp>
    </p:spTree>
    <p:extLst>
      <p:ext uri="{BB962C8B-B14F-4D97-AF65-F5344CB8AC3E}">
        <p14:creationId xmlns:p14="http://schemas.microsoft.com/office/powerpoint/2010/main" val="11638281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 name="Title Placeholder 1"/>
          <p:cNvSpPr>
            <a:spLocks noGrp="1"/>
          </p:cNvSpPr>
          <p:nvPr>
            <p:ph type="ctrTitle"/>
          </p:nvPr>
        </p:nvSpPr>
        <p:spPr>
          <a:xfrm>
            <a:off x="798617" y="452440"/>
            <a:ext cx="10590003" cy="1196444"/>
          </a:xfrm>
        </p:spPr>
        <p:txBody>
          <a:bodyPr tIns="0"/>
          <a:lstStyle>
            <a:lvl1pPr>
              <a:defRPr sz="1026" cap="all" baseline="0" smtClean="0">
                <a:solidFill>
                  <a:schemeClr val="bg1"/>
                </a:solidFill>
                <a:latin typeface="Verdana" pitchFamily="34" charset="0"/>
              </a:defRPr>
            </a:lvl1pPr>
          </a:lstStyle>
          <a:p>
            <a:r>
              <a:rPr lang="en-US" noProof="0"/>
              <a:t>Click to edit Master title style</a:t>
            </a:r>
            <a:endParaRPr lang="en-GB" noProof="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06/09/2023</a:t>
            </a:fld>
            <a:endParaRPr lang="en-GB"/>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3827054176"/>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9"/>
            <a:ext cx="4886960" cy="4431940"/>
          </a:xfrm>
        </p:spPr>
        <p:txBody>
          <a:bodyPr/>
          <a:lstStyle>
            <a:lvl1pPr>
              <a:defRPr>
                <a:solidFill>
                  <a:schemeClr val="bg1"/>
                </a:solidFill>
              </a:defRPr>
            </a:lvl1pPr>
          </a:lstStyle>
          <a:p>
            <a:r>
              <a:rPr lang="en-GB"/>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619" y="4970200"/>
            <a:ext cx="4886960" cy="365370"/>
          </a:xfrm>
        </p:spPr>
        <p:txBody>
          <a:bodyPr lIns="0" anchor="b" anchorCtr="0"/>
          <a:lstStyle>
            <a:lvl1pPr marL="0" indent="0">
              <a:buFont typeface="Arial" panose="020B0604020202020204" pitchFamily="34" charset="0"/>
              <a:buChar char="​"/>
              <a:defRPr sz="513">
                <a:solidFill>
                  <a:schemeClr val="bg1"/>
                </a:solidFill>
              </a:defRPr>
            </a:lvl1pPr>
          </a:lstStyle>
          <a:p>
            <a:pPr lvl="0"/>
            <a:r>
              <a:rPr lang="en-GB"/>
              <a:t>Name, Department </a:t>
            </a:r>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619" y="5332765"/>
            <a:ext cx="4886960" cy="424314"/>
          </a:xfrm>
        </p:spPr>
        <p:txBody>
          <a:bodyPr/>
          <a:lstStyle>
            <a:lvl1pPr marL="0" indent="0">
              <a:spcAft>
                <a:spcPts val="0"/>
              </a:spcAft>
              <a:buFontTx/>
              <a:buNone/>
              <a:defRPr sz="513">
                <a:solidFill>
                  <a:schemeClr val="bg1"/>
                </a:solidFill>
              </a:defRPr>
            </a:lvl1pPr>
            <a:lvl2pPr marL="126995" indent="0">
              <a:buFontTx/>
              <a:buNone/>
              <a:defRPr sz="513">
                <a:solidFill>
                  <a:schemeClr val="bg1"/>
                </a:solidFill>
              </a:defRPr>
            </a:lvl2pPr>
            <a:lvl3pPr marL="233208" indent="0">
              <a:buFontTx/>
              <a:buNone/>
              <a:defRPr sz="513">
                <a:solidFill>
                  <a:schemeClr val="bg1"/>
                </a:solidFill>
              </a:defRPr>
            </a:lvl3pPr>
            <a:lvl4pPr>
              <a:buFontTx/>
              <a:buNone/>
              <a:defRPr sz="513">
                <a:solidFill>
                  <a:schemeClr val="bg1"/>
                </a:solidFill>
              </a:defRPr>
            </a:lvl4pPr>
            <a:lvl5pPr>
              <a:buFontTx/>
              <a:buNone/>
              <a:defRPr sz="513">
                <a:solidFill>
                  <a:schemeClr val="bg1"/>
                </a:solidFill>
              </a:defRPr>
            </a:lvl5pPr>
          </a:lstStyle>
          <a:p>
            <a:pPr lvl="0"/>
            <a:r>
              <a:rPr lang="en-GB"/>
              <a:t>xxx@ramboll.com</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5E849237-3873-4459-A547-67B1C8011873}" type="datetime1">
              <a:rPr lang="en-GB" smtClean="0"/>
              <a:t>06/09/2023</a:t>
            </a:fld>
            <a:endParaRPr lang="en-GB"/>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618" y="6158174"/>
            <a:ext cx="2826825" cy="255541"/>
          </a:xfrm>
          <a:prstGeom prst="rect">
            <a:avLst/>
          </a:prstGeom>
        </p:spPr>
      </p:pic>
    </p:spTree>
    <p:extLst>
      <p:ext uri="{BB962C8B-B14F-4D97-AF65-F5344CB8AC3E}">
        <p14:creationId xmlns:p14="http://schemas.microsoft.com/office/powerpoint/2010/main" val="3351188267"/>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1" y="1240"/>
            <a:ext cx="12192000" cy="6855521"/>
          </a:xfrm>
          <a:prstGeom prst="rect">
            <a:avLst/>
          </a:prstGeom>
        </p:spPr>
      </p:pic>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06/09/2023</a:t>
            </a:fld>
            <a:endParaRPr lang="en-GB"/>
          </a:p>
        </p:txBody>
      </p:sp>
    </p:spTree>
    <p:extLst>
      <p:ext uri="{BB962C8B-B14F-4D97-AF65-F5344CB8AC3E}">
        <p14:creationId xmlns:p14="http://schemas.microsoft.com/office/powerpoint/2010/main" val="13437969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F82B57-A829-4941-8BAC-1FE0A02EC16E}"/>
              </a:ext>
            </a:extLst>
          </p:cNvPr>
          <p:cNvGraphicFramePr>
            <a:graphicFrameLocks noChangeAspect="1"/>
          </p:cNvGraphicFramePr>
          <p:nvPr userDrawn="1">
            <p:custDataLst>
              <p:tags r:id="rId1"/>
            </p:custDataLst>
            <p:extLst>
              <p:ext uri="{D42A27DB-BD31-4B8C-83A1-F6EECF244321}">
                <p14:modId xmlns:p14="http://schemas.microsoft.com/office/powerpoint/2010/main" val="1708148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F7F82B57-A829-4941-8BAC-1FE0A02EC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06-09-2023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D3BE60-37F6-4FB6-8D33-8CFF25DED6D0}"/>
              </a:ext>
            </a:extLst>
          </p:cNvPr>
          <p:cNvGraphicFramePr>
            <a:graphicFrameLocks noChangeAspect="1"/>
          </p:cNvGraphicFramePr>
          <p:nvPr userDrawn="1">
            <p:custDataLst>
              <p:tags r:id="rId1"/>
            </p:custDataLst>
            <p:extLst>
              <p:ext uri="{D42A27DB-BD31-4B8C-83A1-F6EECF244321}">
                <p14:modId xmlns:p14="http://schemas.microsoft.com/office/powerpoint/2010/main" val="259510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54D3BE60-37F6-4FB6-8D33-8CFF25DED6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06-09-2023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4BA132-22C9-4678-8278-1658D4954BF9}"/>
              </a:ext>
            </a:extLst>
          </p:cNvPr>
          <p:cNvGraphicFramePr>
            <a:graphicFrameLocks noChangeAspect="1"/>
          </p:cNvGraphicFramePr>
          <p:nvPr userDrawn="1">
            <p:custDataLst>
              <p:tags r:id="rId1"/>
            </p:custDataLst>
            <p:extLst>
              <p:ext uri="{D42A27DB-BD31-4B8C-83A1-F6EECF244321}">
                <p14:modId xmlns:p14="http://schemas.microsoft.com/office/powerpoint/2010/main" val="395322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E4BA132-22C9-4678-8278-1658D4954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06-09-2023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08A3D5-478B-48A8-8581-C5B287E7C208}"/>
              </a:ext>
            </a:extLst>
          </p:cNvPr>
          <p:cNvGraphicFramePr>
            <a:graphicFrameLocks noChangeAspect="1"/>
          </p:cNvGraphicFramePr>
          <p:nvPr userDrawn="1">
            <p:custDataLst>
              <p:tags r:id="rId1"/>
            </p:custDataLst>
            <p:extLst>
              <p:ext uri="{D42A27DB-BD31-4B8C-83A1-F6EECF244321}">
                <p14:modId xmlns:p14="http://schemas.microsoft.com/office/powerpoint/2010/main" val="32069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808A3D5-478B-48A8-8581-C5B287E7C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76188E-E253-4A4B-BD8D-1783856CAA04}"/>
              </a:ext>
            </a:extLst>
          </p:cNvPr>
          <p:cNvGraphicFramePr>
            <a:graphicFrameLocks noChangeAspect="1"/>
          </p:cNvGraphicFramePr>
          <p:nvPr userDrawn="1">
            <p:custDataLst>
              <p:tags r:id="rId1"/>
            </p:custDataLst>
            <p:extLst>
              <p:ext uri="{D42A27DB-BD31-4B8C-83A1-F6EECF244321}">
                <p14:modId xmlns:p14="http://schemas.microsoft.com/office/powerpoint/2010/main" val="413636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076188E-E253-4A4B-BD8D-1783856CAA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06-09-2023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B46BAA-A2E8-457D-94AC-1857CC2E6494}"/>
              </a:ext>
            </a:extLst>
          </p:cNvPr>
          <p:cNvGraphicFramePr>
            <a:graphicFrameLocks noChangeAspect="1"/>
          </p:cNvGraphicFramePr>
          <p:nvPr userDrawn="1">
            <p:custDataLst>
              <p:tags r:id="rId1"/>
            </p:custDataLst>
            <p:extLst>
              <p:ext uri="{D42A27DB-BD31-4B8C-83A1-F6EECF244321}">
                <p14:modId xmlns:p14="http://schemas.microsoft.com/office/powerpoint/2010/main" val="155986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01B46BAA-A2E8-457D-94AC-1857CC2E6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C1A5A-EB28-4216-AC93-A944D445B0E8}"/>
              </a:ext>
            </a:extLst>
          </p:cNvPr>
          <p:cNvGraphicFramePr>
            <a:graphicFrameLocks noChangeAspect="1"/>
          </p:cNvGraphicFramePr>
          <p:nvPr userDrawn="1">
            <p:custDataLst>
              <p:tags r:id="rId1"/>
            </p:custDataLst>
            <p:extLst>
              <p:ext uri="{D42A27DB-BD31-4B8C-83A1-F6EECF244321}">
                <p14:modId xmlns:p14="http://schemas.microsoft.com/office/powerpoint/2010/main" val="47672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E9C1A5A-EB28-4216-AC93-A944D445B0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60DACD-5627-4F02-A9F8-42F94F50466D}"/>
              </a:ext>
            </a:extLst>
          </p:cNvPr>
          <p:cNvGraphicFramePr>
            <a:graphicFrameLocks noChangeAspect="1"/>
          </p:cNvGraphicFramePr>
          <p:nvPr userDrawn="1">
            <p:custDataLst>
              <p:tags r:id="rId1"/>
            </p:custDataLst>
            <p:extLst>
              <p:ext uri="{D42A27DB-BD31-4B8C-83A1-F6EECF244321}">
                <p14:modId xmlns:p14="http://schemas.microsoft.com/office/powerpoint/2010/main" val="3428621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B60DACD-5627-4F02-A9F8-42F94F50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06-09-2023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67D169-DC2C-4C1E-847B-EE1C8436024E}"/>
              </a:ext>
            </a:extLst>
          </p:cNvPr>
          <p:cNvGraphicFramePr>
            <a:graphicFrameLocks noChangeAspect="1"/>
          </p:cNvGraphicFramePr>
          <p:nvPr userDrawn="1">
            <p:custDataLst>
              <p:tags r:id="rId1"/>
            </p:custDataLst>
            <p:extLst>
              <p:ext uri="{D42A27DB-BD31-4B8C-83A1-F6EECF244321}">
                <p14:modId xmlns:p14="http://schemas.microsoft.com/office/powerpoint/2010/main" val="29901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7D67D169-DC2C-4C1E-847B-EE1C84360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E568B4-F905-46CA-9BB1-DEA2C5A448B9}"/>
              </a:ext>
            </a:extLst>
          </p:cNvPr>
          <p:cNvGraphicFramePr>
            <a:graphicFrameLocks noChangeAspect="1"/>
          </p:cNvGraphicFramePr>
          <p:nvPr userDrawn="1">
            <p:custDataLst>
              <p:tags r:id="rId1"/>
            </p:custDataLst>
            <p:extLst>
              <p:ext uri="{D42A27DB-BD31-4B8C-83A1-F6EECF244321}">
                <p14:modId xmlns:p14="http://schemas.microsoft.com/office/powerpoint/2010/main" val="13645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DE568B4-F905-46CA-9BB1-DEA2C5A448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06-09-2023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740CFA-D8D0-47FA-977A-041A1AEF5272}"/>
              </a:ext>
            </a:extLst>
          </p:cNvPr>
          <p:cNvGraphicFramePr>
            <a:graphicFrameLocks noChangeAspect="1"/>
          </p:cNvGraphicFramePr>
          <p:nvPr userDrawn="1">
            <p:custDataLst>
              <p:tags r:id="rId1"/>
            </p:custDataLst>
            <p:extLst>
              <p:ext uri="{D42A27DB-BD31-4B8C-83A1-F6EECF244321}">
                <p14:modId xmlns:p14="http://schemas.microsoft.com/office/powerpoint/2010/main" val="77703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3740CFA-D8D0-47FA-977A-041A1AEF5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BDDF649-3F2F-4F6B-B786-8C0CF77586C4}"/>
              </a:ext>
            </a:extLst>
          </p:cNvPr>
          <p:cNvGraphicFramePr>
            <a:graphicFrameLocks noChangeAspect="1"/>
          </p:cNvGraphicFramePr>
          <p:nvPr userDrawn="1">
            <p:custDataLst>
              <p:tags r:id="rId1"/>
            </p:custDataLst>
            <p:extLst>
              <p:ext uri="{D42A27DB-BD31-4B8C-83A1-F6EECF244321}">
                <p14:modId xmlns:p14="http://schemas.microsoft.com/office/powerpoint/2010/main" val="778587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BDDF649-3F2F-4F6B-B786-8C0CF77586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20F4B-6951-4CEB-845B-4EE79F2B6881}"/>
              </a:ext>
            </a:extLst>
          </p:cNvPr>
          <p:cNvGraphicFramePr>
            <a:graphicFrameLocks noChangeAspect="1"/>
          </p:cNvGraphicFramePr>
          <p:nvPr userDrawn="1">
            <p:custDataLst>
              <p:tags r:id="rId1"/>
            </p:custDataLst>
            <p:extLst>
              <p:ext uri="{D42A27DB-BD31-4B8C-83A1-F6EECF244321}">
                <p14:modId xmlns:p14="http://schemas.microsoft.com/office/powerpoint/2010/main" val="1198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EF20F4B-6951-4CEB-845B-4EE79F2B6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C75E44-E8D7-4390-A552-8BCF697EBDF3}"/>
              </a:ext>
            </a:extLst>
          </p:cNvPr>
          <p:cNvGraphicFramePr>
            <a:graphicFrameLocks noChangeAspect="1"/>
          </p:cNvGraphicFramePr>
          <p:nvPr userDrawn="1">
            <p:custDataLst>
              <p:tags r:id="rId1"/>
            </p:custDataLst>
            <p:extLst>
              <p:ext uri="{D42A27DB-BD31-4B8C-83A1-F6EECF244321}">
                <p14:modId xmlns:p14="http://schemas.microsoft.com/office/powerpoint/2010/main" val="182054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17C75E44-E8D7-4390-A552-8BCF697E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00FB85-A754-4E47-8C8C-87941D6B2819}"/>
              </a:ext>
            </a:extLst>
          </p:cNvPr>
          <p:cNvGraphicFramePr>
            <a:graphicFrameLocks noChangeAspect="1"/>
          </p:cNvGraphicFramePr>
          <p:nvPr userDrawn="1">
            <p:custDataLst>
              <p:tags r:id="rId1"/>
            </p:custDataLst>
            <p:extLst>
              <p:ext uri="{D42A27DB-BD31-4B8C-83A1-F6EECF244321}">
                <p14:modId xmlns:p14="http://schemas.microsoft.com/office/powerpoint/2010/main" val="390953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C500FB85-A754-4E47-8C8C-87941D6B2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06-09-2023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A2EA8C-0D85-4C0B-ACDB-A259F1408229}"/>
              </a:ext>
            </a:extLst>
          </p:cNvPr>
          <p:cNvGraphicFramePr>
            <a:graphicFrameLocks noChangeAspect="1"/>
          </p:cNvGraphicFramePr>
          <p:nvPr userDrawn="1">
            <p:custDataLst>
              <p:tags r:id="rId1"/>
            </p:custDataLst>
            <p:extLst>
              <p:ext uri="{D42A27DB-BD31-4B8C-83A1-F6EECF244321}">
                <p14:modId xmlns:p14="http://schemas.microsoft.com/office/powerpoint/2010/main" val="3745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C1A2EA8C-0D85-4C0B-ACDB-A259F1408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06-09-2023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1DCF9-DF37-48BB-9DF8-64E9ADDE1E7E}"/>
              </a:ext>
            </a:extLst>
          </p:cNvPr>
          <p:cNvGraphicFramePr>
            <a:graphicFrameLocks noChangeAspect="1"/>
          </p:cNvGraphicFramePr>
          <p:nvPr userDrawn="1">
            <p:custDataLst>
              <p:tags r:id="rId1"/>
            </p:custDataLst>
            <p:extLst>
              <p:ext uri="{D42A27DB-BD31-4B8C-83A1-F6EECF244321}">
                <p14:modId xmlns:p14="http://schemas.microsoft.com/office/powerpoint/2010/main" val="178730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1B1DCF9-DF37-48BB-9DF8-64E9ADDE1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02D016-0FC6-4114-A928-57BCB225D30C}"/>
              </a:ext>
            </a:extLst>
          </p:cNvPr>
          <p:cNvGraphicFramePr>
            <a:graphicFrameLocks noChangeAspect="1"/>
          </p:cNvGraphicFramePr>
          <p:nvPr userDrawn="1">
            <p:custDataLst>
              <p:tags r:id="rId1"/>
            </p:custDataLst>
            <p:extLst>
              <p:ext uri="{D42A27DB-BD31-4B8C-83A1-F6EECF244321}">
                <p14:modId xmlns:p14="http://schemas.microsoft.com/office/powerpoint/2010/main" val="957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A02D016-0FC6-4114-A928-57BCB225D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06-09-2023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E0B296-B989-41FA-8D8F-F0016D23F026}"/>
              </a:ext>
            </a:extLst>
          </p:cNvPr>
          <p:cNvGraphicFramePr>
            <a:graphicFrameLocks noChangeAspect="1"/>
          </p:cNvGraphicFramePr>
          <p:nvPr userDrawn="1">
            <p:custDataLst>
              <p:tags r:id="rId1"/>
            </p:custDataLst>
            <p:extLst>
              <p:ext uri="{D42A27DB-BD31-4B8C-83A1-F6EECF244321}">
                <p14:modId xmlns:p14="http://schemas.microsoft.com/office/powerpoint/2010/main" val="2651852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6E0B296-B989-41FA-8D8F-F0016D23F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06-09-2023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9D3CCD-B301-47C4-A93F-E7AE8BEC37C6}"/>
              </a:ext>
            </a:extLst>
          </p:cNvPr>
          <p:cNvGraphicFramePr>
            <a:graphicFrameLocks noChangeAspect="1"/>
          </p:cNvGraphicFramePr>
          <p:nvPr userDrawn="1">
            <p:custDataLst>
              <p:tags r:id="rId1"/>
            </p:custDataLst>
            <p:extLst>
              <p:ext uri="{D42A27DB-BD31-4B8C-83A1-F6EECF244321}">
                <p14:modId xmlns:p14="http://schemas.microsoft.com/office/powerpoint/2010/main" val="294021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C9D3CCD-B301-47C4-A93F-E7AE8BEC37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06-09-2023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076864-73B2-46AC-82B9-3F6ED290747F}"/>
              </a:ext>
            </a:extLst>
          </p:cNvPr>
          <p:cNvGraphicFramePr>
            <a:graphicFrameLocks noChangeAspect="1"/>
          </p:cNvGraphicFramePr>
          <p:nvPr userDrawn="1">
            <p:custDataLst>
              <p:tags r:id="rId1"/>
            </p:custDataLst>
            <p:extLst>
              <p:ext uri="{D42A27DB-BD31-4B8C-83A1-F6EECF244321}">
                <p14:modId xmlns:p14="http://schemas.microsoft.com/office/powerpoint/2010/main" val="196677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D076864-73B2-46AC-82B9-3F6ED29074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06-09-2023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A7D7B5-B60E-4F01-A5D4-9EC13B1333FC}"/>
              </a:ext>
            </a:extLst>
          </p:cNvPr>
          <p:cNvGraphicFramePr>
            <a:graphicFrameLocks noChangeAspect="1"/>
          </p:cNvGraphicFramePr>
          <p:nvPr userDrawn="1">
            <p:custDataLst>
              <p:tags r:id="rId1"/>
            </p:custDataLst>
            <p:extLst>
              <p:ext uri="{D42A27DB-BD31-4B8C-83A1-F6EECF244321}">
                <p14:modId xmlns:p14="http://schemas.microsoft.com/office/powerpoint/2010/main" val="2783326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AA7D7B5-B60E-4F01-A5D4-9EC13B1333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06-09-2023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4A377-AF00-475C-BBCA-2D62E63D9C7A}"/>
              </a:ext>
            </a:extLst>
          </p:cNvPr>
          <p:cNvGraphicFramePr>
            <a:graphicFrameLocks noChangeAspect="1"/>
          </p:cNvGraphicFramePr>
          <p:nvPr userDrawn="1">
            <p:custDataLst>
              <p:tags r:id="rId1"/>
            </p:custDataLst>
            <p:extLst>
              <p:ext uri="{D42A27DB-BD31-4B8C-83A1-F6EECF244321}">
                <p14:modId xmlns:p14="http://schemas.microsoft.com/office/powerpoint/2010/main" val="51601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3C4A377-AF00-475C-BBCA-2D62E63D9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06-09-2023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5C503-7C78-46DF-824F-5975E435B442}"/>
              </a:ext>
            </a:extLst>
          </p:cNvPr>
          <p:cNvGraphicFramePr>
            <a:graphicFrameLocks noChangeAspect="1"/>
          </p:cNvGraphicFramePr>
          <p:nvPr userDrawn="1">
            <p:custDataLst>
              <p:tags r:id="rId1"/>
            </p:custDataLst>
            <p:extLst>
              <p:ext uri="{D42A27DB-BD31-4B8C-83A1-F6EECF244321}">
                <p14:modId xmlns:p14="http://schemas.microsoft.com/office/powerpoint/2010/main" val="70411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A15C503-7C78-46DF-824F-5975E435B4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06-09-2023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E480AF-7764-47E3-A9F5-384AC9908E98}"/>
              </a:ext>
            </a:extLst>
          </p:cNvPr>
          <p:cNvGraphicFramePr>
            <a:graphicFrameLocks noChangeAspect="1"/>
          </p:cNvGraphicFramePr>
          <p:nvPr userDrawn="1">
            <p:custDataLst>
              <p:tags r:id="rId1"/>
            </p:custDataLst>
            <p:extLst>
              <p:ext uri="{D42A27DB-BD31-4B8C-83A1-F6EECF244321}">
                <p14:modId xmlns:p14="http://schemas.microsoft.com/office/powerpoint/2010/main" val="238952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4E480AF-7764-47E3-A9F5-384AC9908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06-09-2023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6F77EE-4F2E-4D86-86A3-96B21BDC1F10}"/>
              </a:ext>
            </a:extLst>
          </p:cNvPr>
          <p:cNvGraphicFramePr>
            <a:graphicFrameLocks noChangeAspect="1"/>
          </p:cNvGraphicFramePr>
          <p:nvPr userDrawn="1">
            <p:custDataLst>
              <p:tags r:id="rId1"/>
            </p:custDataLst>
            <p:extLst>
              <p:ext uri="{D42A27DB-BD31-4B8C-83A1-F6EECF244321}">
                <p14:modId xmlns:p14="http://schemas.microsoft.com/office/powerpoint/2010/main" val="151438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B6F77EE-4F2E-4D86-86A3-96B21BDC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06-09-2023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DB989-1269-4FDF-9A6E-D44A24AEC686}"/>
              </a:ext>
            </a:extLst>
          </p:cNvPr>
          <p:cNvGraphicFramePr>
            <a:graphicFrameLocks noChangeAspect="1"/>
          </p:cNvGraphicFramePr>
          <p:nvPr userDrawn="1">
            <p:custDataLst>
              <p:tags r:id="rId1"/>
            </p:custDataLst>
            <p:extLst>
              <p:ext uri="{D42A27DB-BD31-4B8C-83A1-F6EECF244321}">
                <p14:modId xmlns:p14="http://schemas.microsoft.com/office/powerpoint/2010/main" val="3523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C90DB989-1269-4FDF-9A6E-D44A24AEC6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06-09-2023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DC2A11-1DD0-425F-A52D-2082C12E4E36}"/>
              </a:ext>
            </a:extLst>
          </p:cNvPr>
          <p:cNvGraphicFramePr>
            <a:graphicFrameLocks noChangeAspect="1"/>
          </p:cNvGraphicFramePr>
          <p:nvPr userDrawn="1">
            <p:custDataLst>
              <p:tags r:id="rId1"/>
            </p:custDataLst>
            <p:extLst>
              <p:ext uri="{D42A27DB-BD31-4B8C-83A1-F6EECF244321}">
                <p14:modId xmlns:p14="http://schemas.microsoft.com/office/powerpoint/2010/main" val="276551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36DC2A11-1DD0-425F-A52D-2082C12E4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20216F-6E12-4240-AB6D-EF417D72D626}"/>
              </a:ext>
            </a:extLst>
          </p:cNvPr>
          <p:cNvGraphicFramePr>
            <a:graphicFrameLocks noChangeAspect="1"/>
          </p:cNvGraphicFramePr>
          <p:nvPr userDrawn="1">
            <p:custDataLst>
              <p:tags r:id="rId1"/>
            </p:custDataLst>
            <p:extLst>
              <p:ext uri="{D42A27DB-BD31-4B8C-83A1-F6EECF244321}">
                <p14:modId xmlns:p14="http://schemas.microsoft.com/office/powerpoint/2010/main" val="4122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920216F-6E12-4240-AB6D-EF417D72D6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06-09-2023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AD7A57-5211-48E9-B1E5-AC3DD8BD021E}"/>
              </a:ext>
            </a:extLst>
          </p:cNvPr>
          <p:cNvGraphicFramePr>
            <a:graphicFrameLocks noChangeAspect="1"/>
          </p:cNvGraphicFramePr>
          <p:nvPr userDrawn="1">
            <p:custDataLst>
              <p:tags r:id="rId1"/>
            </p:custDataLst>
            <p:extLst>
              <p:ext uri="{D42A27DB-BD31-4B8C-83A1-F6EECF244321}">
                <p14:modId xmlns:p14="http://schemas.microsoft.com/office/powerpoint/2010/main" val="43150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AD7A57-5211-48E9-B1E5-AC3DD8BD02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06-09-2023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3D240F-1179-41E3-ACCD-37AD84011860}"/>
              </a:ext>
            </a:extLst>
          </p:cNvPr>
          <p:cNvGraphicFramePr>
            <a:graphicFrameLocks noChangeAspect="1"/>
          </p:cNvGraphicFramePr>
          <p:nvPr userDrawn="1">
            <p:custDataLst>
              <p:tags r:id="rId1"/>
            </p:custDataLst>
            <p:extLst>
              <p:ext uri="{D42A27DB-BD31-4B8C-83A1-F6EECF244321}">
                <p14:modId xmlns:p14="http://schemas.microsoft.com/office/powerpoint/2010/main" val="2069276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E3D240F-1179-41E3-ACCD-37AD84011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06-09-2023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Pr>
        <a:solidFill>
          <a:srgbClr val="E6E6E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5F233A-FD3C-49FA-BDA6-A9CA4569FFF7}"/>
              </a:ext>
            </a:extLst>
          </p:cNvPr>
          <p:cNvGraphicFramePr>
            <a:graphicFrameLocks noChangeAspect="1"/>
          </p:cNvGraphicFramePr>
          <p:nvPr userDrawn="1">
            <p:custDataLst>
              <p:tags r:id="rId1"/>
            </p:custDataLst>
            <p:extLst>
              <p:ext uri="{D42A27DB-BD31-4B8C-83A1-F6EECF244321}">
                <p14:modId xmlns:p14="http://schemas.microsoft.com/office/powerpoint/2010/main" val="417618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C5F233A-FD3C-49FA-BDA6-A9CA4569FF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4293249" y="4187860"/>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06-09-2023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‹nr.›</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grpSp>
        <p:nvGrpSpPr>
          <p:cNvPr id="9" name="Google Shape;112;p3">
            <a:extLst>
              <a:ext uri="{FF2B5EF4-FFF2-40B4-BE49-F238E27FC236}">
                <a16:creationId xmlns:a16="http://schemas.microsoft.com/office/drawing/2014/main" id="{07CC82E2-09C1-4622-A41A-D1941B226DC3}"/>
              </a:ext>
            </a:extLst>
          </p:cNvPr>
          <p:cNvGrpSpPr/>
          <p:nvPr userDrawn="1"/>
        </p:nvGrpSpPr>
        <p:grpSpPr>
          <a:xfrm>
            <a:off x="-31721" y="-76368"/>
            <a:ext cx="12255441" cy="7160172"/>
            <a:chOff x="-83913" y="-168653"/>
            <a:chExt cx="9288757" cy="5426904"/>
          </a:xfrm>
        </p:grpSpPr>
        <p:sp>
          <p:nvSpPr>
            <p:cNvPr id="10" name="Google Shape;113;p3">
              <a:extLst>
                <a:ext uri="{FF2B5EF4-FFF2-40B4-BE49-F238E27FC236}">
                  <a16:creationId xmlns:a16="http://schemas.microsoft.com/office/drawing/2014/main" id="{92B86184-6952-451E-8923-D1FFF61F273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114;p3">
              <a:extLst>
                <a:ext uri="{FF2B5EF4-FFF2-40B4-BE49-F238E27FC236}">
                  <a16:creationId xmlns:a16="http://schemas.microsoft.com/office/drawing/2014/main" id="{C71AF609-7BB7-450F-A8AB-E493826AA9E9}"/>
                </a:ext>
              </a:extLst>
            </p:cNvPr>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115;p3">
              <a:extLst>
                <a:ext uri="{FF2B5EF4-FFF2-40B4-BE49-F238E27FC236}">
                  <a16:creationId xmlns:a16="http://schemas.microsoft.com/office/drawing/2014/main" id="{AED2F901-8026-448D-A349-9CA72B883ABC}"/>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4" name="Google Shape;116;p3">
              <a:extLst>
                <a:ext uri="{FF2B5EF4-FFF2-40B4-BE49-F238E27FC236}">
                  <a16:creationId xmlns:a16="http://schemas.microsoft.com/office/drawing/2014/main" id="{13A0FF20-A9BC-4DAA-BC16-E4C747D6646E}"/>
                </a:ext>
              </a:extLst>
            </p:cNvPr>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5" name="Google Shape;117;p3">
              <a:extLst>
                <a:ext uri="{FF2B5EF4-FFF2-40B4-BE49-F238E27FC236}">
                  <a16:creationId xmlns:a16="http://schemas.microsoft.com/office/drawing/2014/main" id="{62047D3D-2B35-4A87-9CEF-A9996A3BA36D}"/>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6" name="Google Shape;118;p3">
              <a:extLst>
                <a:ext uri="{FF2B5EF4-FFF2-40B4-BE49-F238E27FC236}">
                  <a16:creationId xmlns:a16="http://schemas.microsoft.com/office/drawing/2014/main" id="{36BACEDB-3231-4638-A682-B189FBE3FC4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119;p3">
              <a:extLst>
                <a:ext uri="{FF2B5EF4-FFF2-40B4-BE49-F238E27FC236}">
                  <a16:creationId xmlns:a16="http://schemas.microsoft.com/office/drawing/2014/main" id="{80CF381C-9814-44B2-9E55-B8EC0B0AB8C4}"/>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120;p3">
              <a:extLst>
                <a:ext uri="{FF2B5EF4-FFF2-40B4-BE49-F238E27FC236}">
                  <a16:creationId xmlns:a16="http://schemas.microsoft.com/office/drawing/2014/main" id="{DFDF226F-A40F-4BAA-9FAA-D845B566B9F8}"/>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121;p3">
              <a:extLst>
                <a:ext uri="{FF2B5EF4-FFF2-40B4-BE49-F238E27FC236}">
                  <a16:creationId xmlns:a16="http://schemas.microsoft.com/office/drawing/2014/main" id="{65745712-0C3F-45EC-9C30-CA73E2C17891}"/>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122;p3">
              <a:extLst>
                <a:ext uri="{FF2B5EF4-FFF2-40B4-BE49-F238E27FC236}">
                  <a16:creationId xmlns:a16="http://schemas.microsoft.com/office/drawing/2014/main" id="{7B829C39-2590-47E2-8710-BABEF413F2C4}"/>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123;p3">
              <a:extLst>
                <a:ext uri="{FF2B5EF4-FFF2-40B4-BE49-F238E27FC236}">
                  <a16:creationId xmlns:a16="http://schemas.microsoft.com/office/drawing/2014/main" id="{E2175861-EC9F-4D11-A9B9-5ED7178A5D26}"/>
                </a:ext>
              </a:extLst>
            </p:cNvPr>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124;p3">
              <a:extLst>
                <a:ext uri="{FF2B5EF4-FFF2-40B4-BE49-F238E27FC236}">
                  <a16:creationId xmlns:a16="http://schemas.microsoft.com/office/drawing/2014/main" id="{1A3525D8-70CE-4CE1-B00C-FC50C9741911}"/>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125;p3">
              <a:extLst>
                <a:ext uri="{FF2B5EF4-FFF2-40B4-BE49-F238E27FC236}">
                  <a16:creationId xmlns:a16="http://schemas.microsoft.com/office/drawing/2014/main" id="{C350A2E7-53C0-405C-9A2C-01C66AD3068C}"/>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126;p3">
              <a:extLst>
                <a:ext uri="{FF2B5EF4-FFF2-40B4-BE49-F238E27FC236}">
                  <a16:creationId xmlns:a16="http://schemas.microsoft.com/office/drawing/2014/main" id="{D93D1F43-D738-46E7-8390-A696F6D1FDAD}"/>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127;p3">
              <a:extLst>
                <a:ext uri="{FF2B5EF4-FFF2-40B4-BE49-F238E27FC236}">
                  <a16:creationId xmlns:a16="http://schemas.microsoft.com/office/drawing/2014/main" id="{7B352C66-7B72-4D46-8287-9BD85434F192}"/>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128;p3">
              <a:extLst>
                <a:ext uri="{FF2B5EF4-FFF2-40B4-BE49-F238E27FC236}">
                  <a16:creationId xmlns:a16="http://schemas.microsoft.com/office/drawing/2014/main" id="{DD11AFDF-9ADA-413F-88BB-D1A61CA48A22}"/>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7" name="Google Shape;129;p3">
              <a:extLst>
                <a:ext uri="{FF2B5EF4-FFF2-40B4-BE49-F238E27FC236}">
                  <a16:creationId xmlns:a16="http://schemas.microsoft.com/office/drawing/2014/main" id="{95430F5E-BF6A-479A-B0E5-4881661F4642}"/>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8" name="Google Shape;130;p3">
              <a:extLst>
                <a:ext uri="{FF2B5EF4-FFF2-40B4-BE49-F238E27FC236}">
                  <a16:creationId xmlns:a16="http://schemas.microsoft.com/office/drawing/2014/main" id="{C58D23D2-086A-4899-96CA-FAF579AEAA82}"/>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131;p3">
              <a:extLst>
                <a:ext uri="{FF2B5EF4-FFF2-40B4-BE49-F238E27FC236}">
                  <a16:creationId xmlns:a16="http://schemas.microsoft.com/office/drawing/2014/main" id="{322C0835-F152-41BD-9EE2-77C35F50ADB1}"/>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132;p3">
              <a:extLst>
                <a:ext uri="{FF2B5EF4-FFF2-40B4-BE49-F238E27FC236}">
                  <a16:creationId xmlns:a16="http://schemas.microsoft.com/office/drawing/2014/main" id="{9A8D009F-7E08-4CCE-A86A-BA4170D78ECD}"/>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133;p3">
              <a:extLst>
                <a:ext uri="{FF2B5EF4-FFF2-40B4-BE49-F238E27FC236}">
                  <a16:creationId xmlns:a16="http://schemas.microsoft.com/office/drawing/2014/main" id="{B26D16EB-CAF3-40C1-B403-368196AE17A5}"/>
                </a:ext>
              </a:extLst>
            </p:cNvPr>
            <p:cNvGrpSpPr/>
            <p:nvPr/>
          </p:nvGrpSpPr>
          <p:grpSpPr>
            <a:xfrm rot="891035">
              <a:off x="1165229" y="1691730"/>
              <a:ext cx="657771" cy="386113"/>
              <a:chOff x="1429156" y="1387535"/>
              <a:chExt cx="657769" cy="386112"/>
            </a:xfrm>
          </p:grpSpPr>
          <p:sp>
            <p:nvSpPr>
              <p:cNvPr id="71" name="Google Shape;134;p3">
                <a:extLst>
                  <a:ext uri="{FF2B5EF4-FFF2-40B4-BE49-F238E27FC236}">
                    <a16:creationId xmlns:a16="http://schemas.microsoft.com/office/drawing/2014/main" id="{75ACE2E8-E896-4D2F-AA37-81A8AEFC81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2" name="Google Shape;135;p3">
                <a:extLst>
                  <a:ext uri="{FF2B5EF4-FFF2-40B4-BE49-F238E27FC236}">
                    <a16:creationId xmlns:a16="http://schemas.microsoft.com/office/drawing/2014/main" id="{7206F198-9F89-4266-9D50-C07019C2CD7E}"/>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136;p3">
              <a:extLst>
                <a:ext uri="{FF2B5EF4-FFF2-40B4-BE49-F238E27FC236}">
                  <a16:creationId xmlns:a16="http://schemas.microsoft.com/office/drawing/2014/main" id="{375853E5-8D2D-4BFD-A344-77769670600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137;p3">
              <a:extLst>
                <a:ext uri="{FF2B5EF4-FFF2-40B4-BE49-F238E27FC236}">
                  <a16:creationId xmlns:a16="http://schemas.microsoft.com/office/drawing/2014/main" id="{6421FDF3-8380-4586-B83E-2921B2CFAF8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138;p3">
              <a:extLst>
                <a:ext uri="{FF2B5EF4-FFF2-40B4-BE49-F238E27FC236}">
                  <a16:creationId xmlns:a16="http://schemas.microsoft.com/office/drawing/2014/main" id="{5D66BD58-4BE5-4935-BF2C-EDC1609FD8BD}"/>
                </a:ext>
              </a:extLst>
            </p:cNvPr>
            <p:cNvGrpSpPr/>
            <p:nvPr/>
          </p:nvGrpSpPr>
          <p:grpSpPr>
            <a:xfrm>
              <a:off x="346827" y="3411153"/>
              <a:ext cx="376916" cy="455685"/>
              <a:chOff x="1010452" y="1144365"/>
              <a:chExt cx="376916" cy="455685"/>
            </a:xfrm>
          </p:grpSpPr>
          <p:sp>
            <p:nvSpPr>
              <p:cNvPr id="69" name="Google Shape;139;p3">
                <a:extLst>
                  <a:ext uri="{FF2B5EF4-FFF2-40B4-BE49-F238E27FC236}">
                    <a16:creationId xmlns:a16="http://schemas.microsoft.com/office/drawing/2014/main" id="{8C9BC79A-1AA0-4E0B-A67B-8A9CA8102C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40;p3">
                <a:extLst>
                  <a:ext uri="{FF2B5EF4-FFF2-40B4-BE49-F238E27FC236}">
                    <a16:creationId xmlns:a16="http://schemas.microsoft.com/office/drawing/2014/main" id="{75BFC764-F28D-40CD-A337-0DCD40399465}"/>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5" name="Google Shape;141;p3">
              <a:extLst>
                <a:ext uri="{FF2B5EF4-FFF2-40B4-BE49-F238E27FC236}">
                  <a16:creationId xmlns:a16="http://schemas.microsoft.com/office/drawing/2014/main" id="{B47530CC-894E-4F4E-A9E1-811A9F54E060}"/>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6" name="Google Shape;142;p3">
              <a:extLst>
                <a:ext uri="{FF2B5EF4-FFF2-40B4-BE49-F238E27FC236}">
                  <a16:creationId xmlns:a16="http://schemas.microsoft.com/office/drawing/2014/main" id="{BFFDEA78-7890-4D70-AE9F-F38D5F43582C}"/>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143;p3">
              <a:extLst>
                <a:ext uri="{FF2B5EF4-FFF2-40B4-BE49-F238E27FC236}">
                  <a16:creationId xmlns:a16="http://schemas.microsoft.com/office/drawing/2014/main" id="{594D8DC3-1DC1-4C04-8D8B-12D29A61F2A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144;p3">
              <a:extLst>
                <a:ext uri="{FF2B5EF4-FFF2-40B4-BE49-F238E27FC236}">
                  <a16:creationId xmlns:a16="http://schemas.microsoft.com/office/drawing/2014/main" id="{81F1ED35-B550-4F73-8A0D-BB1EA8636792}"/>
                </a:ext>
              </a:extLst>
            </p:cNvPr>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145;p3">
              <a:extLst>
                <a:ext uri="{FF2B5EF4-FFF2-40B4-BE49-F238E27FC236}">
                  <a16:creationId xmlns:a16="http://schemas.microsoft.com/office/drawing/2014/main" id="{FCA7A200-8695-4433-80AB-6AD5C9BC8FB1}"/>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0" name="Google Shape;146;p3">
              <a:extLst>
                <a:ext uri="{FF2B5EF4-FFF2-40B4-BE49-F238E27FC236}">
                  <a16:creationId xmlns:a16="http://schemas.microsoft.com/office/drawing/2014/main" id="{C35532D8-0C59-45DE-AEA2-EDF349D0010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1" name="Google Shape;147;p3">
              <a:extLst>
                <a:ext uri="{FF2B5EF4-FFF2-40B4-BE49-F238E27FC236}">
                  <a16:creationId xmlns:a16="http://schemas.microsoft.com/office/drawing/2014/main" id="{85AAC109-4491-463F-B14F-6FEBB7D58F80}"/>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148;p3">
              <a:extLst>
                <a:ext uri="{FF2B5EF4-FFF2-40B4-BE49-F238E27FC236}">
                  <a16:creationId xmlns:a16="http://schemas.microsoft.com/office/drawing/2014/main" id="{E58DA6A9-C278-4BB1-B2CB-D5E0026C1509}"/>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149;p3">
              <a:extLst>
                <a:ext uri="{FF2B5EF4-FFF2-40B4-BE49-F238E27FC236}">
                  <a16:creationId xmlns:a16="http://schemas.microsoft.com/office/drawing/2014/main" id="{789450D2-6F31-4A2B-B6F9-41770B7F2109}"/>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150;p3">
              <a:extLst>
                <a:ext uri="{FF2B5EF4-FFF2-40B4-BE49-F238E27FC236}">
                  <a16:creationId xmlns:a16="http://schemas.microsoft.com/office/drawing/2014/main" id="{5573F5F2-17BD-48C0-9F23-F83B1A5A8105}"/>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151;p3">
              <a:extLst>
                <a:ext uri="{FF2B5EF4-FFF2-40B4-BE49-F238E27FC236}">
                  <a16:creationId xmlns:a16="http://schemas.microsoft.com/office/drawing/2014/main" id="{1669DDF8-3A03-4864-9401-6964B3660B6E}"/>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152;p3">
              <a:extLst>
                <a:ext uri="{FF2B5EF4-FFF2-40B4-BE49-F238E27FC236}">
                  <a16:creationId xmlns:a16="http://schemas.microsoft.com/office/drawing/2014/main" id="{FD5CC3CC-71F7-4EA4-9714-7E4B1A822154}"/>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153;p3">
              <a:extLst>
                <a:ext uri="{FF2B5EF4-FFF2-40B4-BE49-F238E27FC236}">
                  <a16:creationId xmlns:a16="http://schemas.microsoft.com/office/drawing/2014/main" id="{66AD0467-5823-4999-AD6B-89A8E5203963}"/>
                </a:ext>
              </a:extLst>
            </p:cNvPr>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154;p3">
              <a:extLst>
                <a:ext uri="{FF2B5EF4-FFF2-40B4-BE49-F238E27FC236}">
                  <a16:creationId xmlns:a16="http://schemas.microsoft.com/office/drawing/2014/main" id="{273E409A-ECD6-470B-8EF7-98B6344C2682}"/>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155;p3">
              <a:extLst>
                <a:ext uri="{FF2B5EF4-FFF2-40B4-BE49-F238E27FC236}">
                  <a16:creationId xmlns:a16="http://schemas.microsoft.com/office/drawing/2014/main" id="{E9F45DAE-D07F-4A54-A8CA-371949E134EF}"/>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156;p3">
              <a:extLst>
                <a:ext uri="{FF2B5EF4-FFF2-40B4-BE49-F238E27FC236}">
                  <a16:creationId xmlns:a16="http://schemas.microsoft.com/office/drawing/2014/main" id="{658AC260-88AF-48F4-A331-C8C9FB4AF599}"/>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157;p3">
              <a:extLst>
                <a:ext uri="{FF2B5EF4-FFF2-40B4-BE49-F238E27FC236}">
                  <a16:creationId xmlns:a16="http://schemas.microsoft.com/office/drawing/2014/main" id="{FD01B15F-3134-4B86-81F7-196D34FD1337}"/>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2" name="Google Shape;158;p3">
              <a:extLst>
                <a:ext uri="{FF2B5EF4-FFF2-40B4-BE49-F238E27FC236}">
                  <a16:creationId xmlns:a16="http://schemas.microsoft.com/office/drawing/2014/main" id="{ECE62D4D-DAD1-4BD5-95D7-E4F2C4AB4E20}"/>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3" name="Google Shape;159;p3">
              <a:extLst>
                <a:ext uri="{FF2B5EF4-FFF2-40B4-BE49-F238E27FC236}">
                  <a16:creationId xmlns:a16="http://schemas.microsoft.com/office/drawing/2014/main" id="{E1411E4E-DD68-441C-BA24-04EC531F7CB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60;p3">
              <a:extLst>
                <a:ext uri="{FF2B5EF4-FFF2-40B4-BE49-F238E27FC236}">
                  <a16:creationId xmlns:a16="http://schemas.microsoft.com/office/drawing/2014/main" id="{4FAAA02B-145E-42EF-9989-D3B3298B2D2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61;p3">
              <a:extLst>
                <a:ext uri="{FF2B5EF4-FFF2-40B4-BE49-F238E27FC236}">
                  <a16:creationId xmlns:a16="http://schemas.microsoft.com/office/drawing/2014/main" id="{A1BC7C48-F5BC-429D-A0C2-2F698A1C754A}"/>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6" name="Google Shape;162;p3">
              <a:extLst>
                <a:ext uri="{FF2B5EF4-FFF2-40B4-BE49-F238E27FC236}">
                  <a16:creationId xmlns:a16="http://schemas.microsoft.com/office/drawing/2014/main" id="{061BBCF4-A94F-464F-9254-80F333F37689}"/>
                </a:ext>
              </a:extLst>
            </p:cNvPr>
            <p:cNvGrpSpPr/>
            <p:nvPr/>
          </p:nvGrpSpPr>
          <p:grpSpPr>
            <a:xfrm>
              <a:off x="6457245" y="4530131"/>
              <a:ext cx="216066" cy="276377"/>
              <a:chOff x="6422295" y="3351500"/>
              <a:chExt cx="252856" cy="323399"/>
            </a:xfrm>
          </p:grpSpPr>
          <p:sp>
            <p:nvSpPr>
              <p:cNvPr id="67" name="Google Shape;163;p3">
                <a:extLst>
                  <a:ext uri="{FF2B5EF4-FFF2-40B4-BE49-F238E27FC236}">
                    <a16:creationId xmlns:a16="http://schemas.microsoft.com/office/drawing/2014/main" id="{A5D8B871-971A-497E-88EA-BD3C7E11BB9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64;p3">
                <a:extLst>
                  <a:ext uri="{FF2B5EF4-FFF2-40B4-BE49-F238E27FC236}">
                    <a16:creationId xmlns:a16="http://schemas.microsoft.com/office/drawing/2014/main" id="{EF015BEC-6C1B-40AC-A84D-118AD8944F9F}"/>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7" name="Google Shape;165;p3">
              <a:extLst>
                <a:ext uri="{FF2B5EF4-FFF2-40B4-BE49-F238E27FC236}">
                  <a16:creationId xmlns:a16="http://schemas.microsoft.com/office/drawing/2014/main" id="{A74C9D07-C230-4862-BDAB-5DE3DD971641}"/>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66;p3">
              <a:extLst>
                <a:ext uri="{FF2B5EF4-FFF2-40B4-BE49-F238E27FC236}">
                  <a16:creationId xmlns:a16="http://schemas.microsoft.com/office/drawing/2014/main" id="{CFF947DF-86EC-4D06-8402-0D28FAA07E2E}"/>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9" name="Google Shape;167;p3">
              <a:extLst>
                <a:ext uri="{FF2B5EF4-FFF2-40B4-BE49-F238E27FC236}">
                  <a16:creationId xmlns:a16="http://schemas.microsoft.com/office/drawing/2014/main" id="{296C5B09-63AC-4349-A8AD-5FC47298B7BF}"/>
                </a:ext>
              </a:extLst>
            </p:cNvPr>
            <p:cNvGrpSpPr/>
            <p:nvPr/>
          </p:nvGrpSpPr>
          <p:grpSpPr>
            <a:xfrm>
              <a:off x="1184427" y="4630083"/>
              <a:ext cx="229693" cy="293080"/>
              <a:chOff x="6793660" y="3322411"/>
              <a:chExt cx="268804" cy="342944"/>
            </a:xfrm>
          </p:grpSpPr>
          <p:sp>
            <p:nvSpPr>
              <p:cNvPr id="64" name="Google Shape;168;p3">
                <a:extLst>
                  <a:ext uri="{FF2B5EF4-FFF2-40B4-BE49-F238E27FC236}">
                    <a16:creationId xmlns:a16="http://schemas.microsoft.com/office/drawing/2014/main" id="{D43D496B-4A9F-4C55-9824-8149A5C3513C}"/>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5" name="Google Shape;169;p3">
                <a:extLst>
                  <a:ext uri="{FF2B5EF4-FFF2-40B4-BE49-F238E27FC236}">
                    <a16:creationId xmlns:a16="http://schemas.microsoft.com/office/drawing/2014/main" id="{66796A3A-7456-4310-BB79-D5EFA11CDF29}"/>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70;p3">
                <a:extLst>
                  <a:ext uri="{FF2B5EF4-FFF2-40B4-BE49-F238E27FC236}">
                    <a16:creationId xmlns:a16="http://schemas.microsoft.com/office/drawing/2014/main" id="{5AE20EA3-139D-4E96-87EA-6ABD338A141A}"/>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0" name="Google Shape;171;p3">
              <a:extLst>
                <a:ext uri="{FF2B5EF4-FFF2-40B4-BE49-F238E27FC236}">
                  <a16:creationId xmlns:a16="http://schemas.microsoft.com/office/drawing/2014/main" id="{64EE9073-F1CC-4483-89C9-142F060D1563}"/>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1" name="Google Shape;172;p3">
              <a:extLst>
                <a:ext uri="{FF2B5EF4-FFF2-40B4-BE49-F238E27FC236}">
                  <a16:creationId xmlns:a16="http://schemas.microsoft.com/office/drawing/2014/main" id="{CB7DB896-33B3-41DC-BB01-F2D7CB78EADD}"/>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2" name="Google Shape;173;p3">
              <a:extLst>
                <a:ext uri="{FF2B5EF4-FFF2-40B4-BE49-F238E27FC236}">
                  <a16:creationId xmlns:a16="http://schemas.microsoft.com/office/drawing/2014/main" id="{F428F3A0-7407-4A41-8EC0-E729B29E0AB0}"/>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174;p3">
              <a:extLst>
                <a:ext uri="{FF2B5EF4-FFF2-40B4-BE49-F238E27FC236}">
                  <a16:creationId xmlns:a16="http://schemas.microsoft.com/office/drawing/2014/main" id="{4F767371-F835-49CF-A9BA-C3C144C2E73A}"/>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rgbClr val="E6E6E6"/>
        </a:solidFill>
        <a:effectLst/>
      </p:bgPr>
    </p:bg>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84782DE8-9767-4702-8C7F-EAE3A0FA6E3B}"/>
              </a:ext>
            </a:extLst>
          </p:cNvPr>
          <p:cNvGraphicFramePr>
            <a:graphicFrameLocks noChangeAspect="1"/>
          </p:cNvGraphicFramePr>
          <p:nvPr userDrawn="1">
            <p:custDataLst>
              <p:tags r:id="rId1"/>
            </p:custDataLst>
            <p:extLst>
              <p:ext uri="{D42A27DB-BD31-4B8C-83A1-F6EECF244321}">
                <p14:modId xmlns:p14="http://schemas.microsoft.com/office/powerpoint/2010/main" val="405460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4" name="Object 73" hidden="1">
                        <a:extLst>
                          <a:ext uri="{FF2B5EF4-FFF2-40B4-BE49-F238E27FC236}">
                            <a16:creationId xmlns:a16="http://schemas.microsoft.com/office/drawing/2014/main" id="{84782DE8-9767-4702-8C7F-EAE3A0FA6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4DA3B0F-03CD-4108-8860-23727812948A}"/>
              </a:ext>
            </a:extLst>
          </p:cNvPr>
          <p:cNvPicPr>
            <a:picLocks noChangeAspect="1"/>
          </p:cNvPicPr>
          <p:nvPr userDrawn="1"/>
        </p:nvPicPr>
        <p:blipFill>
          <a:blip r:embed="rId5"/>
          <a:stretch>
            <a:fillRect/>
          </a:stretch>
        </p:blipFill>
        <p:spPr>
          <a:xfrm>
            <a:off x="-154675" y="-77484"/>
            <a:ext cx="12501349" cy="7162403"/>
          </a:xfrm>
          <a:prstGeom prst="rect">
            <a:avLst/>
          </a:prstGeom>
        </p:spPr>
      </p:pic>
      <p:sp>
        <p:nvSpPr>
          <p:cNvPr id="2" name="Title 1"/>
          <p:cNvSpPr>
            <a:spLocks noGrp="1"/>
          </p:cNvSpPr>
          <p:nvPr>
            <p:ph type="ctrTitle" hasCustomPrompt="1"/>
          </p:nvPr>
        </p:nvSpPr>
        <p:spPr bwMode="white">
          <a:xfrm>
            <a:off x="1609725" y="1122363"/>
            <a:ext cx="9010650" cy="1984631"/>
          </a:xfrm>
        </p:spPr>
        <p:txBody>
          <a:bodyPr vert="horz" anchor="ctr"/>
          <a:lstStyle>
            <a:lvl1pPr algn="ctr" rtl="0">
              <a:defRPr sz="6000">
                <a:solidFill>
                  <a:schemeClr val="tx1"/>
                </a:solidFill>
              </a:defRPr>
            </a:lvl1pPr>
          </a:lstStyle>
          <a:p>
            <a:r>
              <a:rPr lang="da-DK" noProof="0"/>
              <a:t>Click to add </a:t>
            </a:r>
            <a:r>
              <a:rPr lang="da-DK"/>
              <a:t>Breaker text</a:t>
            </a:r>
          </a:p>
        </p:txBody>
      </p:sp>
      <p:sp>
        <p:nvSpPr>
          <p:cNvPr id="75" name="Rectangle 74">
            <a:extLst>
              <a:ext uri="{FF2B5EF4-FFF2-40B4-BE49-F238E27FC236}">
                <a16:creationId xmlns:a16="http://schemas.microsoft.com/office/drawing/2014/main" id="{D3B8EA68-780D-408D-A1B0-D4E553F60DC6}"/>
              </a:ext>
            </a:extLst>
          </p:cNvPr>
          <p:cNvSpPr/>
          <p:nvPr userDrawn="1"/>
        </p:nvSpPr>
        <p:spPr>
          <a:xfrm>
            <a:off x="5991225" y="6496050"/>
            <a:ext cx="295275" cy="2190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74CC8F9-A212-4669-B5A2-90527C0FB5EF}"/>
              </a:ext>
            </a:extLst>
          </p:cNvPr>
          <p:cNvGraphicFramePr>
            <a:graphicFrameLocks noChangeAspect="1"/>
          </p:cNvGraphicFramePr>
          <p:nvPr userDrawn="1">
            <p:custDataLst>
              <p:tags r:id="rId1"/>
            </p:custDataLst>
            <p:extLst>
              <p:ext uri="{D42A27DB-BD31-4B8C-83A1-F6EECF244321}">
                <p14:modId xmlns:p14="http://schemas.microsoft.com/office/powerpoint/2010/main" val="8552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974CC8F9-A212-4669-B5A2-90527C0FB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06-09-2023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E0DF49-C183-4D5C-9A2E-7134386478D1}"/>
              </a:ext>
            </a:extLst>
          </p:cNvPr>
          <p:cNvGraphicFramePr>
            <a:graphicFrameLocks noChangeAspect="1"/>
          </p:cNvGraphicFramePr>
          <p:nvPr userDrawn="1">
            <p:custDataLst>
              <p:tags r:id="rId1"/>
            </p:custDataLst>
            <p:extLst>
              <p:ext uri="{D42A27DB-BD31-4B8C-83A1-F6EECF244321}">
                <p14:modId xmlns:p14="http://schemas.microsoft.com/office/powerpoint/2010/main" val="53640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3E0DF49-C183-4D5C-9A2E-7134386478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06-09-2023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grpSp>
        <p:nvGrpSpPr>
          <p:cNvPr id="9" name="Google Shape;22;p2">
            <a:extLst>
              <a:ext uri="{FF2B5EF4-FFF2-40B4-BE49-F238E27FC236}">
                <a16:creationId xmlns:a16="http://schemas.microsoft.com/office/drawing/2014/main" id="{CF860034-7B08-4F3D-B762-9A31C79575E9}"/>
              </a:ext>
            </a:extLst>
          </p:cNvPr>
          <p:cNvGrpSpPr/>
          <p:nvPr userDrawn="1"/>
        </p:nvGrpSpPr>
        <p:grpSpPr>
          <a:xfrm>
            <a:off x="81519" y="-84327"/>
            <a:ext cx="12028962" cy="7026653"/>
            <a:chOff x="-85500" y="-168653"/>
            <a:chExt cx="9290344" cy="5426904"/>
          </a:xfrm>
        </p:grpSpPr>
        <p:grpSp>
          <p:nvGrpSpPr>
            <p:cNvPr id="14" name="Google Shape;23;p2">
              <a:extLst>
                <a:ext uri="{FF2B5EF4-FFF2-40B4-BE49-F238E27FC236}">
                  <a16:creationId xmlns:a16="http://schemas.microsoft.com/office/drawing/2014/main" id="{374DAF26-CC1A-4B23-B786-9BEE004A4999}"/>
                </a:ext>
              </a:extLst>
            </p:cNvPr>
            <p:cNvGrpSpPr/>
            <p:nvPr/>
          </p:nvGrpSpPr>
          <p:grpSpPr>
            <a:xfrm>
              <a:off x="3870624" y="271731"/>
              <a:ext cx="531017" cy="704779"/>
              <a:chOff x="3870624" y="271731"/>
              <a:chExt cx="531017" cy="704779"/>
            </a:xfrm>
          </p:grpSpPr>
          <p:sp>
            <p:nvSpPr>
              <p:cNvPr id="100" name="Google Shape;24;p2">
                <a:extLst>
                  <a:ext uri="{FF2B5EF4-FFF2-40B4-BE49-F238E27FC236}">
                    <a16:creationId xmlns:a16="http://schemas.microsoft.com/office/drawing/2014/main" id="{5CAA66CA-0C74-4E12-A951-E58F094E3B5A}"/>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101" name="Google Shape;25;p2">
                <a:extLst>
                  <a:ext uri="{FF2B5EF4-FFF2-40B4-BE49-F238E27FC236}">
                    <a16:creationId xmlns:a16="http://schemas.microsoft.com/office/drawing/2014/main" id="{4F9740FA-1D78-4B0B-8ED1-34B3D395557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7" name="Google Shape;26;p2">
              <a:extLst>
                <a:ext uri="{FF2B5EF4-FFF2-40B4-BE49-F238E27FC236}">
                  <a16:creationId xmlns:a16="http://schemas.microsoft.com/office/drawing/2014/main" id="{880F6B94-3351-4359-AA78-95E4BA51ABB9}"/>
                </a:ext>
              </a:extLst>
            </p:cNvPr>
            <p:cNvGrpSpPr/>
            <p:nvPr/>
          </p:nvGrpSpPr>
          <p:grpSpPr>
            <a:xfrm>
              <a:off x="-85500" y="4299338"/>
              <a:ext cx="612915" cy="585559"/>
              <a:chOff x="8158724" y="4646275"/>
              <a:chExt cx="612915" cy="585559"/>
            </a:xfrm>
          </p:grpSpPr>
          <p:sp>
            <p:nvSpPr>
              <p:cNvPr id="98" name="Google Shape;27;p2">
                <a:extLst>
                  <a:ext uri="{FF2B5EF4-FFF2-40B4-BE49-F238E27FC236}">
                    <a16:creationId xmlns:a16="http://schemas.microsoft.com/office/drawing/2014/main" id="{079699AB-E13E-4643-A888-2FB682F50DDC}"/>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9" name="Google Shape;28;p2">
                <a:extLst>
                  <a:ext uri="{FF2B5EF4-FFF2-40B4-BE49-F238E27FC236}">
                    <a16:creationId xmlns:a16="http://schemas.microsoft.com/office/drawing/2014/main" id="{2E521742-9B6F-4627-8EC5-60F64ACFAF44}"/>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8" name="Google Shape;29;p2">
              <a:extLst>
                <a:ext uri="{FF2B5EF4-FFF2-40B4-BE49-F238E27FC236}">
                  <a16:creationId xmlns:a16="http://schemas.microsoft.com/office/drawing/2014/main" id="{9560D005-42F1-4338-B0A7-019A505317B4}"/>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9" name="Google Shape;30;p2">
              <a:extLst>
                <a:ext uri="{FF2B5EF4-FFF2-40B4-BE49-F238E27FC236}">
                  <a16:creationId xmlns:a16="http://schemas.microsoft.com/office/drawing/2014/main" id="{E5CD0861-C851-415E-9618-0358C8F35B16}"/>
                </a:ext>
              </a:extLst>
            </p:cNvPr>
            <p:cNvGrpSpPr/>
            <p:nvPr/>
          </p:nvGrpSpPr>
          <p:grpSpPr>
            <a:xfrm>
              <a:off x="968652" y="3696885"/>
              <a:ext cx="565312" cy="602473"/>
              <a:chOff x="813652" y="3801560"/>
              <a:chExt cx="565312" cy="602473"/>
            </a:xfrm>
          </p:grpSpPr>
          <p:sp>
            <p:nvSpPr>
              <p:cNvPr id="96" name="Google Shape;31;p2">
                <a:extLst>
                  <a:ext uri="{FF2B5EF4-FFF2-40B4-BE49-F238E27FC236}">
                    <a16:creationId xmlns:a16="http://schemas.microsoft.com/office/drawing/2014/main" id="{0E52EBA3-E209-4845-A921-54D168D9F53B}"/>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7" name="Google Shape;32;p2">
                <a:extLst>
                  <a:ext uri="{FF2B5EF4-FFF2-40B4-BE49-F238E27FC236}">
                    <a16:creationId xmlns:a16="http://schemas.microsoft.com/office/drawing/2014/main" id="{83C02F3D-0741-41F5-9477-B7E0E381D908}"/>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0" name="Google Shape;33;p2">
              <a:extLst>
                <a:ext uri="{FF2B5EF4-FFF2-40B4-BE49-F238E27FC236}">
                  <a16:creationId xmlns:a16="http://schemas.microsoft.com/office/drawing/2014/main" id="{F1985F7F-0CD7-4E5B-B177-05BFF6116C13}"/>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34;p2">
              <a:extLst>
                <a:ext uri="{FF2B5EF4-FFF2-40B4-BE49-F238E27FC236}">
                  <a16:creationId xmlns:a16="http://schemas.microsoft.com/office/drawing/2014/main" id="{72897235-3719-4DD4-823D-8C397B5C0EAE}"/>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35;p2">
              <a:extLst>
                <a:ext uri="{FF2B5EF4-FFF2-40B4-BE49-F238E27FC236}">
                  <a16:creationId xmlns:a16="http://schemas.microsoft.com/office/drawing/2014/main" id="{5A3FACA7-85C1-4399-A3E0-CB15AC77FC10}"/>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36;p2">
              <a:extLst>
                <a:ext uri="{FF2B5EF4-FFF2-40B4-BE49-F238E27FC236}">
                  <a16:creationId xmlns:a16="http://schemas.microsoft.com/office/drawing/2014/main" id="{642AD79A-DD76-4AD3-81C6-4ACA9BE0101A}"/>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37;p2">
              <a:extLst>
                <a:ext uri="{FF2B5EF4-FFF2-40B4-BE49-F238E27FC236}">
                  <a16:creationId xmlns:a16="http://schemas.microsoft.com/office/drawing/2014/main" id="{81ECFDDF-9A1E-4C71-9C9D-5E09A2D9C4E2}"/>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38;p2">
              <a:extLst>
                <a:ext uri="{FF2B5EF4-FFF2-40B4-BE49-F238E27FC236}">
                  <a16:creationId xmlns:a16="http://schemas.microsoft.com/office/drawing/2014/main" id="{A307D40B-7242-44D4-B591-17FD3BF09EB6}"/>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6" name="Google Shape;39;p2">
              <a:extLst>
                <a:ext uri="{FF2B5EF4-FFF2-40B4-BE49-F238E27FC236}">
                  <a16:creationId xmlns:a16="http://schemas.microsoft.com/office/drawing/2014/main" id="{5604326C-FEC7-4B4A-B74C-3C1729D48495}"/>
                </a:ext>
              </a:extLst>
            </p:cNvPr>
            <p:cNvGrpSpPr/>
            <p:nvPr/>
          </p:nvGrpSpPr>
          <p:grpSpPr>
            <a:xfrm>
              <a:off x="5462677" y="4575203"/>
              <a:ext cx="497752" cy="491681"/>
              <a:chOff x="7559440" y="3972390"/>
              <a:chExt cx="497752" cy="491681"/>
            </a:xfrm>
          </p:grpSpPr>
          <p:sp>
            <p:nvSpPr>
              <p:cNvPr id="94" name="Google Shape;40;p2">
                <a:extLst>
                  <a:ext uri="{FF2B5EF4-FFF2-40B4-BE49-F238E27FC236}">
                    <a16:creationId xmlns:a16="http://schemas.microsoft.com/office/drawing/2014/main" id="{E60B4D83-EADD-40A5-8739-074D34190748}"/>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5" name="Google Shape;41;p2">
                <a:extLst>
                  <a:ext uri="{FF2B5EF4-FFF2-40B4-BE49-F238E27FC236}">
                    <a16:creationId xmlns:a16="http://schemas.microsoft.com/office/drawing/2014/main" id="{3FF74D61-8F2C-415F-870A-3E26DFE35B47}"/>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7" name="Google Shape;42;p2">
              <a:extLst>
                <a:ext uri="{FF2B5EF4-FFF2-40B4-BE49-F238E27FC236}">
                  <a16:creationId xmlns:a16="http://schemas.microsoft.com/office/drawing/2014/main" id="{7B3E780A-FE52-4930-9014-FFEF28ABA4B9}"/>
                </a:ext>
              </a:extLst>
            </p:cNvPr>
            <p:cNvGrpSpPr/>
            <p:nvPr/>
          </p:nvGrpSpPr>
          <p:grpSpPr>
            <a:xfrm>
              <a:off x="510215" y="271717"/>
              <a:ext cx="557022" cy="619823"/>
              <a:chOff x="510215" y="271717"/>
              <a:chExt cx="557022" cy="619823"/>
            </a:xfrm>
          </p:grpSpPr>
          <p:sp>
            <p:nvSpPr>
              <p:cNvPr id="92" name="Google Shape;43;p2">
                <a:extLst>
                  <a:ext uri="{FF2B5EF4-FFF2-40B4-BE49-F238E27FC236}">
                    <a16:creationId xmlns:a16="http://schemas.microsoft.com/office/drawing/2014/main" id="{DB21A7C0-E34D-4908-8E9B-C1BA461C3D8C}"/>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3" name="Google Shape;44;p2">
                <a:extLst>
                  <a:ext uri="{FF2B5EF4-FFF2-40B4-BE49-F238E27FC236}">
                    <a16:creationId xmlns:a16="http://schemas.microsoft.com/office/drawing/2014/main" id="{BCE5B0F7-5FDC-4B9D-8BBB-EEDEFB1C0A37}"/>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8" name="Google Shape;45;p2">
              <a:extLst>
                <a:ext uri="{FF2B5EF4-FFF2-40B4-BE49-F238E27FC236}">
                  <a16:creationId xmlns:a16="http://schemas.microsoft.com/office/drawing/2014/main" id="{88E0BC4D-444B-4D02-A994-34ED22CEAF8E}"/>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46;p2">
              <a:extLst>
                <a:ext uri="{FF2B5EF4-FFF2-40B4-BE49-F238E27FC236}">
                  <a16:creationId xmlns:a16="http://schemas.microsoft.com/office/drawing/2014/main" id="{795A7F5F-5BB4-4E59-8D97-0332F453E9D8}"/>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47;p2">
              <a:extLst>
                <a:ext uri="{FF2B5EF4-FFF2-40B4-BE49-F238E27FC236}">
                  <a16:creationId xmlns:a16="http://schemas.microsoft.com/office/drawing/2014/main" id="{C5E1B8C9-851C-4F75-B9DD-82A1506E00E8}"/>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1" name="Google Shape;48;p2">
              <a:extLst>
                <a:ext uri="{FF2B5EF4-FFF2-40B4-BE49-F238E27FC236}">
                  <a16:creationId xmlns:a16="http://schemas.microsoft.com/office/drawing/2014/main" id="{4D10690C-C3D5-466C-AD32-8BB998CFB067}"/>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2" name="Google Shape;49;p2">
              <a:extLst>
                <a:ext uri="{FF2B5EF4-FFF2-40B4-BE49-F238E27FC236}">
                  <a16:creationId xmlns:a16="http://schemas.microsoft.com/office/drawing/2014/main" id="{772FC28F-55E1-4A85-85CE-186685CBF53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50;p2">
              <a:extLst>
                <a:ext uri="{FF2B5EF4-FFF2-40B4-BE49-F238E27FC236}">
                  <a16:creationId xmlns:a16="http://schemas.microsoft.com/office/drawing/2014/main" id="{708C5B91-1264-4D6C-A190-BC6FAC6C274A}"/>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4" name="Google Shape;51;p2">
              <a:extLst>
                <a:ext uri="{FF2B5EF4-FFF2-40B4-BE49-F238E27FC236}">
                  <a16:creationId xmlns:a16="http://schemas.microsoft.com/office/drawing/2014/main" id="{EB842972-F3A9-4119-BEBC-00CE4D3660D6}"/>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5" name="Google Shape;52;p2">
              <a:extLst>
                <a:ext uri="{FF2B5EF4-FFF2-40B4-BE49-F238E27FC236}">
                  <a16:creationId xmlns:a16="http://schemas.microsoft.com/office/drawing/2014/main" id="{E0E7B5CB-3D65-4882-B5EF-91D6FB545DD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6" name="Google Shape;53;p2">
              <a:extLst>
                <a:ext uri="{FF2B5EF4-FFF2-40B4-BE49-F238E27FC236}">
                  <a16:creationId xmlns:a16="http://schemas.microsoft.com/office/drawing/2014/main" id="{6E8FA8A2-6748-4033-9D1E-7C0954E44E32}"/>
                </a:ext>
              </a:extLst>
            </p:cNvPr>
            <p:cNvGrpSpPr/>
            <p:nvPr/>
          </p:nvGrpSpPr>
          <p:grpSpPr>
            <a:xfrm rot="891035">
              <a:off x="1165229" y="1691730"/>
              <a:ext cx="657771" cy="386113"/>
              <a:chOff x="1429156" y="1387535"/>
              <a:chExt cx="657769" cy="386112"/>
            </a:xfrm>
          </p:grpSpPr>
          <p:sp>
            <p:nvSpPr>
              <p:cNvPr id="90" name="Google Shape;54;p2">
                <a:extLst>
                  <a:ext uri="{FF2B5EF4-FFF2-40B4-BE49-F238E27FC236}">
                    <a16:creationId xmlns:a16="http://schemas.microsoft.com/office/drawing/2014/main" id="{00037E76-654A-469D-A0B6-022FCDB570C5}"/>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1" name="Google Shape;55;p2">
                <a:extLst>
                  <a:ext uri="{FF2B5EF4-FFF2-40B4-BE49-F238E27FC236}">
                    <a16:creationId xmlns:a16="http://schemas.microsoft.com/office/drawing/2014/main" id="{3D9B4B76-5127-4D96-8478-952301488486}"/>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7" name="Google Shape;56;p2">
              <a:extLst>
                <a:ext uri="{FF2B5EF4-FFF2-40B4-BE49-F238E27FC236}">
                  <a16:creationId xmlns:a16="http://schemas.microsoft.com/office/drawing/2014/main" id="{BCC50E44-D05B-4D2B-BFC7-9BFD74379BFC}"/>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57;p2">
              <a:extLst>
                <a:ext uri="{FF2B5EF4-FFF2-40B4-BE49-F238E27FC236}">
                  <a16:creationId xmlns:a16="http://schemas.microsoft.com/office/drawing/2014/main" id="{59BF1B50-3F01-40E4-9920-78A3641A19B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9" name="Google Shape;58;p2">
              <a:extLst>
                <a:ext uri="{FF2B5EF4-FFF2-40B4-BE49-F238E27FC236}">
                  <a16:creationId xmlns:a16="http://schemas.microsoft.com/office/drawing/2014/main" id="{ECF2D44A-FB25-43C4-AFB2-097784CDC432}"/>
                </a:ext>
              </a:extLst>
            </p:cNvPr>
            <p:cNvGrpSpPr/>
            <p:nvPr/>
          </p:nvGrpSpPr>
          <p:grpSpPr>
            <a:xfrm>
              <a:off x="346827" y="3411153"/>
              <a:ext cx="376916" cy="455685"/>
              <a:chOff x="1010452" y="1144365"/>
              <a:chExt cx="376916" cy="455685"/>
            </a:xfrm>
          </p:grpSpPr>
          <p:sp>
            <p:nvSpPr>
              <p:cNvPr id="88" name="Google Shape;59;p2">
                <a:extLst>
                  <a:ext uri="{FF2B5EF4-FFF2-40B4-BE49-F238E27FC236}">
                    <a16:creationId xmlns:a16="http://schemas.microsoft.com/office/drawing/2014/main" id="{9DAA066F-D056-423F-BF3E-D6A24D45AE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89" name="Google Shape;60;p2">
                <a:extLst>
                  <a:ext uri="{FF2B5EF4-FFF2-40B4-BE49-F238E27FC236}">
                    <a16:creationId xmlns:a16="http://schemas.microsoft.com/office/drawing/2014/main" id="{3D9CCD77-55C1-476F-8683-56ED66C7A90A}"/>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0" name="Google Shape;61;p2">
              <a:extLst>
                <a:ext uri="{FF2B5EF4-FFF2-40B4-BE49-F238E27FC236}">
                  <a16:creationId xmlns:a16="http://schemas.microsoft.com/office/drawing/2014/main" id="{4AF7C0F7-47FA-4AEE-B784-77502FF351F3}"/>
                </a:ext>
              </a:extLst>
            </p:cNvPr>
            <p:cNvGrpSpPr/>
            <p:nvPr/>
          </p:nvGrpSpPr>
          <p:grpSpPr>
            <a:xfrm>
              <a:off x="7439637" y="3918577"/>
              <a:ext cx="503800" cy="507307"/>
              <a:chOff x="7439637" y="3918577"/>
              <a:chExt cx="503800" cy="507307"/>
            </a:xfrm>
          </p:grpSpPr>
          <p:sp>
            <p:nvSpPr>
              <p:cNvPr id="86" name="Google Shape;62;p2">
                <a:extLst>
                  <a:ext uri="{FF2B5EF4-FFF2-40B4-BE49-F238E27FC236}">
                    <a16:creationId xmlns:a16="http://schemas.microsoft.com/office/drawing/2014/main" id="{46328B47-DA59-4652-A7F5-124DD21137EF}"/>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63;p2">
                <a:extLst>
                  <a:ext uri="{FF2B5EF4-FFF2-40B4-BE49-F238E27FC236}">
                    <a16:creationId xmlns:a16="http://schemas.microsoft.com/office/drawing/2014/main" id="{9199EEDB-BB7B-4A6E-ADD8-4E3E159896F8}"/>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1" name="Google Shape;64;p2">
              <a:extLst>
                <a:ext uri="{FF2B5EF4-FFF2-40B4-BE49-F238E27FC236}">
                  <a16:creationId xmlns:a16="http://schemas.microsoft.com/office/drawing/2014/main" id="{E59F448A-21CE-4C24-B920-61BB83D212B2}"/>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65;p2">
              <a:extLst>
                <a:ext uri="{FF2B5EF4-FFF2-40B4-BE49-F238E27FC236}">
                  <a16:creationId xmlns:a16="http://schemas.microsoft.com/office/drawing/2014/main" id="{527558DB-1967-464C-A148-6CC493D6068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3" name="Google Shape;66;p2">
              <a:extLst>
                <a:ext uri="{FF2B5EF4-FFF2-40B4-BE49-F238E27FC236}">
                  <a16:creationId xmlns:a16="http://schemas.microsoft.com/office/drawing/2014/main" id="{6696EF14-D5CC-40FA-AFFE-9EE05B54F2CD}"/>
                </a:ext>
              </a:extLst>
            </p:cNvPr>
            <p:cNvGrpSpPr/>
            <p:nvPr/>
          </p:nvGrpSpPr>
          <p:grpSpPr>
            <a:xfrm>
              <a:off x="7413193" y="740389"/>
              <a:ext cx="289739" cy="482318"/>
              <a:chOff x="4912930" y="846902"/>
              <a:chExt cx="289739" cy="482318"/>
            </a:xfrm>
          </p:grpSpPr>
          <p:sp>
            <p:nvSpPr>
              <p:cNvPr id="84" name="Google Shape;67;p2">
                <a:extLst>
                  <a:ext uri="{FF2B5EF4-FFF2-40B4-BE49-F238E27FC236}">
                    <a16:creationId xmlns:a16="http://schemas.microsoft.com/office/drawing/2014/main" id="{B789A9D7-7032-492B-8E88-FAAFF213085F}"/>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68;p2">
                <a:extLst>
                  <a:ext uri="{FF2B5EF4-FFF2-40B4-BE49-F238E27FC236}">
                    <a16:creationId xmlns:a16="http://schemas.microsoft.com/office/drawing/2014/main" id="{04D6CFDC-9538-4D9F-8FF0-4602FECC44E8}"/>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4" name="Google Shape;69;p2">
              <a:extLst>
                <a:ext uri="{FF2B5EF4-FFF2-40B4-BE49-F238E27FC236}">
                  <a16:creationId xmlns:a16="http://schemas.microsoft.com/office/drawing/2014/main" id="{FF13580C-CB14-4338-9AB3-16D33D789C93}"/>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70;p2">
              <a:extLst>
                <a:ext uri="{FF2B5EF4-FFF2-40B4-BE49-F238E27FC236}">
                  <a16:creationId xmlns:a16="http://schemas.microsoft.com/office/drawing/2014/main" id="{E5A5B5C8-FD14-4385-AE28-FC4CE101CBF1}"/>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6" name="Google Shape;71;p2">
              <a:extLst>
                <a:ext uri="{FF2B5EF4-FFF2-40B4-BE49-F238E27FC236}">
                  <a16:creationId xmlns:a16="http://schemas.microsoft.com/office/drawing/2014/main" id="{EF0497D5-034D-4BED-B2FD-96D861FDF618}"/>
                </a:ext>
              </a:extLst>
            </p:cNvPr>
            <p:cNvGrpSpPr/>
            <p:nvPr/>
          </p:nvGrpSpPr>
          <p:grpSpPr>
            <a:xfrm>
              <a:off x="7801268" y="2011644"/>
              <a:ext cx="583849" cy="670195"/>
              <a:chOff x="7801268" y="2011644"/>
              <a:chExt cx="583849" cy="670195"/>
            </a:xfrm>
          </p:grpSpPr>
          <p:sp>
            <p:nvSpPr>
              <p:cNvPr id="82" name="Google Shape;72;p2">
                <a:extLst>
                  <a:ext uri="{FF2B5EF4-FFF2-40B4-BE49-F238E27FC236}">
                    <a16:creationId xmlns:a16="http://schemas.microsoft.com/office/drawing/2014/main" id="{17A26FFC-8348-4ABC-A812-F6E26FDB1B85}"/>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73;p2">
                <a:extLst>
                  <a:ext uri="{FF2B5EF4-FFF2-40B4-BE49-F238E27FC236}">
                    <a16:creationId xmlns:a16="http://schemas.microsoft.com/office/drawing/2014/main" id="{5BD01DDA-6970-4AD9-88E1-5EC430ADC77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7" name="Google Shape;74;p2">
              <a:extLst>
                <a:ext uri="{FF2B5EF4-FFF2-40B4-BE49-F238E27FC236}">
                  <a16:creationId xmlns:a16="http://schemas.microsoft.com/office/drawing/2014/main" id="{659C0682-6BC4-4294-943E-0123E3492480}"/>
                </a:ext>
              </a:extLst>
            </p:cNvPr>
            <p:cNvGrpSpPr/>
            <p:nvPr/>
          </p:nvGrpSpPr>
          <p:grpSpPr>
            <a:xfrm>
              <a:off x="286734" y="1360788"/>
              <a:ext cx="437027" cy="515682"/>
              <a:chOff x="286734" y="1360788"/>
              <a:chExt cx="437027" cy="515682"/>
            </a:xfrm>
          </p:grpSpPr>
          <p:sp>
            <p:nvSpPr>
              <p:cNvPr id="80" name="Google Shape;75;p2">
                <a:extLst>
                  <a:ext uri="{FF2B5EF4-FFF2-40B4-BE49-F238E27FC236}">
                    <a16:creationId xmlns:a16="http://schemas.microsoft.com/office/drawing/2014/main" id="{73DCC9B3-C9C8-4AA7-A179-BC5D1EFCFE34}"/>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76;p2">
                <a:extLst>
                  <a:ext uri="{FF2B5EF4-FFF2-40B4-BE49-F238E27FC236}">
                    <a16:creationId xmlns:a16="http://schemas.microsoft.com/office/drawing/2014/main" id="{126F0858-6408-4050-BBCE-F70FADA594F6}"/>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8" name="Google Shape;77;p2">
              <a:extLst>
                <a:ext uri="{FF2B5EF4-FFF2-40B4-BE49-F238E27FC236}">
                  <a16:creationId xmlns:a16="http://schemas.microsoft.com/office/drawing/2014/main" id="{A3AA01DC-6A07-4C85-B5EF-4D5A93B2A10D}"/>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78;p2">
              <a:extLst>
                <a:ext uri="{FF2B5EF4-FFF2-40B4-BE49-F238E27FC236}">
                  <a16:creationId xmlns:a16="http://schemas.microsoft.com/office/drawing/2014/main" id="{388C9D55-90F3-4356-87AA-968D9E2FEAF3}"/>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79;p2">
              <a:extLst>
                <a:ext uri="{FF2B5EF4-FFF2-40B4-BE49-F238E27FC236}">
                  <a16:creationId xmlns:a16="http://schemas.microsoft.com/office/drawing/2014/main" id="{F3A5549A-876E-45E2-A621-E4C04BEA4816}"/>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80;p2">
              <a:extLst>
                <a:ext uri="{FF2B5EF4-FFF2-40B4-BE49-F238E27FC236}">
                  <a16:creationId xmlns:a16="http://schemas.microsoft.com/office/drawing/2014/main" id="{E19FCB57-4C77-4452-9EDE-9CF05C41F758}"/>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81;p2">
              <a:extLst>
                <a:ext uri="{FF2B5EF4-FFF2-40B4-BE49-F238E27FC236}">
                  <a16:creationId xmlns:a16="http://schemas.microsoft.com/office/drawing/2014/main" id="{991E8543-6457-41EF-A093-9737A2F9EE38}"/>
                </a:ext>
              </a:extLst>
            </p:cNvPr>
            <p:cNvGrpSpPr/>
            <p:nvPr/>
          </p:nvGrpSpPr>
          <p:grpSpPr>
            <a:xfrm>
              <a:off x="8513660" y="3273951"/>
              <a:ext cx="236955" cy="259508"/>
              <a:chOff x="1624551" y="3569952"/>
              <a:chExt cx="236955" cy="259508"/>
            </a:xfrm>
          </p:grpSpPr>
          <p:sp>
            <p:nvSpPr>
              <p:cNvPr id="78" name="Google Shape;82;p2">
                <a:extLst>
                  <a:ext uri="{FF2B5EF4-FFF2-40B4-BE49-F238E27FC236}">
                    <a16:creationId xmlns:a16="http://schemas.microsoft.com/office/drawing/2014/main" id="{C7DF3842-B862-4240-8CA8-E8140697D3DC}"/>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9" name="Google Shape;83;p2">
                <a:extLst>
                  <a:ext uri="{FF2B5EF4-FFF2-40B4-BE49-F238E27FC236}">
                    <a16:creationId xmlns:a16="http://schemas.microsoft.com/office/drawing/2014/main" id="{320ACF7E-2D7B-4CBE-B2F6-5E5661CAFDC7}"/>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3" name="Google Shape;84;p2">
              <a:extLst>
                <a:ext uri="{FF2B5EF4-FFF2-40B4-BE49-F238E27FC236}">
                  <a16:creationId xmlns:a16="http://schemas.microsoft.com/office/drawing/2014/main" id="{C2A2A45D-1013-46CC-9BE8-C87DA338C1B2}"/>
                </a:ext>
              </a:extLst>
            </p:cNvPr>
            <p:cNvGrpSpPr/>
            <p:nvPr/>
          </p:nvGrpSpPr>
          <p:grpSpPr>
            <a:xfrm>
              <a:off x="3637530" y="4055057"/>
              <a:ext cx="418773" cy="520154"/>
              <a:chOff x="3637530" y="4055057"/>
              <a:chExt cx="418773" cy="520154"/>
            </a:xfrm>
          </p:grpSpPr>
          <p:sp>
            <p:nvSpPr>
              <p:cNvPr id="76" name="Google Shape;85;p2">
                <a:extLst>
                  <a:ext uri="{FF2B5EF4-FFF2-40B4-BE49-F238E27FC236}">
                    <a16:creationId xmlns:a16="http://schemas.microsoft.com/office/drawing/2014/main" id="{9BEFDE11-15FD-4E8D-A436-F119FB103822}"/>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7" name="Google Shape;86;p2">
                <a:extLst>
                  <a:ext uri="{FF2B5EF4-FFF2-40B4-BE49-F238E27FC236}">
                    <a16:creationId xmlns:a16="http://schemas.microsoft.com/office/drawing/2014/main" id="{FDA24A41-B4F9-4E3A-997E-85B5DAEB1210}"/>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4" name="Google Shape;87;p2">
              <a:extLst>
                <a:ext uri="{FF2B5EF4-FFF2-40B4-BE49-F238E27FC236}">
                  <a16:creationId xmlns:a16="http://schemas.microsoft.com/office/drawing/2014/main" id="{744A2DE7-10E1-4F99-B048-70EE169979E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88;p2">
              <a:extLst>
                <a:ext uri="{FF2B5EF4-FFF2-40B4-BE49-F238E27FC236}">
                  <a16:creationId xmlns:a16="http://schemas.microsoft.com/office/drawing/2014/main" id="{2AF5F280-BD3E-405D-BEF9-7EC951D2C3B2}"/>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89;p2">
              <a:extLst>
                <a:ext uri="{FF2B5EF4-FFF2-40B4-BE49-F238E27FC236}">
                  <a16:creationId xmlns:a16="http://schemas.microsoft.com/office/drawing/2014/main" id="{CD802E64-9278-42FB-B79A-4AC869E37036}"/>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7" name="Google Shape;90;p2">
              <a:extLst>
                <a:ext uri="{FF2B5EF4-FFF2-40B4-BE49-F238E27FC236}">
                  <a16:creationId xmlns:a16="http://schemas.microsoft.com/office/drawing/2014/main" id="{5F0111DC-8D76-4C1A-8432-67D8400F8F34}"/>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91;p2">
              <a:extLst>
                <a:ext uri="{FF2B5EF4-FFF2-40B4-BE49-F238E27FC236}">
                  <a16:creationId xmlns:a16="http://schemas.microsoft.com/office/drawing/2014/main" id="{04D85F76-A436-4F44-A271-5812B6E3700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92;p2">
              <a:extLst>
                <a:ext uri="{FF2B5EF4-FFF2-40B4-BE49-F238E27FC236}">
                  <a16:creationId xmlns:a16="http://schemas.microsoft.com/office/drawing/2014/main" id="{1BD1C5A8-F98B-423D-96AC-88AEC1AE8FA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0" name="Google Shape;93;p2">
              <a:extLst>
                <a:ext uri="{FF2B5EF4-FFF2-40B4-BE49-F238E27FC236}">
                  <a16:creationId xmlns:a16="http://schemas.microsoft.com/office/drawing/2014/main" id="{D358510C-7FE3-4EC0-A6FC-0C87AEC9D1BC}"/>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1" name="Google Shape;94;p2">
              <a:extLst>
                <a:ext uri="{FF2B5EF4-FFF2-40B4-BE49-F238E27FC236}">
                  <a16:creationId xmlns:a16="http://schemas.microsoft.com/office/drawing/2014/main" id="{9062A484-71B7-4182-B701-AF300989DB6F}"/>
                </a:ext>
              </a:extLst>
            </p:cNvPr>
            <p:cNvGrpSpPr/>
            <p:nvPr/>
          </p:nvGrpSpPr>
          <p:grpSpPr>
            <a:xfrm>
              <a:off x="6457245" y="4530131"/>
              <a:ext cx="216066" cy="276377"/>
              <a:chOff x="6422295" y="3351500"/>
              <a:chExt cx="252856" cy="323399"/>
            </a:xfrm>
          </p:grpSpPr>
          <p:sp>
            <p:nvSpPr>
              <p:cNvPr id="74" name="Google Shape;95;p2">
                <a:extLst>
                  <a:ext uri="{FF2B5EF4-FFF2-40B4-BE49-F238E27FC236}">
                    <a16:creationId xmlns:a16="http://schemas.microsoft.com/office/drawing/2014/main" id="{D5B2D0E3-2414-483A-A92C-B41C7C2F4383}"/>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5" name="Google Shape;96;p2">
                <a:extLst>
                  <a:ext uri="{FF2B5EF4-FFF2-40B4-BE49-F238E27FC236}">
                    <a16:creationId xmlns:a16="http://schemas.microsoft.com/office/drawing/2014/main" id="{4B02C55D-41F4-4253-8C65-32414270B842}"/>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62" name="Google Shape;97;p2">
              <a:extLst>
                <a:ext uri="{FF2B5EF4-FFF2-40B4-BE49-F238E27FC236}">
                  <a16:creationId xmlns:a16="http://schemas.microsoft.com/office/drawing/2014/main" id="{4B42BFA4-94A2-47FB-884C-087EEABE659B}"/>
                </a:ext>
              </a:extLst>
            </p:cNvPr>
            <p:cNvGrpSpPr/>
            <p:nvPr/>
          </p:nvGrpSpPr>
          <p:grpSpPr>
            <a:xfrm>
              <a:off x="2318449" y="604142"/>
              <a:ext cx="332332" cy="346582"/>
              <a:chOff x="2318449" y="604142"/>
              <a:chExt cx="332332" cy="346582"/>
            </a:xfrm>
          </p:grpSpPr>
          <p:sp>
            <p:nvSpPr>
              <p:cNvPr id="72" name="Google Shape;98;p2">
                <a:extLst>
                  <a:ext uri="{FF2B5EF4-FFF2-40B4-BE49-F238E27FC236}">
                    <a16:creationId xmlns:a16="http://schemas.microsoft.com/office/drawing/2014/main" id="{45BFEA4F-7187-48C0-BE71-F050BBD1D2AC}"/>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99;p2">
                <a:extLst>
                  <a:ext uri="{FF2B5EF4-FFF2-40B4-BE49-F238E27FC236}">
                    <a16:creationId xmlns:a16="http://schemas.microsoft.com/office/drawing/2014/main" id="{5E5C0466-3ECB-4D2F-A47F-B12B99490945}"/>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3" name="Google Shape;100;p2">
              <a:extLst>
                <a:ext uri="{FF2B5EF4-FFF2-40B4-BE49-F238E27FC236}">
                  <a16:creationId xmlns:a16="http://schemas.microsoft.com/office/drawing/2014/main" id="{FA513803-C6DB-4A96-B1CD-9E139ADB0FB6}"/>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4" name="Google Shape;101;p2">
              <a:extLst>
                <a:ext uri="{FF2B5EF4-FFF2-40B4-BE49-F238E27FC236}">
                  <a16:creationId xmlns:a16="http://schemas.microsoft.com/office/drawing/2014/main" id="{B80C4209-0690-4AAC-BF88-3AB881D5F86A}"/>
                </a:ext>
              </a:extLst>
            </p:cNvPr>
            <p:cNvGrpSpPr/>
            <p:nvPr/>
          </p:nvGrpSpPr>
          <p:grpSpPr>
            <a:xfrm>
              <a:off x="1184427" y="4630083"/>
              <a:ext cx="229693" cy="293080"/>
              <a:chOff x="6793660" y="3322411"/>
              <a:chExt cx="268804" cy="342944"/>
            </a:xfrm>
          </p:grpSpPr>
          <p:sp>
            <p:nvSpPr>
              <p:cNvPr id="69" name="Google Shape;102;p2">
                <a:extLst>
                  <a:ext uri="{FF2B5EF4-FFF2-40B4-BE49-F238E27FC236}">
                    <a16:creationId xmlns:a16="http://schemas.microsoft.com/office/drawing/2014/main" id="{B923C977-ADAA-4F71-9F28-0DB582894E5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03;p2">
                <a:extLst>
                  <a:ext uri="{FF2B5EF4-FFF2-40B4-BE49-F238E27FC236}">
                    <a16:creationId xmlns:a16="http://schemas.microsoft.com/office/drawing/2014/main" id="{A15BC7F6-A2A2-4D19-AC66-B91FA8853697}"/>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1" name="Google Shape;104;p2">
                <a:extLst>
                  <a:ext uri="{FF2B5EF4-FFF2-40B4-BE49-F238E27FC236}">
                    <a16:creationId xmlns:a16="http://schemas.microsoft.com/office/drawing/2014/main" id="{9FEC534F-B9AF-47D0-9970-81E5E96067BD}"/>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5" name="Google Shape;105;p2">
              <a:extLst>
                <a:ext uri="{FF2B5EF4-FFF2-40B4-BE49-F238E27FC236}">
                  <a16:creationId xmlns:a16="http://schemas.microsoft.com/office/drawing/2014/main" id="{3C5A8E4E-2D95-42E0-BFF6-55CD715703A5}"/>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06;p2">
              <a:extLst>
                <a:ext uri="{FF2B5EF4-FFF2-40B4-BE49-F238E27FC236}">
                  <a16:creationId xmlns:a16="http://schemas.microsoft.com/office/drawing/2014/main" id="{7401099E-BCAB-4984-9156-073D0B5C8ADF}"/>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7" name="Google Shape;107;p2">
              <a:extLst>
                <a:ext uri="{FF2B5EF4-FFF2-40B4-BE49-F238E27FC236}">
                  <a16:creationId xmlns:a16="http://schemas.microsoft.com/office/drawing/2014/main" id="{F99A971C-E4E0-4CA7-8E34-DA50FE569F9B}"/>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08;p2">
              <a:extLst>
                <a:ext uri="{FF2B5EF4-FFF2-40B4-BE49-F238E27FC236}">
                  <a16:creationId xmlns:a16="http://schemas.microsoft.com/office/drawing/2014/main" id="{C5971175-E8D4-45D8-BFD0-4CA9D07EEE87}"/>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ADF89E-7B46-457A-968E-2EC4E643C292}"/>
              </a:ext>
            </a:extLst>
          </p:cNvPr>
          <p:cNvGraphicFramePr>
            <a:graphicFrameLocks noChangeAspect="1"/>
          </p:cNvGraphicFramePr>
          <p:nvPr userDrawn="1">
            <p:custDataLst>
              <p:tags r:id="rId1"/>
            </p:custDataLst>
            <p:extLst>
              <p:ext uri="{D42A27DB-BD31-4B8C-83A1-F6EECF244321}">
                <p14:modId xmlns:p14="http://schemas.microsoft.com/office/powerpoint/2010/main" val="353762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BADF89E-7B46-457A-968E-2EC4E643C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06-09-2023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181633-8F80-4D7E-B046-3481FFAD6D62}"/>
              </a:ext>
            </a:extLst>
          </p:cNvPr>
          <p:cNvGraphicFramePr>
            <a:graphicFrameLocks noChangeAspect="1"/>
          </p:cNvGraphicFramePr>
          <p:nvPr userDrawn="1">
            <p:custDataLst>
              <p:tags r:id="rId1"/>
            </p:custDataLst>
            <p:extLst>
              <p:ext uri="{D42A27DB-BD31-4B8C-83A1-F6EECF244321}">
                <p14:modId xmlns:p14="http://schemas.microsoft.com/office/powerpoint/2010/main" val="1089424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3181633-8F80-4D7E-B046-3481FFAD6D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06-09-2023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AAEEF4-43C5-4FEC-A7AB-DEFE097F5DBF}"/>
              </a:ext>
            </a:extLst>
          </p:cNvPr>
          <p:cNvGraphicFramePr>
            <a:graphicFrameLocks noChangeAspect="1"/>
          </p:cNvGraphicFramePr>
          <p:nvPr userDrawn="1">
            <p:custDataLst>
              <p:tags r:id="rId1"/>
            </p:custDataLst>
            <p:extLst>
              <p:ext uri="{D42A27DB-BD31-4B8C-83A1-F6EECF244321}">
                <p14:modId xmlns:p14="http://schemas.microsoft.com/office/powerpoint/2010/main" val="289228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0FAAEEF4-43C5-4FEC-A7AB-DEFE097F5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E477C6-0E0F-4923-9BE1-6EA202782F14}"/>
              </a:ext>
            </a:extLst>
          </p:cNvPr>
          <p:cNvGraphicFramePr>
            <a:graphicFrameLocks noChangeAspect="1"/>
          </p:cNvGraphicFramePr>
          <p:nvPr userDrawn="1">
            <p:custDataLst>
              <p:tags r:id="rId1"/>
            </p:custDataLst>
            <p:extLst>
              <p:ext uri="{D42A27DB-BD31-4B8C-83A1-F6EECF244321}">
                <p14:modId xmlns:p14="http://schemas.microsoft.com/office/powerpoint/2010/main" val="372322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6E477C6-0E0F-4923-9BE1-6EA202782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D6712D-8349-4452-83F4-F74B096DC8E1}"/>
              </a:ext>
            </a:extLst>
          </p:cNvPr>
          <p:cNvGraphicFramePr>
            <a:graphicFrameLocks noChangeAspect="1"/>
          </p:cNvGraphicFramePr>
          <p:nvPr userDrawn="1">
            <p:custDataLst>
              <p:tags r:id="rId1"/>
            </p:custDataLst>
            <p:extLst>
              <p:ext uri="{D42A27DB-BD31-4B8C-83A1-F6EECF244321}">
                <p14:modId xmlns:p14="http://schemas.microsoft.com/office/powerpoint/2010/main" val="417408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9D6712D-8349-4452-83F4-F74B096DC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63C12A-5A0C-47F1-A66E-EB845B95A278}"/>
              </a:ext>
            </a:extLst>
          </p:cNvPr>
          <p:cNvGraphicFramePr>
            <a:graphicFrameLocks noChangeAspect="1"/>
          </p:cNvGraphicFramePr>
          <p:nvPr userDrawn="1">
            <p:custDataLst>
              <p:tags r:id="rId1"/>
            </p:custDataLst>
            <p:extLst>
              <p:ext uri="{D42A27DB-BD31-4B8C-83A1-F6EECF244321}">
                <p14:modId xmlns:p14="http://schemas.microsoft.com/office/powerpoint/2010/main" val="342257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63C12A-5A0C-47F1-A66E-EB845B95A2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FAD87-12DE-4F46-A7FF-9DA753895102}"/>
              </a:ext>
            </a:extLst>
          </p:cNvPr>
          <p:cNvGraphicFramePr>
            <a:graphicFrameLocks noChangeAspect="1"/>
          </p:cNvGraphicFramePr>
          <p:nvPr userDrawn="1">
            <p:custDataLst>
              <p:tags r:id="rId1"/>
            </p:custDataLst>
            <p:extLst>
              <p:ext uri="{D42A27DB-BD31-4B8C-83A1-F6EECF244321}">
                <p14:modId xmlns:p14="http://schemas.microsoft.com/office/powerpoint/2010/main" val="196375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632FAD87-12DE-4F46-A7FF-9DA7538951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611428-C7C8-414E-980A-EBF482F7239B}"/>
              </a:ext>
            </a:extLst>
          </p:cNvPr>
          <p:cNvGraphicFramePr>
            <a:graphicFrameLocks noChangeAspect="1"/>
          </p:cNvGraphicFramePr>
          <p:nvPr userDrawn="1">
            <p:custDataLst>
              <p:tags r:id="rId1"/>
            </p:custDataLst>
            <p:extLst>
              <p:ext uri="{D42A27DB-BD31-4B8C-83A1-F6EECF244321}">
                <p14:modId xmlns:p14="http://schemas.microsoft.com/office/powerpoint/2010/main" val="284453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611428-C7C8-414E-980A-EBF482F723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06-09-2023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8377B1-4288-46FB-ADCE-D255A6EB9D3D}"/>
              </a:ext>
            </a:extLst>
          </p:cNvPr>
          <p:cNvGraphicFramePr>
            <a:graphicFrameLocks noChangeAspect="1"/>
          </p:cNvGraphicFramePr>
          <p:nvPr userDrawn="1">
            <p:custDataLst>
              <p:tags r:id="rId1"/>
            </p:custDataLst>
            <p:extLst>
              <p:ext uri="{D42A27DB-BD31-4B8C-83A1-F6EECF244321}">
                <p14:modId xmlns:p14="http://schemas.microsoft.com/office/powerpoint/2010/main" val="876994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0D8377B1-4288-46FB-ADCE-D255A6EB9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06-09-2023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E737EA-FF19-401F-A092-0F59822D928A}"/>
              </a:ext>
            </a:extLst>
          </p:cNvPr>
          <p:cNvGraphicFramePr>
            <a:graphicFrameLocks noChangeAspect="1"/>
          </p:cNvGraphicFramePr>
          <p:nvPr userDrawn="1">
            <p:custDataLst>
              <p:tags r:id="rId1"/>
            </p:custDataLst>
            <p:extLst>
              <p:ext uri="{D42A27DB-BD31-4B8C-83A1-F6EECF244321}">
                <p14:modId xmlns:p14="http://schemas.microsoft.com/office/powerpoint/2010/main" val="185704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D3E737EA-FF19-401F-A092-0F59822D92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06-09-2023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989A8E-FDC6-4CFE-9DCA-F8A156018290}"/>
              </a:ext>
            </a:extLst>
          </p:cNvPr>
          <p:cNvGraphicFramePr>
            <a:graphicFrameLocks noChangeAspect="1"/>
          </p:cNvGraphicFramePr>
          <p:nvPr userDrawn="1">
            <p:custDataLst>
              <p:tags r:id="rId1"/>
            </p:custDataLst>
            <p:extLst>
              <p:ext uri="{D42A27DB-BD31-4B8C-83A1-F6EECF244321}">
                <p14:modId xmlns:p14="http://schemas.microsoft.com/office/powerpoint/2010/main" val="368096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9F989A8E-FDC6-4CFE-9DCA-F8A1560182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62266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4B3C9-F00B-4DA0-A35A-016D662582F0}"/>
              </a:ext>
            </a:extLst>
          </p:cNvPr>
          <p:cNvGraphicFramePr>
            <a:graphicFrameLocks noChangeAspect="1"/>
          </p:cNvGraphicFramePr>
          <p:nvPr userDrawn="1">
            <p:custDataLst>
              <p:tags r:id="rId1"/>
            </p:custDataLst>
            <p:extLst>
              <p:ext uri="{D42A27DB-BD31-4B8C-83A1-F6EECF244321}">
                <p14:modId xmlns:p14="http://schemas.microsoft.com/office/powerpoint/2010/main" val="325896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954B3C9-F00B-4DA0-A35A-016D662582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5804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1BF513-A764-4213-B6C8-45BD92F0582C}"/>
              </a:ext>
            </a:extLst>
          </p:cNvPr>
          <p:cNvGraphicFramePr>
            <a:graphicFrameLocks noChangeAspect="1"/>
          </p:cNvGraphicFramePr>
          <p:nvPr userDrawn="1">
            <p:custDataLst>
              <p:tags r:id="rId1"/>
            </p:custDataLst>
            <p:extLst>
              <p:ext uri="{D42A27DB-BD31-4B8C-83A1-F6EECF244321}">
                <p14:modId xmlns:p14="http://schemas.microsoft.com/office/powerpoint/2010/main" val="338286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11BF513-A764-4213-B6C8-45BD92F05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6481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615D26-BD1B-485E-81BA-C5A949306F15}"/>
              </a:ext>
            </a:extLst>
          </p:cNvPr>
          <p:cNvGraphicFramePr>
            <a:graphicFrameLocks noChangeAspect="1"/>
          </p:cNvGraphicFramePr>
          <p:nvPr userDrawn="1">
            <p:custDataLst>
              <p:tags r:id="rId1"/>
            </p:custDataLst>
            <p:extLst>
              <p:ext uri="{D42A27DB-BD31-4B8C-83A1-F6EECF244321}">
                <p14:modId xmlns:p14="http://schemas.microsoft.com/office/powerpoint/2010/main" val="100521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2615D26-BD1B-485E-81BA-C5A949306F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2731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BC63DC-A6D8-4792-9CE7-E2B23129BCEA}"/>
              </a:ext>
            </a:extLst>
          </p:cNvPr>
          <p:cNvGraphicFramePr>
            <a:graphicFrameLocks noChangeAspect="1"/>
          </p:cNvGraphicFramePr>
          <p:nvPr userDrawn="1">
            <p:custDataLst>
              <p:tags r:id="rId1"/>
            </p:custDataLst>
            <p:extLst>
              <p:ext uri="{D42A27DB-BD31-4B8C-83A1-F6EECF244321}">
                <p14:modId xmlns:p14="http://schemas.microsoft.com/office/powerpoint/2010/main" val="41172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4EBC63DC-A6D8-4792-9CE7-E2B23129B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31A58-417A-4039-81B5-5CA2D8C6DE57}"/>
              </a:ext>
            </a:extLst>
          </p:cNvPr>
          <p:cNvGraphicFramePr>
            <a:graphicFrameLocks noChangeAspect="1"/>
          </p:cNvGraphicFramePr>
          <p:nvPr userDrawn="1">
            <p:custDataLst>
              <p:tags r:id="rId1"/>
            </p:custDataLst>
            <p:extLst>
              <p:ext uri="{D42A27DB-BD31-4B8C-83A1-F6EECF244321}">
                <p14:modId xmlns:p14="http://schemas.microsoft.com/office/powerpoint/2010/main" val="330908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FF31A58-417A-4039-81B5-5CA2D8C6D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77915639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0870D-5A09-40C3-AAD2-3D3CB85D2C6E}"/>
              </a:ext>
            </a:extLst>
          </p:cNvPr>
          <p:cNvGraphicFramePr>
            <a:graphicFrameLocks noChangeAspect="1"/>
          </p:cNvGraphicFramePr>
          <p:nvPr userDrawn="1">
            <p:custDataLst>
              <p:tags r:id="rId1"/>
            </p:custDataLst>
            <p:extLst>
              <p:ext uri="{D42A27DB-BD31-4B8C-83A1-F6EECF244321}">
                <p14:modId xmlns:p14="http://schemas.microsoft.com/office/powerpoint/2010/main" val="1569275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7A0870D-5A09-40C3-AAD2-3D3CB85D2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31473382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03D91C-9A9E-4990-9C51-5CD1A2754652}"/>
              </a:ext>
            </a:extLst>
          </p:cNvPr>
          <p:cNvGraphicFramePr>
            <a:graphicFrameLocks noChangeAspect="1"/>
          </p:cNvGraphicFramePr>
          <p:nvPr userDrawn="1">
            <p:custDataLst>
              <p:tags r:id="rId1"/>
            </p:custDataLst>
            <p:extLst>
              <p:ext uri="{D42A27DB-BD31-4B8C-83A1-F6EECF244321}">
                <p14:modId xmlns:p14="http://schemas.microsoft.com/office/powerpoint/2010/main" val="199394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B03D91C-9A9E-4990-9C51-5CD1A2754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0951496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60166C-2A4A-473E-AEFC-94CF443D054F}"/>
              </a:ext>
            </a:extLst>
          </p:cNvPr>
          <p:cNvGraphicFramePr>
            <a:graphicFrameLocks noChangeAspect="1"/>
          </p:cNvGraphicFramePr>
          <p:nvPr userDrawn="1">
            <p:custDataLst>
              <p:tags r:id="rId1"/>
            </p:custDataLst>
            <p:extLst>
              <p:ext uri="{D42A27DB-BD31-4B8C-83A1-F6EECF244321}">
                <p14:modId xmlns:p14="http://schemas.microsoft.com/office/powerpoint/2010/main" val="16093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8F60166C-2A4A-473E-AEFC-94CF443D05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06-09-2023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1300244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6F85BC-C716-4553-BD5C-090299A90C86}"/>
              </a:ext>
            </a:extLst>
          </p:cNvPr>
          <p:cNvGraphicFramePr>
            <a:graphicFrameLocks noChangeAspect="1"/>
          </p:cNvGraphicFramePr>
          <p:nvPr userDrawn="1">
            <p:custDataLst>
              <p:tags r:id="rId1"/>
            </p:custDataLst>
            <p:extLst>
              <p:ext uri="{D42A27DB-BD31-4B8C-83A1-F6EECF244321}">
                <p14:modId xmlns:p14="http://schemas.microsoft.com/office/powerpoint/2010/main" val="14070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46F85BC-C716-4553-BD5C-090299A9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06-09-2023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‹nr.›</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762373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084EF-E6C0-49F9-A75B-12C06FBE4633}"/>
              </a:ext>
            </a:extLst>
          </p:cNvPr>
          <p:cNvGraphicFramePr>
            <a:graphicFrameLocks noChangeAspect="1"/>
          </p:cNvGraphicFramePr>
          <p:nvPr userDrawn="1">
            <p:custDataLst>
              <p:tags r:id="rId1"/>
            </p:custDataLst>
            <p:extLst>
              <p:ext uri="{D42A27DB-BD31-4B8C-83A1-F6EECF244321}">
                <p14:modId xmlns:p14="http://schemas.microsoft.com/office/powerpoint/2010/main" val="150884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18F084EF-E6C0-49F9-A75B-12C06FBE46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06-09-2023</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09185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3C26FF-5B65-4D3E-A76B-DEB2248706A7}"/>
              </a:ext>
            </a:extLst>
          </p:cNvPr>
          <p:cNvGraphicFramePr>
            <a:graphicFrameLocks noChangeAspect="1"/>
          </p:cNvGraphicFramePr>
          <p:nvPr userDrawn="1">
            <p:custDataLst>
              <p:tags r:id="rId1"/>
            </p:custDataLst>
            <p:extLst>
              <p:ext uri="{D42A27DB-BD31-4B8C-83A1-F6EECF244321}">
                <p14:modId xmlns:p14="http://schemas.microsoft.com/office/powerpoint/2010/main" val="50301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793C26FF-5B65-4D3E-A76B-DEB224870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5172631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4EBE56-DC86-44DA-9707-F66B26C382B3}"/>
              </a:ext>
            </a:extLst>
          </p:cNvPr>
          <p:cNvGraphicFramePr>
            <a:graphicFrameLocks noChangeAspect="1"/>
          </p:cNvGraphicFramePr>
          <p:nvPr userDrawn="1">
            <p:custDataLst>
              <p:tags r:id="rId1"/>
            </p:custDataLst>
            <p:extLst>
              <p:ext uri="{D42A27DB-BD31-4B8C-83A1-F6EECF244321}">
                <p14:modId xmlns:p14="http://schemas.microsoft.com/office/powerpoint/2010/main" val="16901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24EBE56-DC86-44DA-9707-F66B26C38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467344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A4F71C-9CE1-44CF-B35F-7CF6E5D864E4}"/>
              </a:ext>
            </a:extLst>
          </p:cNvPr>
          <p:cNvGraphicFramePr>
            <a:graphicFrameLocks noChangeAspect="1"/>
          </p:cNvGraphicFramePr>
          <p:nvPr userDrawn="1">
            <p:custDataLst>
              <p:tags r:id="rId1"/>
            </p:custDataLst>
            <p:extLst>
              <p:ext uri="{D42A27DB-BD31-4B8C-83A1-F6EECF244321}">
                <p14:modId xmlns:p14="http://schemas.microsoft.com/office/powerpoint/2010/main" val="332935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4A4F71C-9CE1-44CF-B35F-7CF6E5D86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0163225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EF37A4-B44F-4C89-A073-242167466BED}"/>
              </a:ext>
            </a:extLst>
          </p:cNvPr>
          <p:cNvGraphicFramePr>
            <a:graphicFrameLocks noChangeAspect="1"/>
          </p:cNvGraphicFramePr>
          <p:nvPr userDrawn="1">
            <p:custDataLst>
              <p:tags r:id="rId1"/>
            </p:custDataLst>
            <p:extLst>
              <p:ext uri="{D42A27DB-BD31-4B8C-83A1-F6EECF244321}">
                <p14:modId xmlns:p14="http://schemas.microsoft.com/office/powerpoint/2010/main" val="4199143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9EF37A4-B44F-4C89-A073-242167466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06-09-2023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5483526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83CFD-9F74-4EF8-975F-FD81488A8E17}"/>
              </a:ext>
            </a:extLst>
          </p:cNvPr>
          <p:cNvGraphicFramePr>
            <a:graphicFrameLocks noChangeAspect="1"/>
          </p:cNvGraphicFramePr>
          <p:nvPr userDrawn="1">
            <p:custDataLst>
              <p:tags r:id="rId1"/>
            </p:custDataLst>
            <p:extLst>
              <p:ext uri="{D42A27DB-BD31-4B8C-83A1-F6EECF244321}">
                <p14:modId xmlns:p14="http://schemas.microsoft.com/office/powerpoint/2010/main" val="384047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E83CFD-9F74-4EF8-975F-FD81488A8E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06-09-2023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28212BF-18A5-4D9F-9F2F-E8FBAAE91B57}"/>
              </a:ext>
            </a:extLst>
          </p:cNvPr>
          <p:cNvGraphicFramePr>
            <a:graphicFrameLocks noChangeAspect="1"/>
          </p:cNvGraphicFramePr>
          <p:nvPr userDrawn="1">
            <p:custDataLst>
              <p:tags r:id="rId1"/>
            </p:custDataLst>
            <p:extLst>
              <p:ext uri="{D42A27DB-BD31-4B8C-83A1-F6EECF244321}">
                <p14:modId xmlns:p14="http://schemas.microsoft.com/office/powerpoint/2010/main" val="191663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28212BF-18A5-4D9F-9F2F-E8FBAAE91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06-09-2023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1926391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434468-572D-4FA6-B8CB-CCC382820344}"/>
              </a:ext>
            </a:extLst>
          </p:cNvPr>
          <p:cNvGraphicFramePr>
            <a:graphicFrameLocks noChangeAspect="1"/>
          </p:cNvGraphicFramePr>
          <p:nvPr userDrawn="1">
            <p:custDataLst>
              <p:tags r:id="rId1"/>
            </p:custDataLst>
            <p:extLst>
              <p:ext uri="{D42A27DB-BD31-4B8C-83A1-F6EECF244321}">
                <p14:modId xmlns:p14="http://schemas.microsoft.com/office/powerpoint/2010/main" val="14157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5434468-572D-4FA6-B8CB-CCC38282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06-09-2023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9574364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18C53D-E677-40EE-86B6-983CF3FD7F9D}"/>
              </a:ext>
            </a:extLst>
          </p:cNvPr>
          <p:cNvGraphicFramePr>
            <a:graphicFrameLocks noChangeAspect="1"/>
          </p:cNvGraphicFramePr>
          <p:nvPr userDrawn="1">
            <p:custDataLst>
              <p:tags r:id="rId1"/>
            </p:custDataLst>
            <p:extLst>
              <p:ext uri="{D42A27DB-BD31-4B8C-83A1-F6EECF244321}">
                <p14:modId xmlns:p14="http://schemas.microsoft.com/office/powerpoint/2010/main" val="265902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18C53D-E677-40EE-86B6-983CF3FD7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06-09-2023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7457178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6B16CCA-52A6-4838-8AB3-3C27A8B4A198}"/>
              </a:ext>
            </a:extLst>
          </p:cNvPr>
          <p:cNvGraphicFramePr>
            <a:graphicFrameLocks noChangeAspect="1"/>
          </p:cNvGraphicFramePr>
          <p:nvPr userDrawn="1">
            <p:custDataLst>
              <p:tags r:id="rId1"/>
            </p:custDataLst>
            <p:extLst>
              <p:ext uri="{D42A27DB-BD31-4B8C-83A1-F6EECF244321}">
                <p14:modId xmlns:p14="http://schemas.microsoft.com/office/powerpoint/2010/main" val="298815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6B16CCA-52A6-4838-8AB3-3C27A8B4A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825041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FA7D48-E59B-4B43-ABFB-2EB79E90E58B}"/>
              </a:ext>
            </a:extLst>
          </p:cNvPr>
          <p:cNvGraphicFramePr>
            <a:graphicFrameLocks noChangeAspect="1"/>
          </p:cNvGraphicFramePr>
          <p:nvPr userDrawn="1">
            <p:custDataLst>
              <p:tags r:id="rId1"/>
            </p:custDataLst>
            <p:extLst>
              <p:ext uri="{D42A27DB-BD31-4B8C-83A1-F6EECF244321}">
                <p14:modId xmlns:p14="http://schemas.microsoft.com/office/powerpoint/2010/main" val="18535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FA7D48-E59B-4B43-ABFB-2EB79E90E5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06-09-2023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54939063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5E9166-697A-4756-9084-4D43AA6266AC}"/>
              </a:ext>
            </a:extLst>
          </p:cNvPr>
          <p:cNvGraphicFramePr>
            <a:graphicFrameLocks noChangeAspect="1"/>
          </p:cNvGraphicFramePr>
          <p:nvPr userDrawn="1">
            <p:custDataLst>
              <p:tags r:id="rId1"/>
            </p:custDataLst>
            <p:extLst>
              <p:ext uri="{D42A27DB-BD31-4B8C-83A1-F6EECF244321}">
                <p14:modId xmlns:p14="http://schemas.microsoft.com/office/powerpoint/2010/main" val="203742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25E9166-697A-4756-9084-4D43AA626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06-09-2023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58088203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A4339A-E44E-4EA2-8821-B9FBBFDDE819}"/>
              </a:ext>
            </a:extLst>
          </p:cNvPr>
          <p:cNvGraphicFramePr>
            <a:graphicFrameLocks noChangeAspect="1"/>
          </p:cNvGraphicFramePr>
          <p:nvPr userDrawn="1">
            <p:custDataLst>
              <p:tags r:id="rId1"/>
            </p:custDataLst>
            <p:extLst>
              <p:ext uri="{D42A27DB-BD31-4B8C-83A1-F6EECF244321}">
                <p14:modId xmlns:p14="http://schemas.microsoft.com/office/powerpoint/2010/main" val="98323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6A4339A-E44E-4EA2-8821-B9FBBFDD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06-09-2023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171416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9F33474-6E8E-4C5B-A4E6-42EC87473E96}"/>
              </a:ext>
            </a:extLst>
          </p:cNvPr>
          <p:cNvGraphicFramePr>
            <a:graphicFrameLocks noChangeAspect="1"/>
          </p:cNvGraphicFramePr>
          <p:nvPr userDrawn="1">
            <p:custDataLst>
              <p:tags r:id="rId1"/>
            </p:custDataLst>
            <p:extLst>
              <p:ext uri="{D42A27DB-BD31-4B8C-83A1-F6EECF244321}">
                <p14:modId xmlns:p14="http://schemas.microsoft.com/office/powerpoint/2010/main" val="260453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9F33474-6E8E-4C5B-A4E6-42EC87473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6701539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557DDF1-B341-4A50-9F0A-CE72A4EDBC28}"/>
              </a:ext>
            </a:extLst>
          </p:cNvPr>
          <p:cNvGraphicFramePr>
            <a:graphicFrameLocks noChangeAspect="1"/>
          </p:cNvGraphicFramePr>
          <p:nvPr userDrawn="1">
            <p:custDataLst>
              <p:tags r:id="rId1"/>
            </p:custDataLst>
            <p:extLst>
              <p:ext uri="{D42A27DB-BD31-4B8C-83A1-F6EECF244321}">
                <p14:modId xmlns:p14="http://schemas.microsoft.com/office/powerpoint/2010/main" val="235295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557DDF1-B341-4A50-9F0A-CE72A4EDBC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06-09-2023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923672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51A2E8-EAA6-46ED-9053-DD5D6AD76EF7}"/>
              </a:ext>
            </a:extLst>
          </p:cNvPr>
          <p:cNvGraphicFramePr>
            <a:graphicFrameLocks noChangeAspect="1"/>
          </p:cNvGraphicFramePr>
          <p:nvPr userDrawn="1">
            <p:custDataLst>
              <p:tags r:id="rId1"/>
            </p:custDataLst>
            <p:extLst>
              <p:ext uri="{D42A27DB-BD31-4B8C-83A1-F6EECF244321}">
                <p14:modId xmlns:p14="http://schemas.microsoft.com/office/powerpoint/2010/main" val="1914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F51A2E8-EAA6-46ED-9053-DD5D6AD76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7120085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B3AC83-153D-43B4-BBB3-9DC474C78DBD}"/>
              </a:ext>
            </a:extLst>
          </p:cNvPr>
          <p:cNvGraphicFramePr>
            <a:graphicFrameLocks noChangeAspect="1"/>
          </p:cNvGraphicFramePr>
          <p:nvPr userDrawn="1">
            <p:custDataLst>
              <p:tags r:id="rId1"/>
            </p:custDataLst>
            <p:extLst>
              <p:ext uri="{D42A27DB-BD31-4B8C-83A1-F6EECF244321}">
                <p14:modId xmlns:p14="http://schemas.microsoft.com/office/powerpoint/2010/main" val="277952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EB3AC83-153D-43B4-BBB3-9DC474C78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06-09-2023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AE60287-0DD4-4D01-A53A-5899BF340758}"/>
              </a:ext>
            </a:extLst>
          </p:cNvPr>
          <p:cNvGraphicFramePr>
            <a:graphicFrameLocks noChangeAspect="1"/>
          </p:cNvGraphicFramePr>
          <p:nvPr userDrawn="1">
            <p:custDataLst>
              <p:tags r:id="rId1"/>
            </p:custDataLst>
            <p:extLst>
              <p:ext uri="{D42A27DB-BD31-4B8C-83A1-F6EECF244321}">
                <p14:modId xmlns:p14="http://schemas.microsoft.com/office/powerpoint/2010/main" val="1320407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BAE60287-0DD4-4D01-A53A-5899BF3407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43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FDAE5E-5EB6-4945-AF41-2EC218E4C572}"/>
              </a:ext>
            </a:extLst>
          </p:cNvPr>
          <p:cNvGraphicFramePr>
            <a:graphicFrameLocks noChangeAspect="1"/>
          </p:cNvGraphicFramePr>
          <p:nvPr userDrawn="1">
            <p:custDataLst>
              <p:tags r:id="rId1"/>
            </p:custDataLst>
            <p:extLst>
              <p:ext uri="{D42A27DB-BD31-4B8C-83A1-F6EECF244321}">
                <p14:modId xmlns:p14="http://schemas.microsoft.com/office/powerpoint/2010/main" val="627160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1FDAE5E-5EB6-4945-AF41-2EC218E4C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87768879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DC1A67D-15B4-4A31-BCD6-E4373097286D}"/>
              </a:ext>
            </a:extLst>
          </p:cNvPr>
          <p:cNvGraphicFramePr>
            <a:graphicFrameLocks noChangeAspect="1"/>
          </p:cNvGraphicFramePr>
          <p:nvPr userDrawn="1">
            <p:custDataLst>
              <p:tags r:id="rId1"/>
            </p:custDataLst>
            <p:extLst>
              <p:ext uri="{D42A27DB-BD31-4B8C-83A1-F6EECF244321}">
                <p14:modId xmlns:p14="http://schemas.microsoft.com/office/powerpoint/2010/main" val="305391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DC1A67D-15B4-4A31-BCD6-E437309728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06-09-2023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860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F09C2E-31C1-4F9B-9740-71B6014FE194}"/>
              </a:ext>
            </a:extLst>
          </p:cNvPr>
          <p:cNvGraphicFramePr>
            <a:graphicFrameLocks noChangeAspect="1"/>
          </p:cNvGraphicFramePr>
          <p:nvPr userDrawn="1">
            <p:custDataLst>
              <p:tags r:id="rId1"/>
            </p:custDataLst>
            <p:extLst>
              <p:ext uri="{D42A27DB-BD31-4B8C-83A1-F6EECF244321}">
                <p14:modId xmlns:p14="http://schemas.microsoft.com/office/powerpoint/2010/main" val="259520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BF09C2E-31C1-4F9B-9740-71B6014FE1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06-09-2023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2247901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8FEC5D-208A-45E5-B6AE-C5854E801034}"/>
              </a:ext>
            </a:extLst>
          </p:cNvPr>
          <p:cNvGraphicFramePr>
            <a:graphicFrameLocks noChangeAspect="1"/>
          </p:cNvGraphicFramePr>
          <p:nvPr userDrawn="1">
            <p:custDataLst>
              <p:tags r:id="rId1"/>
            </p:custDataLst>
            <p:extLst>
              <p:ext uri="{D42A27DB-BD31-4B8C-83A1-F6EECF244321}">
                <p14:modId xmlns:p14="http://schemas.microsoft.com/office/powerpoint/2010/main" val="18904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18FEC5D-208A-45E5-B6AE-C5854E8010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06-09-2023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630868409"/>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42EF20-83FC-47CD-9A6B-22CA8EBF2AB1}"/>
              </a:ext>
            </a:extLst>
          </p:cNvPr>
          <p:cNvGraphicFramePr>
            <a:graphicFrameLocks noChangeAspect="1"/>
          </p:cNvGraphicFramePr>
          <p:nvPr userDrawn="1">
            <p:custDataLst>
              <p:tags r:id="rId1"/>
            </p:custDataLst>
            <p:extLst>
              <p:ext uri="{D42A27DB-BD31-4B8C-83A1-F6EECF244321}">
                <p14:modId xmlns:p14="http://schemas.microsoft.com/office/powerpoint/2010/main" val="274699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242EF20-83FC-47CD-9A6B-22CA8EBF2A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06-09-2023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413884981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740DD9-43CE-4C3E-97A1-ADF13214434B}"/>
              </a:ext>
            </a:extLst>
          </p:cNvPr>
          <p:cNvGraphicFramePr>
            <a:graphicFrameLocks noChangeAspect="1"/>
          </p:cNvGraphicFramePr>
          <p:nvPr userDrawn="1">
            <p:custDataLst>
              <p:tags r:id="rId1"/>
            </p:custDataLst>
            <p:extLst>
              <p:ext uri="{D42A27DB-BD31-4B8C-83A1-F6EECF244321}">
                <p14:modId xmlns:p14="http://schemas.microsoft.com/office/powerpoint/2010/main" val="1333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8740DD9-43CE-4C3E-97A1-ADF1321443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06-09-2023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683894057"/>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F2636-3EAA-407B-9D55-00604C9AAD76}"/>
              </a:ext>
            </a:extLst>
          </p:cNvPr>
          <p:cNvGraphicFramePr>
            <a:graphicFrameLocks noChangeAspect="1"/>
          </p:cNvGraphicFramePr>
          <p:nvPr userDrawn="1">
            <p:custDataLst>
              <p:tags r:id="rId1"/>
            </p:custDataLst>
            <p:extLst>
              <p:ext uri="{D42A27DB-BD31-4B8C-83A1-F6EECF244321}">
                <p14:modId xmlns:p14="http://schemas.microsoft.com/office/powerpoint/2010/main" val="325217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92F2636-3EAA-407B-9D55-00604C9AA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06-09-2023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27282484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56E38-FDDE-433A-BAF6-AC8D12AFC6FC}"/>
              </a:ext>
            </a:extLst>
          </p:cNvPr>
          <p:cNvGraphicFramePr>
            <a:graphicFrameLocks noChangeAspect="1"/>
          </p:cNvGraphicFramePr>
          <p:nvPr userDrawn="1">
            <p:custDataLst>
              <p:tags r:id="rId1"/>
            </p:custDataLst>
            <p:extLst>
              <p:ext uri="{D42A27DB-BD31-4B8C-83A1-F6EECF244321}">
                <p14:modId xmlns:p14="http://schemas.microsoft.com/office/powerpoint/2010/main" val="37770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A1A56E38-FDDE-433A-BAF6-AC8D12AFC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06-09-2023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70609992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A58D2D-009C-477A-A7E8-6CBFB3E4C3BD}"/>
              </a:ext>
            </a:extLst>
          </p:cNvPr>
          <p:cNvGraphicFramePr>
            <a:graphicFrameLocks noChangeAspect="1"/>
          </p:cNvGraphicFramePr>
          <p:nvPr userDrawn="1">
            <p:custDataLst>
              <p:tags r:id="rId1"/>
            </p:custDataLst>
            <p:extLst>
              <p:ext uri="{D42A27DB-BD31-4B8C-83A1-F6EECF244321}">
                <p14:modId xmlns:p14="http://schemas.microsoft.com/office/powerpoint/2010/main" val="79105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A58D2D-009C-477A-A7E8-6CBFB3E4C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06-09-2023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875862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FBBF1-C009-481F-880D-B72DF8BA5B5C}"/>
              </a:ext>
            </a:extLst>
          </p:cNvPr>
          <p:cNvGraphicFramePr>
            <a:graphicFrameLocks noChangeAspect="1"/>
          </p:cNvGraphicFramePr>
          <p:nvPr userDrawn="1">
            <p:custDataLst>
              <p:tags r:id="rId1"/>
            </p:custDataLst>
            <p:extLst>
              <p:ext uri="{D42A27DB-BD31-4B8C-83A1-F6EECF244321}">
                <p14:modId xmlns:p14="http://schemas.microsoft.com/office/powerpoint/2010/main" val="362266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E1EFBBF1-C009-481F-880D-B72DF8BA5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06-09-2023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‹nr.›</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BFD55A-4F3D-4A85-8475-178D9DF5C530}"/>
              </a:ext>
            </a:extLst>
          </p:cNvPr>
          <p:cNvGraphicFramePr>
            <a:graphicFrameLocks noChangeAspect="1"/>
          </p:cNvGraphicFramePr>
          <p:nvPr userDrawn="1">
            <p:custDataLst>
              <p:tags r:id="rId1"/>
            </p:custDataLst>
            <p:extLst>
              <p:ext uri="{D42A27DB-BD31-4B8C-83A1-F6EECF244321}">
                <p14:modId xmlns:p14="http://schemas.microsoft.com/office/powerpoint/2010/main" val="33624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DBFD55A-4F3D-4A85-8475-178D9DF5C5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06-09-2023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68513201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670840-F4BC-4F38-8592-0661A8253093}"/>
              </a:ext>
            </a:extLst>
          </p:cNvPr>
          <p:cNvGraphicFramePr>
            <a:graphicFrameLocks noChangeAspect="1"/>
          </p:cNvGraphicFramePr>
          <p:nvPr userDrawn="1">
            <p:custDataLst>
              <p:tags r:id="rId1"/>
            </p:custDataLst>
            <p:extLst>
              <p:ext uri="{D42A27DB-BD31-4B8C-83A1-F6EECF244321}">
                <p14:modId xmlns:p14="http://schemas.microsoft.com/office/powerpoint/2010/main" val="259485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FE670840-F4BC-4F38-8592-0661A82530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06-09-2023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34313590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B381F-A21F-43A5-AF52-1A2745AC1B2D}"/>
              </a:ext>
            </a:extLst>
          </p:cNvPr>
          <p:cNvGraphicFramePr>
            <a:graphicFrameLocks noChangeAspect="1"/>
          </p:cNvGraphicFramePr>
          <p:nvPr userDrawn="1">
            <p:custDataLst>
              <p:tags r:id="rId1"/>
            </p:custDataLst>
            <p:extLst>
              <p:ext uri="{D42A27DB-BD31-4B8C-83A1-F6EECF244321}">
                <p14:modId xmlns:p14="http://schemas.microsoft.com/office/powerpoint/2010/main" val="236967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D0B381F-A21F-43A5-AF52-1A2745AC1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06-09-2023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4246638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3B51C-6617-44DF-A9BD-BD3480363F5B}"/>
              </a:ext>
            </a:extLst>
          </p:cNvPr>
          <p:cNvGraphicFramePr>
            <a:graphicFrameLocks noChangeAspect="1"/>
          </p:cNvGraphicFramePr>
          <p:nvPr userDrawn="1">
            <p:custDataLst>
              <p:tags r:id="rId1"/>
            </p:custDataLst>
            <p:extLst>
              <p:ext uri="{D42A27DB-BD31-4B8C-83A1-F6EECF244321}">
                <p14:modId xmlns:p14="http://schemas.microsoft.com/office/powerpoint/2010/main" val="284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FE53B51C-6617-44DF-A9BD-BD3480363F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06-09-2023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7888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DCC80B-CA1B-42C1-925B-B49AB5DE3F9F}"/>
              </a:ext>
            </a:extLst>
          </p:cNvPr>
          <p:cNvGraphicFramePr>
            <a:graphicFrameLocks noChangeAspect="1"/>
          </p:cNvGraphicFramePr>
          <p:nvPr userDrawn="1">
            <p:custDataLst>
              <p:tags r:id="rId1"/>
            </p:custDataLst>
            <p:extLst>
              <p:ext uri="{D42A27DB-BD31-4B8C-83A1-F6EECF244321}">
                <p14:modId xmlns:p14="http://schemas.microsoft.com/office/powerpoint/2010/main" val="143993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4DCC80B-CA1B-42C1-925B-B49AB5DE3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06-09-2023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63892964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3FE8520-24A3-48D5-A339-BF98E17D9B81}"/>
              </a:ext>
            </a:extLst>
          </p:cNvPr>
          <p:cNvGraphicFramePr>
            <a:graphicFrameLocks noChangeAspect="1"/>
          </p:cNvGraphicFramePr>
          <p:nvPr userDrawn="1">
            <p:custDataLst>
              <p:tags r:id="rId1"/>
            </p:custDataLst>
            <p:extLst>
              <p:ext uri="{D42A27DB-BD31-4B8C-83A1-F6EECF244321}">
                <p14:modId xmlns:p14="http://schemas.microsoft.com/office/powerpoint/2010/main" val="231924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3FE8520-24A3-48D5-A339-BF98E17D9B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06-09-2023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5993764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232F3-17CC-4766-B05D-DCD55CD707FA}"/>
              </a:ext>
            </a:extLst>
          </p:cNvPr>
          <p:cNvGraphicFramePr>
            <a:graphicFrameLocks noChangeAspect="1"/>
          </p:cNvGraphicFramePr>
          <p:nvPr userDrawn="1">
            <p:custDataLst>
              <p:tags r:id="rId1"/>
            </p:custDataLst>
            <p:extLst>
              <p:ext uri="{D42A27DB-BD31-4B8C-83A1-F6EECF244321}">
                <p14:modId xmlns:p14="http://schemas.microsoft.com/office/powerpoint/2010/main" val="119621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8F232F3-17CC-4766-B05D-DCD55CD70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06-09-2023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993582613"/>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CD2189-9650-477A-85BC-7A51E3A993E7}"/>
              </a:ext>
            </a:extLst>
          </p:cNvPr>
          <p:cNvGraphicFramePr>
            <a:graphicFrameLocks noChangeAspect="1"/>
          </p:cNvGraphicFramePr>
          <p:nvPr userDrawn="1">
            <p:custDataLst>
              <p:tags r:id="rId1"/>
            </p:custDataLst>
            <p:extLst>
              <p:ext uri="{D42A27DB-BD31-4B8C-83A1-F6EECF244321}">
                <p14:modId xmlns:p14="http://schemas.microsoft.com/office/powerpoint/2010/main" val="18390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0CD2189-9650-477A-85BC-7A51E3A993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06-09-2023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527410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2A449F-63F0-4261-AFD8-ACCA8BD05C33}"/>
              </a:ext>
            </a:extLst>
          </p:cNvPr>
          <p:cNvGraphicFramePr>
            <a:graphicFrameLocks noChangeAspect="1"/>
          </p:cNvGraphicFramePr>
          <p:nvPr userDrawn="1">
            <p:custDataLst>
              <p:tags r:id="rId1"/>
            </p:custDataLst>
            <p:extLst>
              <p:ext uri="{D42A27DB-BD31-4B8C-83A1-F6EECF244321}">
                <p14:modId xmlns:p14="http://schemas.microsoft.com/office/powerpoint/2010/main" val="64323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CF2A449F-63F0-4261-AFD8-ACCA8BD05C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06-09-2023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‹nr.›</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96979323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AF7C25-4370-4339-B323-813EDFF5383A}"/>
              </a:ext>
            </a:extLst>
          </p:cNvPr>
          <p:cNvGraphicFramePr>
            <a:graphicFrameLocks noChangeAspect="1"/>
          </p:cNvGraphicFramePr>
          <p:nvPr userDrawn="1">
            <p:custDataLst>
              <p:tags r:id="rId1"/>
            </p:custDataLst>
            <p:extLst>
              <p:ext uri="{D42A27DB-BD31-4B8C-83A1-F6EECF244321}">
                <p14:modId xmlns:p14="http://schemas.microsoft.com/office/powerpoint/2010/main" val="184906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9AF7C25-4370-4339-B323-813EDFF538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06-09-2023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309313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oleObject" Target="../embeddings/oleObject57.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ags" Target="../tags/tag5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theme" Target="../theme/theme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image" Target="../media/image20.png"/><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41" Type="http://schemas.openxmlformats.org/officeDocument/2006/relationships/image" Target="../media/image19.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theme" Target="../theme/theme3.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5A3CF6-4343-4A8B-9C19-D343D6B48BAA}"/>
              </a:ext>
            </a:extLst>
          </p:cNvPr>
          <p:cNvGraphicFramePr>
            <a:graphicFrameLocks noChangeAspect="1"/>
          </p:cNvGraphicFramePr>
          <p:nvPr userDrawn="1">
            <p:custDataLst>
              <p:tags r:id="rId57"/>
            </p:custDataLst>
            <p:extLst>
              <p:ext uri="{D42A27DB-BD31-4B8C-83A1-F6EECF244321}">
                <p14:modId xmlns:p14="http://schemas.microsoft.com/office/powerpoint/2010/main" val="272169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445A3CF6-4343-4A8B-9C19-D343D6B48BA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06-09-2023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AE5F9C-F329-47C6-8F94-5BCE2A7C40CE}"/>
              </a:ext>
            </a:extLst>
          </p:cNvPr>
          <p:cNvGraphicFramePr>
            <a:graphicFrameLocks noChangeAspect="1"/>
          </p:cNvGraphicFramePr>
          <p:nvPr userDrawn="1">
            <p:custDataLst>
              <p:tags r:id="rId57"/>
            </p:custDataLst>
            <p:extLst>
              <p:ext uri="{D42A27DB-BD31-4B8C-83A1-F6EECF244321}">
                <p14:modId xmlns:p14="http://schemas.microsoft.com/office/powerpoint/2010/main" val="195255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F9AE5F9C-F329-47C6-8F94-5BCE2A7C40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06-09-2023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38850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618" y="312768"/>
            <a:ext cx="10590003" cy="748626"/>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a:t>Presentation title</a:t>
            </a:r>
            <a:br>
              <a:rPr lang="en-GB" noProof="0"/>
            </a:br>
            <a:r>
              <a:rPr lang="en-GB" noProof="0"/>
              <a:t>(in cyan)</a:t>
            </a:r>
          </a:p>
        </p:txBody>
      </p:sp>
      <p:sp>
        <p:nvSpPr>
          <p:cNvPr id="6" name="Slide Number Placeholder 5"/>
          <p:cNvSpPr>
            <a:spLocks noGrp="1"/>
          </p:cNvSpPr>
          <p:nvPr>
            <p:ph type="sldNum" sz="quarter" idx="4"/>
          </p:nvPr>
        </p:nvSpPr>
        <p:spPr>
          <a:xfrm>
            <a:off x="10908620" y="6280547"/>
            <a:ext cx="480001" cy="155575"/>
          </a:xfrm>
          <a:prstGeom prst="rect">
            <a:avLst/>
          </a:prstGeom>
        </p:spPr>
        <p:txBody>
          <a:bodyPr vert="horz" wrap="square" lIns="0" tIns="0" rIns="0" bIns="0" numCol="1" anchor="ctr" anchorCtr="0" compatLnSpc="1">
            <a:prstTxWarp prst="textNoShape">
              <a:avLst/>
            </a:prstTxWarp>
          </a:bodyPr>
          <a:lstStyle>
            <a:lvl1pPr algn="r">
              <a:defRPr sz="257" b="0" baseline="0"/>
            </a:lvl1pPr>
          </a:lstStyle>
          <a:p>
            <a:fld id="{31421AFA-3AE7-4CEA-BC9B-447859BED57B}" type="slidenum">
              <a:rPr lang="en-GB" smtClean="0"/>
              <a:pPr/>
              <a:t>‹nr.›</a:t>
            </a:fld>
            <a:endParaRPr lang="en-GB"/>
          </a:p>
        </p:txBody>
      </p:sp>
      <p:sp>
        <p:nvSpPr>
          <p:cNvPr id="1031" name="Rectangle 7"/>
          <p:cNvSpPr>
            <a:spLocks noGrp="1" noChangeArrowheads="1"/>
          </p:cNvSpPr>
          <p:nvPr>
            <p:ph type="body" idx="1"/>
          </p:nvPr>
        </p:nvSpPr>
        <p:spPr bwMode="auto">
          <a:xfrm>
            <a:off x="798617" y="1647827"/>
            <a:ext cx="10590003" cy="40592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4 No bullet text 18</a:t>
            </a:r>
          </a:p>
          <a:p>
            <a:pPr lvl="4"/>
            <a:r>
              <a:rPr lang="en-GB" noProof="0"/>
              <a:t>5 </a:t>
            </a:r>
            <a:r>
              <a:rPr lang="en-GB" noProof="0" err="1"/>
              <a:t>Megaheader</a:t>
            </a:r>
            <a:r>
              <a:rPr lang="en-GB" noProof="0"/>
              <a:t> caps 48</a:t>
            </a:r>
          </a:p>
          <a:p>
            <a:pPr lvl="5"/>
            <a:r>
              <a:rPr lang="en-GB" noProof="0"/>
              <a:t>6 Header caps 18</a:t>
            </a:r>
          </a:p>
          <a:p>
            <a:pPr lvl="6"/>
            <a:r>
              <a:rPr lang="en-GB" noProof="0"/>
              <a:t>7 Text 18</a:t>
            </a:r>
          </a:p>
          <a:p>
            <a:pPr lvl="7"/>
            <a:r>
              <a:rPr lang="en-GB" noProof="0"/>
              <a:t>8 Number 16</a:t>
            </a:r>
          </a:p>
          <a:p>
            <a:pPr lvl="8"/>
            <a:r>
              <a:rPr lang="en-GB" noProof="0"/>
              <a:t>9 Letter 16</a:t>
            </a:r>
          </a:p>
          <a:p>
            <a:pPr lvl="8"/>
            <a:endParaRPr lang="en-GB" noProof="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E8A079D-0F01-4087-8466-404AA9697848}" type="datetime1">
              <a:rPr lang="da-DK" smtClean="0"/>
              <a:t>06-09-2023</a:t>
            </a:fld>
            <a:endParaRPr lang="da-DK"/>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350" y="1633992"/>
            <a:ext cx="1797025" cy="2906915"/>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1"/>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2"/>
            <a:stretch>
              <a:fillRect/>
            </a:stretch>
          </p:blipFill>
          <p:spPr>
            <a:xfrm>
              <a:off x="-1884053" y="1200637"/>
              <a:ext cx="1418614" cy="1444137"/>
            </a:xfrm>
            <a:prstGeom prst="rect">
              <a:avLst/>
            </a:prstGeom>
          </p:spPr>
        </p:pic>
      </p:grpSp>
      <p:sp>
        <p:nvSpPr>
          <p:cNvPr id="23" name="Rectangle 22">
            <a:extLst>
              <a:ext uri="{FF2B5EF4-FFF2-40B4-BE49-F238E27FC236}">
                <a16:creationId xmlns:a16="http://schemas.microsoft.com/office/drawing/2014/main" id="{6515BF35-693E-4749-821E-5148CED147C8}"/>
              </a:ext>
            </a:extLst>
          </p:cNvPr>
          <p:cNvSpPr/>
          <p:nvPr userDrawn="1"/>
        </p:nvSpPr>
        <p:spPr>
          <a:xfrm>
            <a:off x="2052092" y="6141510"/>
            <a:ext cx="1573351" cy="272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77"/>
          </a:p>
        </p:txBody>
      </p:sp>
    </p:spTree>
    <p:extLst>
      <p:ext uri="{BB962C8B-B14F-4D97-AF65-F5344CB8AC3E}">
        <p14:creationId xmlns:p14="http://schemas.microsoft.com/office/powerpoint/2010/main" val="36071714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Lst>
  <p:hf sldNum="0" hdr="0" ftr="0" dt="0"/>
  <p:txStyles>
    <p:titleStyle>
      <a:lvl1pPr algn="l" defTabSz="146618" rtl="0" eaLnBrk="1" fontAlgn="base" hangingPunct="1">
        <a:spcBef>
          <a:spcPct val="0"/>
        </a:spcBef>
        <a:spcAft>
          <a:spcPct val="0"/>
        </a:spcAft>
        <a:defRPr sz="770" b="1" kern="1200" cap="all" spc="-16" baseline="0">
          <a:solidFill>
            <a:schemeClr val="tx2"/>
          </a:solidFill>
          <a:latin typeface="Verdana"/>
          <a:ea typeface="Verdana" pitchFamily="34" charset="0"/>
          <a:cs typeface="Verdana" pitchFamily="34" charset="0"/>
        </a:defRPr>
      </a:lvl1pPr>
      <a:lvl2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2pPr>
      <a:lvl3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3pPr>
      <a:lvl4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4pPr>
      <a:lvl5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5pPr>
      <a:lvl6pPr marL="146618"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6pPr>
      <a:lvl7pPr marL="293235"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7pPr>
      <a:lvl8pPr marL="439852"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8pPr>
      <a:lvl9pPr marL="586470"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9pPr>
    </p:titleStyle>
    <p:bodyStyle>
      <a:lvl1pPr marL="80815" indent="-80815" algn="l" defTabSz="146618" rtl="0" eaLnBrk="1" fontAlgn="base" hangingPunct="1">
        <a:lnSpc>
          <a:spcPct val="100000"/>
        </a:lnSpc>
        <a:spcBef>
          <a:spcPct val="0"/>
        </a:spcBef>
        <a:spcAft>
          <a:spcPts val="385"/>
        </a:spcAft>
        <a:buFont typeface="Verdana" pitchFamily="34" charset="0"/>
        <a:buChar char="•"/>
        <a:defRPr kern="1200" spc="-16" baseline="0">
          <a:solidFill>
            <a:schemeClr val="tx1"/>
          </a:solidFill>
          <a:latin typeface="Verdana"/>
          <a:ea typeface="Verdana" pitchFamily="34" charset="0"/>
          <a:cs typeface="Verdana" pitchFamily="34" charset="0"/>
        </a:defRPr>
      </a:lvl1pPr>
      <a:lvl2pPr marL="207809" indent="-80815" algn="l" defTabSz="146618" rtl="0" eaLnBrk="1" fontAlgn="base" hangingPunct="1">
        <a:lnSpc>
          <a:spcPct val="100000"/>
        </a:lnSpc>
        <a:spcBef>
          <a:spcPct val="0"/>
        </a:spcBef>
        <a:spcAft>
          <a:spcPts val="385"/>
        </a:spcAft>
        <a:buFont typeface="Verdana" pitchFamily="34" charset="0"/>
        <a:buChar char="•"/>
        <a:defRPr sz="513" kern="1200" spc="-16" baseline="0">
          <a:solidFill>
            <a:schemeClr val="tx1"/>
          </a:solidFill>
          <a:latin typeface="Verdana"/>
          <a:ea typeface="Verdana" pitchFamily="34" charset="0"/>
          <a:cs typeface="+mn-cs"/>
        </a:defRPr>
      </a:lvl2pPr>
      <a:lvl3pPr marL="314023" indent="-80815" algn="l" defTabSz="146618" rtl="0" eaLnBrk="1" fontAlgn="base" hangingPunct="1">
        <a:lnSpc>
          <a:spcPct val="100000"/>
        </a:lnSpc>
        <a:spcBef>
          <a:spcPct val="0"/>
        </a:spcBef>
        <a:spcAft>
          <a:spcPts val="385"/>
        </a:spcAft>
        <a:buFont typeface="Verdana" pitchFamily="34" charset="0"/>
        <a:buChar char="•"/>
        <a:defRPr sz="449" kern="1200" spc="-16" baseline="0">
          <a:solidFill>
            <a:schemeClr val="tx1"/>
          </a:solidFill>
          <a:latin typeface="Verdana"/>
          <a:ea typeface="Verdana" pitchFamily="34" charset="0"/>
          <a:cs typeface="+mn-cs"/>
        </a:defRPr>
      </a:lvl3pPr>
      <a:lvl4pPr marL="0" indent="0" algn="l" defTabSz="146618" rtl="0" eaLnBrk="1" fontAlgn="base" hangingPunct="1">
        <a:lnSpc>
          <a:spcPct val="100000"/>
        </a:lnSpc>
        <a:spcBef>
          <a:spcPct val="0"/>
        </a:spcBef>
        <a:spcAft>
          <a:spcPts val="385"/>
        </a:spcAft>
        <a:buFont typeface="Arial" panose="020B0604020202020204" pitchFamily="34" charset="0"/>
        <a:buChar char="​"/>
        <a:defRPr sz="577" kern="1200" spc="-16" baseline="0">
          <a:solidFill>
            <a:schemeClr val="tx1"/>
          </a:solidFill>
          <a:latin typeface="Verdana"/>
          <a:ea typeface="Verdana" pitchFamily="34" charset="0"/>
          <a:cs typeface="+mn-cs"/>
        </a:defRPr>
      </a:lvl4pPr>
      <a:lvl5pPr marL="0" indent="0" algn="l" defTabSz="146618" rtl="0" eaLnBrk="1" fontAlgn="base" hangingPunct="1">
        <a:lnSpc>
          <a:spcPct val="80000"/>
        </a:lnSpc>
        <a:spcBef>
          <a:spcPct val="0"/>
        </a:spcBef>
        <a:spcAft>
          <a:spcPts val="385"/>
        </a:spcAft>
        <a:buFont typeface="Arial" panose="020B0604020202020204" pitchFamily="34" charset="0"/>
        <a:buChar char="​"/>
        <a:defRPr sz="1539" b="1" kern="1200" cap="all" spc="-32" baseline="0">
          <a:solidFill>
            <a:schemeClr val="tx1"/>
          </a:solidFill>
          <a:latin typeface="Verdana"/>
          <a:ea typeface="Verdana" pitchFamily="34" charset="0"/>
          <a:cs typeface="+mn-cs"/>
        </a:defRPr>
      </a:lvl5pPr>
      <a:lvl6pPr marL="0" indent="0" algn="l" defTabSz="146618" rtl="0" eaLnBrk="1" latinLnBrk="0" hangingPunct="1">
        <a:spcBef>
          <a:spcPts val="0"/>
        </a:spcBef>
        <a:spcAft>
          <a:spcPts val="192"/>
        </a:spcAft>
        <a:buClr>
          <a:schemeClr val="tx2"/>
        </a:buClr>
        <a:buFont typeface="Arial" panose="020B0604020202020204" pitchFamily="34" charset="0"/>
        <a:buChar char="​"/>
        <a:defRPr sz="577" b="1" kern="1200" cap="all" spc="-16" baseline="0">
          <a:solidFill>
            <a:schemeClr val="tx2"/>
          </a:solidFill>
          <a:latin typeface="+mn-lt"/>
          <a:ea typeface="+mn-ea"/>
          <a:cs typeface="+mn-cs"/>
        </a:defRPr>
      </a:lvl6pPr>
      <a:lvl7pPr marL="0" indent="0" algn="l" defTabSz="146618" rtl="0" eaLnBrk="1" latinLnBrk="0" hangingPunct="1">
        <a:spcBef>
          <a:spcPts val="0"/>
        </a:spcBef>
        <a:spcAft>
          <a:spcPts val="385"/>
        </a:spcAft>
        <a:buFont typeface="Arial" panose="020B0604020202020204" pitchFamily="34" charset="0"/>
        <a:buChar char="​"/>
        <a:defRPr sz="577" i="0" kern="1200" spc="-16">
          <a:solidFill>
            <a:schemeClr val="bg2"/>
          </a:solidFill>
          <a:latin typeface="+mn-lt"/>
          <a:ea typeface="+mn-ea"/>
          <a:cs typeface="+mn-cs"/>
        </a:defRPr>
      </a:lvl7pPr>
      <a:lvl8pPr marL="207809" indent="-80815" algn="l" defTabSz="146618" rtl="0" eaLnBrk="1" latinLnBrk="0" hangingPunct="1">
        <a:spcBef>
          <a:spcPts val="0"/>
        </a:spcBef>
        <a:spcAft>
          <a:spcPts val="385"/>
        </a:spcAft>
        <a:buClr>
          <a:schemeClr val="bg2"/>
        </a:buClr>
        <a:buFont typeface="+mj-lt"/>
        <a:buAutoNum type="arabicPeriod"/>
        <a:defRPr sz="513" kern="1200" spc="-16">
          <a:solidFill>
            <a:schemeClr val="tx1"/>
          </a:solidFill>
          <a:latin typeface="+mn-lt"/>
          <a:ea typeface="+mn-ea"/>
          <a:cs typeface="+mn-cs"/>
        </a:defRPr>
      </a:lvl8pPr>
      <a:lvl9pPr marL="207809" indent="-80815" algn="l" defTabSz="146618" rtl="0" eaLnBrk="1" latinLnBrk="0" hangingPunct="1">
        <a:spcBef>
          <a:spcPts val="0"/>
        </a:spcBef>
        <a:spcAft>
          <a:spcPts val="385"/>
        </a:spcAft>
        <a:buClr>
          <a:schemeClr val="bg2"/>
        </a:buClr>
        <a:buFont typeface="+mj-lt"/>
        <a:buAutoNum type="alphaUcPeriod"/>
        <a:defRPr sz="513" kern="1200" spc="-16">
          <a:solidFill>
            <a:schemeClr val="tx1"/>
          </a:solidFill>
          <a:latin typeface="+mn-lt"/>
          <a:ea typeface="+mn-ea"/>
          <a:cs typeface="+mn-cs"/>
        </a:defRPr>
      </a:lvl9pPr>
    </p:bodyStyle>
    <p:otherStyle>
      <a:defPPr>
        <a:defRPr lang="en-US"/>
      </a:defPPr>
      <a:lvl1pPr marL="0" algn="l" defTabSz="146618" rtl="0" eaLnBrk="1" latinLnBrk="0" hangingPunct="1">
        <a:defRPr sz="609" kern="1200">
          <a:solidFill>
            <a:schemeClr val="tx1"/>
          </a:solidFill>
          <a:latin typeface="+mn-lt"/>
          <a:ea typeface="+mn-ea"/>
          <a:cs typeface="+mn-cs"/>
        </a:defRPr>
      </a:lvl1pPr>
      <a:lvl2pPr marL="146618" algn="l" defTabSz="146618" rtl="0" eaLnBrk="1" latinLnBrk="0" hangingPunct="1">
        <a:defRPr sz="609" kern="1200">
          <a:solidFill>
            <a:schemeClr val="tx1"/>
          </a:solidFill>
          <a:latin typeface="+mn-lt"/>
          <a:ea typeface="+mn-ea"/>
          <a:cs typeface="+mn-cs"/>
        </a:defRPr>
      </a:lvl2pPr>
      <a:lvl3pPr marL="293235" algn="l" defTabSz="146618" rtl="0" eaLnBrk="1" latinLnBrk="0" hangingPunct="1">
        <a:defRPr sz="609" kern="1200">
          <a:solidFill>
            <a:schemeClr val="tx1"/>
          </a:solidFill>
          <a:latin typeface="+mn-lt"/>
          <a:ea typeface="+mn-ea"/>
          <a:cs typeface="+mn-cs"/>
        </a:defRPr>
      </a:lvl3pPr>
      <a:lvl4pPr marL="439852" algn="l" defTabSz="146618" rtl="0" eaLnBrk="1" latinLnBrk="0" hangingPunct="1">
        <a:defRPr sz="609" kern="1200">
          <a:solidFill>
            <a:schemeClr val="tx1"/>
          </a:solidFill>
          <a:latin typeface="+mn-lt"/>
          <a:ea typeface="+mn-ea"/>
          <a:cs typeface="+mn-cs"/>
        </a:defRPr>
      </a:lvl4pPr>
      <a:lvl5pPr marL="586470" algn="l" defTabSz="146618" rtl="0" eaLnBrk="1" latinLnBrk="0" hangingPunct="1">
        <a:defRPr sz="609" kern="1200">
          <a:solidFill>
            <a:schemeClr val="tx1"/>
          </a:solidFill>
          <a:latin typeface="+mn-lt"/>
          <a:ea typeface="+mn-ea"/>
          <a:cs typeface="+mn-cs"/>
        </a:defRPr>
      </a:lvl5pPr>
      <a:lvl6pPr marL="733087" algn="l" defTabSz="146618" rtl="0" eaLnBrk="1" latinLnBrk="0" hangingPunct="1">
        <a:defRPr sz="609" kern="1200">
          <a:solidFill>
            <a:schemeClr val="tx1"/>
          </a:solidFill>
          <a:latin typeface="+mn-lt"/>
          <a:ea typeface="+mn-ea"/>
          <a:cs typeface="+mn-cs"/>
        </a:defRPr>
      </a:lvl6pPr>
      <a:lvl7pPr marL="879704" algn="l" defTabSz="146618" rtl="0" eaLnBrk="1" latinLnBrk="0" hangingPunct="1">
        <a:defRPr sz="609" kern="1200">
          <a:solidFill>
            <a:schemeClr val="tx1"/>
          </a:solidFill>
          <a:latin typeface="+mn-lt"/>
          <a:ea typeface="+mn-ea"/>
          <a:cs typeface="+mn-cs"/>
        </a:defRPr>
      </a:lvl7pPr>
      <a:lvl8pPr marL="1026321" algn="l" defTabSz="146618" rtl="0" eaLnBrk="1" latinLnBrk="0" hangingPunct="1">
        <a:defRPr sz="609" kern="1200">
          <a:solidFill>
            <a:schemeClr val="tx1"/>
          </a:solidFill>
          <a:latin typeface="+mn-lt"/>
          <a:ea typeface="+mn-ea"/>
          <a:cs typeface="+mn-cs"/>
        </a:defRPr>
      </a:lvl8pPr>
      <a:lvl9pPr marL="1172939" algn="l" defTabSz="146618" rtl="0" eaLnBrk="1" latinLnBrk="0" hangingPunct="1">
        <a:defRPr sz="60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38">
          <p15:clr>
            <a:srgbClr val="F26B43"/>
          </p15:clr>
        </p15:guide>
        <p15:guide id="2" pos="17814">
          <p15:clr>
            <a:srgbClr val="F26B43"/>
          </p15:clr>
        </p15:guide>
        <p15:guide id="3" orient="horz" pos="3230">
          <p15:clr>
            <a:srgbClr val="F26B43"/>
          </p15:clr>
        </p15:guide>
        <p15:guide id="4" orient="horz" pos="11207">
          <p15:clr>
            <a:srgbClr val="F26B43"/>
          </p15:clr>
        </p15:guide>
        <p15:guide id="5" pos="15264">
          <p15:clr>
            <a:srgbClr val="F26B43"/>
          </p15:clr>
        </p15:guide>
        <p15:guide id="6" pos="13990">
          <p15:clr>
            <a:srgbClr val="F26B43"/>
          </p15:clr>
        </p15:guide>
        <p15:guide id="7" pos="12715">
          <p15:clr>
            <a:srgbClr val="F26B43"/>
          </p15:clr>
        </p15:guide>
        <p15:guide id="8" pos="11443">
          <p15:clr>
            <a:srgbClr val="F26B43"/>
          </p15:clr>
        </p15:guide>
        <p15:guide id="9" pos="10168">
          <p15:clr>
            <a:srgbClr val="F26B43"/>
          </p15:clr>
        </p15:guide>
        <p15:guide id="10" pos="8894">
          <p15:clr>
            <a:srgbClr val="F26B43"/>
          </p15:clr>
        </p15:guide>
        <p15:guide id="11" pos="7618">
          <p15:clr>
            <a:srgbClr val="F26B43"/>
          </p15:clr>
        </p15:guide>
        <p15:guide id="12" pos="6346">
          <p15:clr>
            <a:srgbClr val="F26B43"/>
          </p15:clr>
        </p15:guide>
        <p15:guide id="13" pos="5071">
          <p15:clr>
            <a:srgbClr val="F26B43"/>
          </p15:clr>
        </p15:guide>
        <p15:guide id="14" pos="3797">
          <p15:clr>
            <a:srgbClr val="F26B43"/>
          </p15:clr>
        </p15:guide>
        <p15:guide id="15" pos="2523">
          <p15:clr>
            <a:srgbClr val="F26B43"/>
          </p15:clr>
        </p15:guide>
        <p15:guide id="16" pos="12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10.xml"/><Relationship Id="rId1" Type="http://schemas.openxmlformats.org/officeDocument/2006/relationships/tags" Target="../tags/tag114.xml"/><Relationship Id="rId6" Type="http://schemas.openxmlformats.org/officeDocument/2006/relationships/image" Target="../media/image1.emf"/><Relationship Id="rId5" Type="http://schemas.openxmlformats.org/officeDocument/2006/relationships/oleObject" Target="../embeddings/oleObject113.bin"/><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notesSlide" Target="../notesSlides/notesSlide9.xml"/><Relationship Id="rId7" Type="http://schemas.openxmlformats.org/officeDocument/2006/relationships/image" Target="../media/image68.png"/><Relationship Id="rId2" Type="http://schemas.openxmlformats.org/officeDocument/2006/relationships/slideLayout" Target="../slideLayouts/slideLayout10.xml"/><Relationship Id="rId1" Type="http://schemas.openxmlformats.org/officeDocument/2006/relationships/tags" Target="../tags/tag120.xml"/><Relationship Id="rId6" Type="http://schemas.openxmlformats.org/officeDocument/2006/relationships/slide" Target="slide15.xml"/><Relationship Id="rId5" Type="http://schemas.openxmlformats.org/officeDocument/2006/relationships/image" Target="../media/image1.emf"/><Relationship Id="rId10" Type="http://schemas.openxmlformats.org/officeDocument/2006/relationships/image" Target="../media/image71.svg"/><Relationship Id="rId4" Type="http://schemas.openxmlformats.org/officeDocument/2006/relationships/oleObject" Target="../embeddings/oleObject119.bin"/><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notesSlide" Target="../notesSlides/notesSlide10.xml"/><Relationship Id="rId7" Type="http://schemas.openxmlformats.org/officeDocument/2006/relationships/image" Target="../media/image72.png"/><Relationship Id="rId2" Type="http://schemas.openxmlformats.org/officeDocument/2006/relationships/slideLayout" Target="../slideLayouts/slideLayout10.xml"/><Relationship Id="rId1" Type="http://schemas.openxmlformats.org/officeDocument/2006/relationships/tags" Target="../tags/tag121.xml"/><Relationship Id="rId6" Type="http://schemas.openxmlformats.org/officeDocument/2006/relationships/slide" Target="slide41.xml"/><Relationship Id="rId5" Type="http://schemas.openxmlformats.org/officeDocument/2006/relationships/image" Target="../media/image1.emf"/><Relationship Id="rId4" Type="http://schemas.openxmlformats.org/officeDocument/2006/relationships/oleObject" Target="../embeddings/oleObject120.bin"/></Relationships>
</file>

<file path=ppt/slides/_rels/slide1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notesSlide" Target="../notesSlides/notesSlide11.xml"/><Relationship Id="rId7" Type="http://schemas.openxmlformats.org/officeDocument/2006/relationships/image" Target="../media/image74.png"/><Relationship Id="rId2" Type="http://schemas.openxmlformats.org/officeDocument/2006/relationships/slideLayout" Target="../slideLayouts/slideLayout10.xml"/><Relationship Id="rId1" Type="http://schemas.openxmlformats.org/officeDocument/2006/relationships/tags" Target="../tags/tag122.xml"/><Relationship Id="rId6" Type="http://schemas.openxmlformats.org/officeDocument/2006/relationships/slide" Target="slide48.xml"/><Relationship Id="rId5" Type="http://schemas.openxmlformats.org/officeDocument/2006/relationships/image" Target="../media/image1.emf"/><Relationship Id="rId10" Type="http://schemas.openxmlformats.org/officeDocument/2006/relationships/image" Target="../media/image77.svg"/><Relationship Id="rId4" Type="http://schemas.openxmlformats.org/officeDocument/2006/relationships/oleObject" Target="../embeddings/oleObject121.bin"/><Relationship Id="rId9"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122.bin"/></Relationships>
</file>

<file path=ppt/slides/_rels/slide1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notesSlide" Target="../notesSlides/notesSlide13.xml"/><Relationship Id="rId7" Type="http://schemas.openxmlformats.org/officeDocument/2006/relationships/slide" Target="slide22.xml"/><Relationship Id="rId2" Type="http://schemas.openxmlformats.org/officeDocument/2006/relationships/slideLayout" Target="../slideLayouts/slideLayout10.xml"/><Relationship Id="rId1" Type="http://schemas.openxmlformats.org/officeDocument/2006/relationships/tags" Target="../tags/tag124.xml"/><Relationship Id="rId6" Type="http://schemas.openxmlformats.org/officeDocument/2006/relationships/slide" Target="slide15.xml"/><Relationship Id="rId5" Type="http://schemas.openxmlformats.org/officeDocument/2006/relationships/image" Target="../media/image1.emf"/><Relationship Id="rId4" Type="http://schemas.openxmlformats.org/officeDocument/2006/relationships/oleObject" Target="../embeddings/oleObject123.bin"/><Relationship Id="rId9" Type="http://schemas.openxmlformats.org/officeDocument/2006/relationships/slide" Target="slide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tags" Target="../tags/tag125.xml"/><Relationship Id="rId5" Type="http://schemas.openxmlformats.org/officeDocument/2006/relationships/image" Target="../media/image1.emf"/><Relationship Id="rId4" Type="http://schemas.openxmlformats.org/officeDocument/2006/relationships/oleObject" Target="../embeddings/oleObject12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26.xml"/><Relationship Id="rId5" Type="http://schemas.openxmlformats.org/officeDocument/2006/relationships/image" Target="../media/image1.emf"/><Relationship Id="rId4" Type="http://schemas.openxmlformats.org/officeDocument/2006/relationships/oleObject" Target="../embeddings/oleObject12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27.xml"/><Relationship Id="rId5" Type="http://schemas.openxmlformats.org/officeDocument/2006/relationships/image" Target="../media/image1.emf"/><Relationship Id="rId4" Type="http://schemas.openxmlformats.org/officeDocument/2006/relationships/oleObject" Target="../embeddings/oleObject1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12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29.xml"/><Relationship Id="rId5" Type="http://schemas.openxmlformats.org/officeDocument/2006/relationships/image" Target="../media/image1.emf"/><Relationship Id="rId4" Type="http://schemas.openxmlformats.org/officeDocument/2006/relationships/oleObject" Target="../embeddings/oleObject12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15.xml"/><Relationship Id="rId5" Type="http://schemas.openxmlformats.org/officeDocument/2006/relationships/image" Target="../media/image1.emf"/><Relationship Id="rId4" Type="http://schemas.openxmlformats.org/officeDocument/2006/relationships/oleObject" Target="../embeddings/oleObject114.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12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79.svg"/><Relationship Id="rId2" Type="http://schemas.openxmlformats.org/officeDocument/2006/relationships/slideLayout" Target="../slideLayouts/slideLayout10.xml"/><Relationship Id="rId1" Type="http://schemas.openxmlformats.org/officeDocument/2006/relationships/tags" Target="../tags/tag131.xml"/><Relationship Id="rId6" Type="http://schemas.openxmlformats.org/officeDocument/2006/relationships/image" Target="../media/image78.png"/><Relationship Id="rId5" Type="http://schemas.openxmlformats.org/officeDocument/2006/relationships/image" Target="../media/image1.emf"/><Relationship Id="rId4" Type="http://schemas.openxmlformats.org/officeDocument/2006/relationships/oleObject" Target="../embeddings/oleObject12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6.xml"/><Relationship Id="rId1" Type="http://schemas.openxmlformats.org/officeDocument/2006/relationships/tags" Target="../tags/tag132.xml"/><Relationship Id="rId5" Type="http://schemas.openxmlformats.org/officeDocument/2006/relationships/image" Target="../media/image1.emf"/><Relationship Id="rId4" Type="http://schemas.openxmlformats.org/officeDocument/2006/relationships/oleObject" Target="../embeddings/oleObject12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1.svg"/><Relationship Id="rId2" Type="http://schemas.openxmlformats.org/officeDocument/2006/relationships/slideLayout" Target="../slideLayouts/slideLayout10.xml"/><Relationship Id="rId1" Type="http://schemas.openxmlformats.org/officeDocument/2006/relationships/tags" Target="../tags/tag133.xml"/><Relationship Id="rId6" Type="http://schemas.openxmlformats.org/officeDocument/2006/relationships/image" Target="../media/image80.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81.svg"/><Relationship Id="rId2" Type="http://schemas.openxmlformats.org/officeDocument/2006/relationships/slideLayout" Target="../slideLayouts/slideLayout10.xml"/><Relationship Id="rId1" Type="http://schemas.openxmlformats.org/officeDocument/2006/relationships/tags" Target="../tags/tag134.xml"/><Relationship Id="rId6" Type="http://schemas.openxmlformats.org/officeDocument/2006/relationships/image" Target="../media/image80.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1.svg"/><Relationship Id="rId2" Type="http://schemas.openxmlformats.org/officeDocument/2006/relationships/slideLayout" Target="../slideLayouts/slideLayout10.xml"/><Relationship Id="rId1" Type="http://schemas.openxmlformats.org/officeDocument/2006/relationships/tags" Target="../tags/tag135.xml"/><Relationship Id="rId6" Type="http://schemas.openxmlformats.org/officeDocument/2006/relationships/image" Target="../media/image80.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81.svg"/><Relationship Id="rId2" Type="http://schemas.openxmlformats.org/officeDocument/2006/relationships/slideLayout" Target="../slideLayouts/slideLayout10.xml"/><Relationship Id="rId1" Type="http://schemas.openxmlformats.org/officeDocument/2006/relationships/tags" Target="../tags/tag136.xml"/><Relationship Id="rId6" Type="http://schemas.openxmlformats.org/officeDocument/2006/relationships/image" Target="../media/image80.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79.svg"/><Relationship Id="rId2" Type="http://schemas.openxmlformats.org/officeDocument/2006/relationships/slideLayout" Target="../slideLayouts/slideLayout10.xml"/><Relationship Id="rId1" Type="http://schemas.openxmlformats.org/officeDocument/2006/relationships/tags" Target="../tags/tag137.xml"/><Relationship Id="rId6" Type="http://schemas.openxmlformats.org/officeDocument/2006/relationships/image" Target="../media/image78.png"/><Relationship Id="rId5" Type="http://schemas.openxmlformats.org/officeDocument/2006/relationships/image" Target="../media/image1.emf"/><Relationship Id="rId4" Type="http://schemas.openxmlformats.org/officeDocument/2006/relationships/oleObject" Target="../embeddings/oleObject13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83.svg"/><Relationship Id="rId2" Type="http://schemas.openxmlformats.org/officeDocument/2006/relationships/slideLayout" Target="../slideLayouts/slideLayout10.xml"/><Relationship Id="rId1" Type="http://schemas.openxmlformats.org/officeDocument/2006/relationships/tags" Target="../tags/tag138.xml"/><Relationship Id="rId6" Type="http://schemas.openxmlformats.org/officeDocument/2006/relationships/image" Target="../media/image82.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83.svg"/><Relationship Id="rId2" Type="http://schemas.openxmlformats.org/officeDocument/2006/relationships/slideLayout" Target="../slideLayouts/slideLayout10.xml"/><Relationship Id="rId1" Type="http://schemas.openxmlformats.org/officeDocument/2006/relationships/tags" Target="../tags/tag139.xml"/><Relationship Id="rId6" Type="http://schemas.openxmlformats.org/officeDocument/2006/relationships/image" Target="../media/image82.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83.svg"/><Relationship Id="rId2" Type="http://schemas.openxmlformats.org/officeDocument/2006/relationships/slideLayout" Target="../slideLayouts/slideLayout10.xml"/><Relationship Id="rId1" Type="http://schemas.openxmlformats.org/officeDocument/2006/relationships/tags" Target="../tags/tag140.xml"/><Relationship Id="rId6" Type="http://schemas.openxmlformats.org/officeDocument/2006/relationships/image" Target="../media/image82.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83.svg"/><Relationship Id="rId2" Type="http://schemas.openxmlformats.org/officeDocument/2006/relationships/slideLayout" Target="../slideLayouts/slideLayout10.xml"/><Relationship Id="rId1" Type="http://schemas.openxmlformats.org/officeDocument/2006/relationships/tags" Target="../tags/tag141.xml"/><Relationship Id="rId6" Type="http://schemas.openxmlformats.org/officeDocument/2006/relationships/image" Target="../media/image82.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79.svg"/><Relationship Id="rId2" Type="http://schemas.openxmlformats.org/officeDocument/2006/relationships/slideLayout" Target="../slideLayouts/slideLayout10.xml"/><Relationship Id="rId1" Type="http://schemas.openxmlformats.org/officeDocument/2006/relationships/tags" Target="../tags/tag142.xml"/><Relationship Id="rId6" Type="http://schemas.openxmlformats.org/officeDocument/2006/relationships/image" Target="../media/image78.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6.xml"/><Relationship Id="rId1" Type="http://schemas.openxmlformats.org/officeDocument/2006/relationships/tags" Target="../tags/tag143.xml"/><Relationship Id="rId5" Type="http://schemas.openxmlformats.org/officeDocument/2006/relationships/image" Target="../media/image1.emf"/><Relationship Id="rId4" Type="http://schemas.openxmlformats.org/officeDocument/2006/relationships/oleObject" Target="../embeddings/oleObject13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5.svg"/><Relationship Id="rId2" Type="http://schemas.openxmlformats.org/officeDocument/2006/relationships/slideLayout" Target="../slideLayouts/slideLayout10.xml"/><Relationship Id="rId1" Type="http://schemas.openxmlformats.org/officeDocument/2006/relationships/tags" Target="../tags/tag144.xml"/><Relationship Id="rId6" Type="http://schemas.openxmlformats.org/officeDocument/2006/relationships/image" Target="../media/image84.png"/><Relationship Id="rId5" Type="http://schemas.openxmlformats.org/officeDocument/2006/relationships/image" Target="../media/image1.emf"/><Relationship Id="rId4" Type="http://schemas.openxmlformats.org/officeDocument/2006/relationships/oleObject" Target="../embeddings/oleObject13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85.svg"/><Relationship Id="rId2" Type="http://schemas.openxmlformats.org/officeDocument/2006/relationships/slideLayout" Target="../slideLayouts/slideLayout10.xml"/><Relationship Id="rId1" Type="http://schemas.openxmlformats.org/officeDocument/2006/relationships/tags" Target="../tags/tag145.xml"/><Relationship Id="rId6" Type="http://schemas.openxmlformats.org/officeDocument/2006/relationships/image" Target="../media/image84.png"/><Relationship Id="rId5" Type="http://schemas.openxmlformats.org/officeDocument/2006/relationships/image" Target="../media/image1.emf"/><Relationship Id="rId4" Type="http://schemas.openxmlformats.org/officeDocument/2006/relationships/oleObject" Target="../embeddings/oleObject13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85.svg"/><Relationship Id="rId2" Type="http://schemas.openxmlformats.org/officeDocument/2006/relationships/slideLayout" Target="../slideLayouts/slideLayout10.xml"/><Relationship Id="rId1" Type="http://schemas.openxmlformats.org/officeDocument/2006/relationships/tags" Target="../tags/tag146.xml"/><Relationship Id="rId6" Type="http://schemas.openxmlformats.org/officeDocument/2006/relationships/image" Target="../media/image84.png"/><Relationship Id="rId5" Type="http://schemas.openxmlformats.org/officeDocument/2006/relationships/image" Target="../media/image1.emf"/><Relationship Id="rId4" Type="http://schemas.openxmlformats.org/officeDocument/2006/relationships/oleObject" Target="../embeddings/oleObject13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85.svg"/><Relationship Id="rId2" Type="http://schemas.openxmlformats.org/officeDocument/2006/relationships/slideLayout" Target="../slideLayouts/slideLayout10.xml"/><Relationship Id="rId1" Type="http://schemas.openxmlformats.org/officeDocument/2006/relationships/tags" Target="../tags/tag147.xml"/><Relationship Id="rId6" Type="http://schemas.openxmlformats.org/officeDocument/2006/relationships/image" Target="../media/image84.png"/><Relationship Id="rId5" Type="http://schemas.openxmlformats.org/officeDocument/2006/relationships/image" Target="../media/image1.emf"/><Relationship Id="rId4" Type="http://schemas.openxmlformats.org/officeDocument/2006/relationships/oleObject" Target="../embeddings/oleObject13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9.svg"/><Relationship Id="rId2" Type="http://schemas.openxmlformats.org/officeDocument/2006/relationships/slideLayout" Target="../slideLayouts/slideLayout10.xml"/><Relationship Id="rId1" Type="http://schemas.openxmlformats.org/officeDocument/2006/relationships/tags" Target="../tags/tag148.xml"/><Relationship Id="rId6" Type="http://schemas.openxmlformats.org/officeDocument/2006/relationships/image" Target="../media/image78.png"/><Relationship Id="rId5" Type="http://schemas.openxmlformats.org/officeDocument/2006/relationships/image" Target="../media/image1.emf"/><Relationship Id="rId4" Type="http://schemas.openxmlformats.org/officeDocument/2006/relationships/oleObject" Target="../embeddings/oleObject13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6.xml"/><Relationship Id="rId1" Type="http://schemas.openxmlformats.org/officeDocument/2006/relationships/tags" Target="../tags/tag149.xml"/><Relationship Id="rId5" Type="http://schemas.openxmlformats.org/officeDocument/2006/relationships/image" Target="../media/image1.emf"/><Relationship Id="rId4" Type="http://schemas.openxmlformats.org/officeDocument/2006/relationships/oleObject" Target="../embeddings/oleObject137.bin"/></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40.xml"/><Relationship Id="rId7" Type="http://schemas.openxmlformats.org/officeDocument/2006/relationships/image" Target="../media/image87.svg"/><Relationship Id="rId2" Type="http://schemas.openxmlformats.org/officeDocument/2006/relationships/slideLayout" Target="../slideLayouts/slideLayout10.xml"/><Relationship Id="rId1" Type="http://schemas.openxmlformats.org/officeDocument/2006/relationships/tags" Target="../tags/tag150.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1.emf"/><Relationship Id="rId10" Type="http://schemas.openxmlformats.org/officeDocument/2006/relationships/image" Target="../media/image90.png"/><Relationship Id="rId4" Type="http://schemas.openxmlformats.org/officeDocument/2006/relationships/oleObject" Target="../embeddings/oleObject138.bin"/><Relationship Id="rId9" Type="http://schemas.openxmlformats.org/officeDocument/2006/relationships/image" Target="../media/image89.svg"/></Relationships>
</file>

<file path=ppt/slides/_rels/slide4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41.xml"/><Relationship Id="rId7" Type="http://schemas.openxmlformats.org/officeDocument/2006/relationships/image" Target="../media/image87.svg"/><Relationship Id="rId2" Type="http://schemas.openxmlformats.org/officeDocument/2006/relationships/slideLayout" Target="../slideLayouts/slideLayout10.xml"/><Relationship Id="rId1" Type="http://schemas.openxmlformats.org/officeDocument/2006/relationships/tags" Target="../tags/tag151.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1.emf"/><Relationship Id="rId10" Type="http://schemas.openxmlformats.org/officeDocument/2006/relationships/image" Target="../media/image90.png"/><Relationship Id="rId4" Type="http://schemas.openxmlformats.org/officeDocument/2006/relationships/oleObject" Target="../embeddings/oleObject139.bin"/><Relationship Id="rId9" Type="http://schemas.openxmlformats.org/officeDocument/2006/relationships/image" Target="../media/image89.svg"/></Relationships>
</file>

<file path=ppt/slides/_rels/slide4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42.xml"/><Relationship Id="rId7" Type="http://schemas.openxmlformats.org/officeDocument/2006/relationships/image" Target="../media/image87.svg"/><Relationship Id="rId2" Type="http://schemas.openxmlformats.org/officeDocument/2006/relationships/slideLayout" Target="../slideLayouts/slideLayout10.xml"/><Relationship Id="rId1" Type="http://schemas.openxmlformats.org/officeDocument/2006/relationships/tags" Target="../tags/tag152.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1.emf"/><Relationship Id="rId10" Type="http://schemas.openxmlformats.org/officeDocument/2006/relationships/image" Target="../media/image90.png"/><Relationship Id="rId4" Type="http://schemas.openxmlformats.org/officeDocument/2006/relationships/oleObject" Target="../embeddings/oleObject140.bin"/><Relationship Id="rId9" Type="http://schemas.openxmlformats.org/officeDocument/2006/relationships/image" Target="../media/image89.svg"/></Relationships>
</file>

<file path=ppt/slides/_rels/slide4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43.xml"/><Relationship Id="rId7" Type="http://schemas.openxmlformats.org/officeDocument/2006/relationships/image" Target="../media/image89.svg"/><Relationship Id="rId2" Type="http://schemas.openxmlformats.org/officeDocument/2006/relationships/slideLayout" Target="../slideLayouts/slideLayout10.xml"/><Relationship Id="rId1" Type="http://schemas.openxmlformats.org/officeDocument/2006/relationships/tags" Target="../tags/tag153.xml"/><Relationship Id="rId6" Type="http://schemas.openxmlformats.org/officeDocument/2006/relationships/image" Target="../media/image88.png"/><Relationship Id="rId11" Type="http://schemas.openxmlformats.org/officeDocument/2006/relationships/image" Target="../media/image91.svg"/><Relationship Id="rId5" Type="http://schemas.openxmlformats.org/officeDocument/2006/relationships/image" Target="../media/image1.emf"/><Relationship Id="rId10" Type="http://schemas.openxmlformats.org/officeDocument/2006/relationships/image" Target="../media/image90.png"/><Relationship Id="rId4" Type="http://schemas.openxmlformats.org/officeDocument/2006/relationships/oleObject" Target="../embeddings/oleObject141.bin"/><Relationship Id="rId9" Type="http://schemas.openxmlformats.org/officeDocument/2006/relationships/image" Target="../media/image87.svg"/></Relationships>
</file>

<file path=ppt/slides/_rels/slide4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44.xml"/><Relationship Id="rId7" Type="http://schemas.openxmlformats.org/officeDocument/2006/relationships/image" Target="../media/image89.svg"/><Relationship Id="rId2" Type="http://schemas.openxmlformats.org/officeDocument/2006/relationships/slideLayout" Target="../slideLayouts/slideLayout10.xml"/><Relationship Id="rId1" Type="http://schemas.openxmlformats.org/officeDocument/2006/relationships/tags" Target="../tags/tag154.xml"/><Relationship Id="rId6" Type="http://schemas.openxmlformats.org/officeDocument/2006/relationships/image" Target="../media/image88.png"/><Relationship Id="rId11" Type="http://schemas.openxmlformats.org/officeDocument/2006/relationships/image" Target="../media/image87.svg"/><Relationship Id="rId5" Type="http://schemas.openxmlformats.org/officeDocument/2006/relationships/image" Target="../media/image1.emf"/><Relationship Id="rId10" Type="http://schemas.openxmlformats.org/officeDocument/2006/relationships/image" Target="../media/image86.png"/><Relationship Id="rId4" Type="http://schemas.openxmlformats.org/officeDocument/2006/relationships/oleObject" Target="../embeddings/oleObject142.bin"/><Relationship Id="rId9" Type="http://schemas.openxmlformats.org/officeDocument/2006/relationships/image" Target="../media/image91.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notesSlide" Target="../notesSlides/notesSlide46.xml"/><Relationship Id="rId7" Type="http://schemas.openxmlformats.org/officeDocument/2006/relationships/image" Target="../media/image92.png"/><Relationship Id="rId2" Type="http://schemas.openxmlformats.org/officeDocument/2006/relationships/slideLayout" Target="../slideLayouts/slideLayout10.xml"/><Relationship Id="rId1" Type="http://schemas.openxmlformats.org/officeDocument/2006/relationships/tags" Target="../tags/tag155.xml"/><Relationship Id="rId6" Type="http://schemas.openxmlformats.org/officeDocument/2006/relationships/slide" Target="slide12.xml"/><Relationship Id="rId5" Type="http://schemas.openxmlformats.org/officeDocument/2006/relationships/image" Target="../media/image1.emf"/><Relationship Id="rId4" Type="http://schemas.openxmlformats.org/officeDocument/2006/relationships/oleObject" Target="../embeddings/oleObject143.bin"/></Relationships>
</file>

<file path=ppt/slides/_rels/slide4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47.xml"/><Relationship Id="rId7" Type="http://schemas.openxmlformats.org/officeDocument/2006/relationships/slide" Target="slide12.xml"/><Relationship Id="rId2" Type="http://schemas.openxmlformats.org/officeDocument/2006/relationships/slideLayout" Target="../slideLayouts/slideLayout10.xml"/><Relationship Id="rId1" Type="http://schemas.openxmlformats.org/officeDocument/2006/relationships/tags" Target="../tags/tag156.xml"/><Relationship Id="rId6" Type="http://schemas.openxmlformats.org/officeDocument/2006/relationships/image" Target="../media/image94.png"/><Relationship Id="rId5" Type="http://schemas.openxmlformats.org/officeDocument/2006/relationships/image" Target="../media/image1.emf"/><Relationship Id="rId4" Type="http://schemas.openxmlformats.org/officeDocument/2006/relationships/oleObject" Target="../embeddings/oleObject144.bin"/><Relationship Id="rId9" Type="http://schemas.openxmlformats.org/officeDocument/2006/relationships/image" Target="../media/image93.svg"/></Relationships>
</file>

<file path=ppt/slides/_rels/slide49.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notesSlide" Target="../notesSlides/notesSlide48.xml"/><Relationship Id="rId7" Type="http://schemas.openxmlformats.org/officeDocument/2006/relationships/image" Target="../media/image95.png"/><Relationship Id="rId2" Type="http://schemas.openxmlformats.org/officeDocument/2006/relationships/slideLayout" Target="../slideLayouts/slideLayout46.xml"/><Relationship Id="rId1" Type="http://schemas.openxmlformats.org/officeDocument/2006/relationships/tags" Target="../tags/tag157.xml"/><Relationship Id="rId6" Type="http://schemas.openxmlformats.org/officeDocument/2006/relationships/hyperlink" Target="mailto:mvd-skole@aalborg.dk" TargetMode="External"/><Relationship Id="rId5" Type="http://schemas.openxmlformats.org/officeDocument/2006/relationships/image" Target="../media/image1.emf"/><Relationship Id="rId4" Type="http://schemas.openxmlformats.org/officeDocument/2006/relationships/oleObject" Target="../embeddings/oleObject145.bin"/></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notesSlide" Target="../notesSlides/notesSlide5.xml"/><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slideLayout" Target="../slideLayouts/slideLayout10.xml"/><Relationship Id="rId16" Type="http://schemas.openxmlformats.org/officeDocument/2006/relationships/image" Target="../media/image36.png"/><Relationship Id="rId1" Type="http://schemas.openxmlformats.org/officeDocument/2006/relationships/tags" Target="../tags/tag116.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1.emf"/><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oleObject" Target="../embeddings/oleObject115.bin"/><Relationship Id="rId9" Type="http://schemas.openxmlformats.org/officeDocument/2006/relationships/image" Target="../media/image29.sv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4.png"/><Relationship Id="rId18" Type="http://schemas.openxmlformats.org/officeDocument/2006/relationships/slide" Target="slide11.xml"/><Relationship Id="rId26" Type="http://schemas.openxmlformats.org/officeDocument/2006/relationships/image" Target="../media/image55.svg"/><Relationship Id="rId3" Type="http://schemas.openxmlformats.org/officeDocument/2006/relationships/notesSlide" Target="../notesSlides/notesSlide6.xml"/><Relationship Id="rId21" Type="http://schemas.openxmlformats.org/officeDocument/2006/relationships/image" Target="../media/image50.png"/><Relationship Id="rId7" Type="http://schemas.openxmlformats.org/officeDocument/2006/relationships/image" Target="../media/image40.png"/><Relationship Id="rId12" Type="http://schemas.openxmlformats.org/officeDocument/2006/relationships/slide" Target="slide12.xml"/><Relationship Id="rId17" Type="http://schemas.openxmlformats.org/officeDocument/2006/relationships/image" Target="../media/image47.svg"/><Relationship Id="rId25" Type="http://schemas.openxmlformats.org/officeDocument/2006/relationships/image" Target="../media/image54.png"/><Relationship Id="rId2" Type="http://schemas.openxmlformats.org/officeDocument/2006/relationships/slideLayout" Target="../slideLayouts/slideLayout10.xml"/><Relationship Id="rId16" Type="http://schemas.openxmlformats.org/officeDocument/2006/relationships/image" Target="../media/image46.png"/><Relationship Id="rId20" Type="http://schemas.openxmlformats.org/officeDocument/2006/relationships/image" Target="../media/image49.svg"/><Relationship Id="rId29" Type="http://schemas.openxmlformats.org/officeDocument/2006/relationships/image" Target="../media/image58.png"/><Relationship Id="rId1" Type="http://schemas.openxmlformats.org/officeDocument/2006/relationships/tags" Target="../tags/tag117.xml"/><Relationship Id="rId6" Type="http://schemas.openxmlformats.org/officeDocument/2006/relationships/slide" Target="slide8.xml"/><Relationship Id="rId11" Type="http://schemas.openxmlformats.org/officeDocument/2006/relationships/image" Target="../media/image43.svg"/><Relationship Id="rId24" Type="http://schemas.openxmlformats.org/officeDocument/2006/relationships/image" Target="../media/image53.svg"/><Relationship Id="rId5" Type="http://schemas.openxmlformats.org/officeDocument/2006/relationships/image" Target="../media/image1.emf"/><Relationship Id="rId15" Type="http://schemas.openxmlformats.org/officeDocument/2006/relationships/slide" Target="slide9.xml"/><Relationship Id="rId23" Type="http://schemas.openxmlformats.org/officeDocument/2006/relationships/image" Target="../media/image52.png"/><Relationship Id="rId28" Type="http://schemas.openxmlformats.org/officeDocument/2006/relationships/image" Target="../media/image57.svg"/><Relationship Id="rId10" Type="http://schemas.openxmlformats.org/officeDocument/2006/relationships/image" Target="../media/image42.png"/><Relationship Id="rId19" Type="http://schemas.openxmlformats.org/officeDocument/2006/relationships/image" Target="../media/image48.png"/><Relationship Id="rId4" Type="http://schemas.openxmlformats.org/officeDocument/2006/relationships/oleObject" Target="../embeddings/oleObject116.bin"/><Relationship Id="rId9" Type="http://schemas.openxmlformats.org/officeDocument/2006/relationships/slide" Target="slide10.xml"/><Relationship Id="rId14" Type="http://schemas.openxmlformats.org/officeDocument/2006/relationships/image" Target="../media/image45.svg"/><Relationship Id="rId22" Type="http://schemas.openxmlformats.org/officeDocument/2006/relationships/image" Target="../media/image51.svg"/><Relationship Id="rId27" Type="http://schemas.openxmlformats.org/officeDocument/2006/relationships/image" Target="../media/image56.png"/><Relationship Id="rId30" Type="http://schemas.openxmlformats.org/officeDocument/2006/relationships/image" Target="../media/image59.sv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tags" Target="../tags/tag118.xml"/><Relationship Id="rId6" Type="http://schemas.openxmlformats.org/officeDocument/2006/relationships/oleObject" Target="../embeddings/oleObject117.bin"/><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3.sv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tags" Target="../tags/tag119.xml"/><Relationship Id="rId6" Type="http://schemas.openxmlformats.org/officeDocument/2006/relationships/oleObject" Target="../embeddings/oleObject118.bin"/><Relationship Id="rId5" Type="http://schemas.openxmlformats.org/officeDocument/2006/relationships/image" Target="../media/image65.svg"/><Relationship Id="rId10" Type="http://schemas.openxmlformats.org/officeDocument/2006/relationships/slide" Target="slide47.xml"/><Relationship Id="rId4" Type="http://schemas.openxmlformats.org/officeDocument/2006/relationships/image" Target="../media/image64.png"/><Relationship Id="rId9"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48D4C5-1072-4C2B-B28F-27F7928A6DA6}"/>
              </a:ext>
            </a:extLst>
          </p:cNvPr>
          <p:cNvPicPr>
            <a:picLocks noChangeAspect="1"/>
          </p:cNvPicPr>
          <p:nvPr/>
        </p:nvPicPr>
        <p:blipFill>
          <a:blip r:embed="rId4"/>
          <a:srcRect t="7804" b="7804"/>
          <a:stretch/>
        </p:blipFill>
        <p:spPr>
          <a:xfrm>
            <a:off x="0" y="0"/>
            <a:ext cx="12187592" cy="6858000"/>
          </a:xfrm>
          <a:prstGeom prst="rect">
            <a:avLst/>
          </a:prstGeom>
        </p:spPr>
      </p:pic>
      <p:sp>
        <p:nvSpPr>
          <p:cNvPr id="2" name="Rectangle 1">
            <a:extLst>
              <a:ext uri="{FF2B5EF4-FFF2-40B4-BE49-F238E27FC236}">
                <a16:creationId xmlns:a16="http://schemas.microsoft.com/office/drawing/2014/main" id="{40C3DDA9-2CF0-DE85-AA98-701908827C49}"/>
              </a:ext>
            </a:extLst>
          </p:cNvPr>
          <p:cNvSpPr/>
          <p:nvPr/>
        </p:nvSpPr>
        <p:spPr>
          <a:xfrm>
            <a:off x="0" y="0"/>
            <a:ext cx="12187592"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aphicFrame>
        <p:nvGraphicFramePr>
          <p:cNvPr id="4" name="Object 3" hidden="1">
            <a:extLst>
              <a:ext uri="{FF2B5EF4-FFF2-40B4-BE49-F238E27FC236}">
                <a16:creationId xmlns:a16="http://schemas.microsoft.com/office/drawing/2014/main" id="{55F73888-6420-44B3-8CC8-CF3156B09B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5F73888-6420-44B3-8CC8-CF3156B09B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Logo">
            <a:extLst>
              <a:ext uri="{FF2B5EF4-FFF2-40B4-BE49-F238E27FC236}">
                <a16:creationId xmlns:a16="http://schemas.microsoft.com/office/drawing/2014/main" id="{C5C276D7-28C6-4B24-A698-2835D220F3C0}"/>
              </a:ext>
            </a:extLst>
          </p:cNvPr>
          <p:cNvPicPr>
            <a:picLocks noChangeAspect="1"/>
          </p:cNvPicPr>
          <p:nvPr/>
        </p:nvPicPr>
        <p:blipFill rotWithShape="1">
          <a:blip r:embed="rId7">
            <a:extLst>
              <a:ext uri="{28A0092B-C50C-407E-A947-70E740481C1C}">
                <a14:useLocalDpi xmlns:a14="http://schemas.microsoft.com/office/drawing/2010/main" val="0"/>
              </a:ext>
            </a:extLst>
          </a:blip>
          <a:srcRect r="40318"/>
          <a:stretch/>
        </p:blipFill>
        <p:spPr>
          <a:xfrm>
            <a:off x="779107" y="6009015"/>
            <a:ext cx="1221842" cy="256209"/>
          </a:xfrm>
          <a:prstGeom prst="rect">
            <a:avLst/>
          </a:prstGeom>
        </p:spPr>
      </p:pic>
      <p:sp>
        <p:nvSpPr>
          <p:cNvPr id="9" name="TextBox 8">
            <a:extLst>
              <a:ext uri="{FF2B5EF4-FFF2-40B4-BE49-F238E27FC236}">
                <a16:creationId xmlns:a16="http://schemas.microsoft.com/office/drawing/2014/main" id="{53EEA5E1-87DC-4386-846F-97C024B4B09C}"/>
              </a:ext>
            </a:extLst>
          </p:cNvPr>
          <p:cNvSpPr txBox="1"/>
          <p:nvPr/>
        </p:nvSpPr>
        <p:spPr>
          <a:xfrm>
            <a:off x="857717" y="4308863"/>
            <a:ext cx="10476565" cy="1335419"/>
          </a:xfrm>
          <a:prstGeom prst="rect">
            <a:avLst/>
          </a:prstGeom>
          <a:solidFill>
            <a:schemeClr val="tx2"/>
          </a:solidFill>
          <a:ln w="28575">
            <a:noFill/>
          </a:ln>
        </p:spPr>
        <p:txBody>
          <a:bodyPr wrap="square" lIns="0" tIns="0" rIns="0" bIns="0" rtlCol="0" anchor="ctr">
            <a:noAutofit/>
          </a:bodyPr>
          <a:lstStyle/>
          <a:p>
            <a:pPr algn="ctr"/>
            <a:r>
              <a:rPr lang="da-DK" sz="4000" b="1">
                <a:solidFill>
                  <a:schemeClr val="bg2"/>
                </a:solidFill>
                <a:latin typeface="Amatic SC" panose="00000500000000000000" pitchFamily="2" charset="-79"/>
                <a:cs typeface="Amatic SC" panose="00000500000000000000" pitchFamily="2" charset="-79"/>
              </a:rPr>
              <a:t>Den Mangfoldige Folkeskole i Nordjylland</a:t>
            </a:r>
            <a:endParaRPr lang="da-DK" sz="1400" b="1">
              <a:solidFill>
                <a:schemeClr val="bg2"/>
              </a:solidFill>
              <a:latin typeface="Amatic SC" panose="00000500000000000000" pitchFamily="2" charset="-79"/>
              <a:cs typeface="Amatic SC" panose="00000500000000000000" pitchFamily="2" charset="-79"/>
            </a:endParaRPr>
          </a:p>
          <a:p>
            <a:pPr algn="ctr"/>
            <a:r>
              <a:rPr lang="da-DK" sz="2800" b="1">
                <a:solidFill>
                  <a:schemeClr val="bg1"/>
                </a:solidFill>
                <a:latin typeface="Amatic SC" panose="00000500000000000000" pitchFamily="2" charset="-79"/>
                <a:cs typeface="Amatic SC" panose="00000500000000000000" pitchFamily="2" charset="-79"/>
              </a:rPr>
              <a:t>Inspirationspakke 2023</a:t>
            </a:r>
          </a:p>
        </p:txBody>
      </p:sp>
      <p:sp>
        <p:nvSpPr>
          <p:cNvPr id="95" name="Google Shape;438;p8">
            <a:extLst>
              <a:ext uri="{FF2B5EF4-FFF2-40B4-BE49-F238E27FC236}">
                <a16:creationId xmlns:a16="http://schemas.microsoft.com/office/drawing/2014/main" id="{C8A1E9DA-0367-D683-9A7C-E1EA8CDD29BB}"/>
              </a:ext>
            </a:extLst>
          </p:cNvPr>
          <p:cNvSpPr/>
          <p:nvPr/>
        </p:nvSpPr>
        <p:spPr>
          <a:xfrm>
            <a:off x="9784321" y="5031725"/>
            <a:ext cx="375705" cy="52994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6" name="Google Shape;439;p8">
            <a:extLst>
              <a:ext uri="{FF2B5EF4-FFF2-40B4-BE49-F238E27FC236}">
                <a16:creationId xmlns:a16="http://schemas.microsoft.com/office/drawing/2014/main" id="{BADA1BA0-05F4-E790-CB45-BCD75F152DE3}"/>
              </a:ext>
            </a:extLst>
          </p:cNvPr>
          <p:cNvSpPr/>
          <p:nvPr/>
        </p:nvSpPr>
        <p:spPr>
          <a:xfrm>
            <a:off x="10964309" y="4164522"/>
            <a:ext cx="452115" cy="413216"/>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8" name="Google Shape;441;p8">
            <a:extLst>
              <a:ext uri="{FF2B5EF4-FFF2-40B4-BE49-F238E27FC236}">
                <a16:creationId xmlns:a16="http://schemas.microsoft.com/office/drawing/2014/main" id="{EA0A1E8D-C991-6A66-FC11-DE833402C762}"/>
              </a:ext>
            </a:extLst>
          </p:cNvPr>
          <p:cNvSpPr/>
          <p:nvPr/>
        </p:nvSpPr>
        <p:spPr>
          <a:xfrm rot="19632691">
            <a:off x="8915508" y="5436135"/>
            <a:ext cx="189539" cy="416295"/>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4" name="Google Shape;447;p8">
            <a:extLst>
              <a:ext uri="{FF2B5EF4-FFF2-40B4-BE49-F238E27FC236}">
                <a16:creationId xmlns:a16="http://schemas.microsoft.com/office/drawing/2014/main" id="{F78D0E4E-499F-EBDB-2641-C735393FB6B4}"/>
              </a:ext>
            </a:extLst>
          </p:cNvPr>
          <p:cNvSpPr/>
          <p:nvPr/>
        </p:nvSpPr>
        <p:spPr>
          <a:xfrm rot="2198047">
            <a:off x="1126436" y="5064820"/>
            <a:ext cx="186975" cy="489407"/>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6" name="Google Shape;449;p8">
            <a:extLst>
              <a:ext uri="{FF2B5EF4-FFF2-40B4-BE49-F238E27FC236}">
                <a16:creationId xmlns:a16="http://schemas.microsoft.com/office/drawing/2014/main" id="{8719FD17-3F3A-2F48-9BF5-B51615599829}"/>
              </a:ext>
            </a:extLst>
          </p:cNvPr>
          <p:cNvSpPr/>
          <p:nvPr/>
        </p:nvSpPr>
        <p:spPr>
          <a:xfrm>
            <a:off x="10042361" y="4066554"/>
            <a:ext cx="418847" cy="466069"/>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7" name="Google Shape;450;p8">
            <a:extLst>
              <a:ext uri="{FF2B5EF4-FFF2-40B4-BE49-F238E27FC236}">
                <a16:creationId xmlns:a16="http://schemas.microsoft.com/office/drawing/2014/main" id="{4A560586-384E-40FB-3C11-3EFDEEF709DE}"/>
              </a:ext>
            </a:extLst>
          </p:cNvPr>
          <p:cNvSpPr/>
          <p:nvPr/>
        </p:nvSpPr>
        <p:spPr>
          <a:xfrm>
            <a:off x="10461465" y="4703630"/>
            <a:ext cx="418331" cy="474781"/>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8" name="Google Shape;451;p8">
            <a:extLst>
              <a:ext uri="{FF2B5EF4-FFF2-40B4-BE49-F238E27FC236}">
                <a16:creationId xmlns:a16="http://schemas.microsoft.com/office/drawing/2014/main" id="{25EA4B2B-9B88-BB26-D148-45C5923B9BC1}"/>
              </a:ext>
            </a:extLst>
          </p:cNvPr>
          <p:cNvSpPr/>
          <p:nvPr/>
        </p:nvSpPr>
        <p:spPr>
          <a:xfrm rot="20611626">
            <a:off x="1267843" y="4429158"/>
            <a:ext cx="527811" cy="42683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0" name="Google Shape;453;p8">
            <a:extLst>
              <a:ext uri="{FF2B5EF4-FFF2-40B4-BE49-F238E27FC236}">
                <a16:creationId xmlns:a16="http://schemas.microsoft.com/office/drawing/2014/main" id="{10C9682A-8DF8-EDAF-568C-2B25F6A73CBF}"/>
              </a:ext>
            </a:extLst>
          </p:cNvPr>
          <p:cNvSpPr/>
          <p:nvPr/>
        </p:nvSpPr>
        <p:spPr>
          <a:xfrm>
            <a:off x="2052601" y="5025805"/>
            <a:ext cx="435525" cy="490389"/>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4" name="Google Shape;457;p8">
            <a:extLst>
              <a:ext uri="{FF2B5EF4-FFF2-40B4-BE49-F238E27FC236}">
                <a16:creationId xmlns:a16="http://schemas.microsoft.com/office/drawing/2014/main" id="{42E48DC4-BE98-C222-AD5E-B3955431CE31}"/>
              </a:ext>
            </a:extLst>
          </p:cNvPr>
          <p:cNvSpPr/>
          <p:nvPr/>
        </p:nvSpPr>
        <p:spPr>
          <a:xfrm>
            <a:off x="10964309" y="5285260"/>
            <a:ext cx="536029" cy="315300"/>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4" name="Google Shape;471;p8">
            <a:extLst>
              <a:ext uri="{FF2B5EF4-FFF2-40B4-BE49-F238E27FC236}">
                <a16:creationId xmlns:a16="http://schemas.microsoft.com/office/drawing/2014/main" id="{7DCFB33B-79D1-7A8E-EABE-2B1A408F86D2}"/>
              </a:ext>
            </a:extLst>
          </p:cNvPr>
          <p:cNvSpPr/>
          <p:nvPr/>
        </p:nvSpPr>
        <p:spPr>
          <a:xfrm>
            <a:off x="3279666" y="5343054"/>
            <a:ext cx="555516" cy="34627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6" name="Google Shape;473;p8">
            <a:extLst>
              <a:ext uri="{FF2B5EF4-FFF2-40B4-BE49-F238E27FC236}">
                <a16:creationId xmlns:a16="http://schemas.microsoft.com/office/drawing/2014/main" id="{397DB7AB-C4E0-D4F4-3689-DA96DE31283C}"/>
              </a:ext>
            </a:extLst>
          </p:cNvPr>
          <p:cNvSpPr/>
          <p:nvPr/>
        </p:nvSpPr>
        <p:spPr>
          <a:xfrm>
            <a:off x="2133786" y="4075734"/>
            <a:ext cx="431481" cy="542486"/>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Tree>
    <p:extLst>
      <p:ext uri="{BB962C8B-B14F-4D97-AF65-F5344CB8AC3E}">
        <p14:creationId xmlns:p14="http://schemas.microsoft.com/office/powerpoint/2010/main" val="239717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10</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4"/>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Elevcitater</a:t>
            </a:r>
            <a:endParaRPr lang="da-DK" sz="3600" b="1">
              <a:solidFill>
                <a:schemeClr val="bg1"/>
              </a:solidFill>
              <a:latin typeface="Amatic SC"/>
              <a:ea typeface="Amatic SC"/>
              <a:cs typeface="Amatic SC"/>
              <a:sym typeface="Amatic SC"/>
            </a:endParaRPr>
          </a:p>
        </p:txBody>
      </p:sp>
      <p:sp>
        <p:nvSpPr>
          <p:cNvPr id="6" name="Google Shape;847;p29">
            <a:extLst>
              <a:ext uri="{FF2B5EF4-FFF2-40B4-BE49-F238E27FC236}">
                <a16:creationId xmlns:a16="http://schemas.microsoft.com/office/drawing/2014/main" id="{2AB896AF-D93D-00CE-FBF5-6F0E097DBC2D}"/>
              </a:ext>
            </a:extLst>
          </p:cNvPr>
          <p:cNvSpPr txBox="1"/>
          <p:nvPr/>
        </p:nvSpPr>
        <p:spPr>
          <a:xfrm>
            <a:off x="901243" y="1682257"/>
            <a:ext cx="6832596" cy="4828066"/>
          </a:xfrm>
          <a:prstGeom prst="rect">
            <a:avLst/>
          </a:prstGeom>
          <a:noFill/>
          <a:ln>
            <a:noFill/>
          </a:ln>
        </p:spPr>
        <p:txBody>
          <a:bodyPr spcFirstLastPara="1" wrap="square" lIns="0" tIns="180000" rIns="0" bIns="0" anchor="t" anchorCtr="0">
            <a:noAutofit/>
          </a:bodyPr>
          <a:lstStyle/>
          <a:p>
            <a:r>
              <a:rPr lang="da-DK" sz="1500" b="1">
                <a:latin typeface="Quicksand" panose="020B0604020202020204" charset="0"/>
                <a:ea typeface="Quicksand"/>
                <a:cs typeface="Quicksand" panose="020B0604020202020204" charset="0"/>
                <a:sym typeface="Quicksand"/>
              </a:rPr>
              <a:t>Forslag til proces: </a:t>
            </a:r>
          </a:p>
          <a:p>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Skoleledelsen præsenter </a:t>
            </a:r>
            <a:r>
              <a:rPr lang="da-DK" sz="1500">
                <a:latin typeface="Quicksand" panose="020B0604020202020204" charset="0"/>
                <a:ea typeface="Quicksand"/>
                <a:cs typeface="Quicksand" panose="020B0604020202020204" charset="0"/>
                <a:sym typeface="Quicksand"/>
                <a:hlinkClick r:id="rId6" action="ppaction://hlinksldjump">
                  <a:extLst>
                    <a:ext uri="{A12FA001-AC4F-418D-AE19-62706E023703}">
                      <ahyp:hlinkClr xmlns:ahyp="http://schemas.microsoft.com/office/drawing/2018/hyperlinkcolor" val="tx"/>
                    </a:ext>
                  </a:extLst>
                </a:hlinkClick>
              </a:rPr>
              <a:t>elevernes perspektiver på læringsmiljøer med deltagelsesmuligheder for alle</a:t>
            </a:r>
            <a:r>
              <a:rPr lang="da-DK" sz="1500">
                <a:solidFill>
                  <a:srgbClr val="6611CC"/>
                </a:solidFill>
                <a:latin typeface="Quicksand" panose="020B0604020202020204" charset="0"/>
                <a:ea typeface="Quicksand"/>
                <a:cs typeface="Quicksand" panose="020B0604020202020204" charset="0"/>
                <a:sym typeface="Quicksand"/>
                <a:hlinkClick r:id="rId6" action="ppaction://hlinksldjump">
                  <a:extLst>
                    <a:ext uri="{A12FA001-AC4F-418D-AE19-62706E023703}">
                      <ahyp:hlinkClr xmlns:ahyp="http://schemas.microsoft.com/office/drawing/2018/hyperlinkcolor" val="tx"/>
                    </a:ext>
                  </a:extLst>
                </a:hlinkClick>
              </a:rPr>
              <a:t>. </a:t>
            </a:r>
            <a:endParaRPr lang="da-DK" sz="1500">
              <a:latin typeface="Quicksand" panose="020B0604020202020204" charset="0"/>
              <a:ea typeface="Quicksand"/>
              <a:cs typeface="Quicksand" panose="020B0604020202020204" charset="0"/>
              <a:sym typeface="Quicksand"/>
            </a:endParaRPr>
          </a:p>
          <a:p>
            <a:pPr marL="457200"/>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Efter præsentationen går hvert team på opdagelse i elevcitaterne og skolerapporten og drøfter:</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Hvad bliver I særligt nysgerrige på?</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Er der noget, der særligt overrasker jer?</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Hvad stemmer overens med/udfordrer jeres forståelse?</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Hvordan kan I som team arbejde med at bringe jeres elevers perspektiver frem?</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Hvordan inspirerer elevperspektiverne jeres arbejde med at skabe deltagelsesmuligheder for alle?</a:t>
            </a:r>
          </a:p>
          <a:p>
            <a:pPr marL="914400" lvl="1" indent="-285750">
              <a:buFont typeface="Arial" panose="020B0604020202020204" pitchFamily="34" charset="0"/>
              <a:buChar char="•"/>
            </a:pPr>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Med afsæt i drøftelserne taler hvert team om, hvilke næste skridt drøftelserne giver anledning til i arbejdet med Den Mangfoldige Folkeskole, og aftaler, hvem der gør hvad. </a:t>
            </a:r>
          </a:p>
          <a:p>
            <a:pPr marL="457200" indent="-285750">
              <a:buFont typeface="Arial" panose="020B0604020202020204" pitchFamily="34" charset="0"/>
              <a:buChar char="•"/>
            </a:pPr>
            <a:endParaRPr lang="da-DK" sz="1500">
              <a:latin typeface="Quicksand" panose="020B0604020202020204" charset="0"/>
              <a:ea typeface="Quicksand"/>
              <a:cs typeface="Quicksand" panose="020B0604020202020204" charset="0"/>
              <a:sym typeface="Quicksand"/>
            </a:endParaRPr>
          </a:p>
          <a:p>
            <a:pPr marL="457200"/>
            <a:endParaRPr lang="da-DK" sz="1500">
              <a:latin typeface="Quicksand" panose="020B0604020202020204" charset="0"/>
              <a:ea typeface="Quicksand"/>
              <a:cs typeface="Quicksand" panose="020B0604020202020204" charset="0"/>
              <a:sym typeface="Quicksand"/>
            </a:endParaRPr>
          </a:p>
        </p:txBody>
      </p:sp>
      <p:pic>
        <p:nvPicPr>
          <p:cNvPr id="2" name="Graphic 1" descr="Child with balloon with solid fill">
            <a:extLst>
              <a:ext uri="{FF2B5EF4-FFF2-40B4-BE49-F238E27FC236}">
                <a16:creationId xmlns:a16="http://schemas.microsoft.com/office/drawing/2014/main" id="{D6EBEAE4-AA6C-DFB4-8D70-E6FE4E36F4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97187" y="381785"/>
            <a:ext cx="749050" cy="749050"/>
          </a:xfrm>
          <a:prstGeom prst="rect">
            <a:avLst/>
          </a:prstGeom>
        </p:spPr>
      </p:pic>
      <p:sp>
        <p:nvSpPr>
          <p:cNvPr id="3" name="Oval 2">
            <a:extLst>
              <a:ext uri="{FF2B5EF4-FFF2-40B4-BE49-F238E27FC236}">
                <a16:creationId xmlns:a16="http://schemas.microsoft.com/office/drawing/2014/main" id="{465FC60F-2D91-298A-3D27-3233C8A8196C}"/>
              </a:ext>
            </a:extLst>
          </p:cNvPr>
          <p:cNvSpPr/>
          <p:nvPr/>
        </p:nvSpPr>
        <p:spPr>
          <a:xfrm>
            <a:off x="901241" y="2326640"/>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EC31981D-3901-CFBA-7D00-80437B19F3F2}"/>
              </a:ext>
            </a:extLst>
          </p:cNvPr>
          <p:cNvSpPr/>
          <p:nvPr/>
        </p:nvSpPr>
        <p:spPr>
          <a:xfrm>
            <a:off x="901241" y="2961315"/>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8" name="Oval 7">
            <a:extLst>
              <a:ext uri="{FF2B5EF4-FFF2-40B4-BE49-F238E27FC236}">
                <a16:creationId xmlns:a16="http://schemas.microsoft.com/office/drawing/2014/main" id="{41E187D1-A8CB-D241-B1C0-A45935666F79}"/>
              </a:ext>
            </a:extLst>
          </p:cNvPr>
          <p:cNvSpPr/>
          <p:nvPr/>
        </p:nvSpPr>
        <p:spPr>
          <a:xfrm>
            <a:off x="901241" y="5003023"/>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pic>
        <p:nvPicPr>
          <p:cNvPr id="13" name="Graphic 12">
            <a:extLst>
              <a:ext uri="{FF2B5EF4-FFF2-40B4-BE49-F238E27FC236}">
                <a16:creationId xmlns:a16="http://schemas.microsoft.com/office/drawing/2014/main" id="{3BA0848F-0E4B-E641-1E40-66CB2E9AF1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40824" y="1770370"/>
            <a:ext cx="3698360" cy="2607229"/>
          </a:xfrm>
          <a:prstGeom prst="rect">
            <a:avLst/>
          </a:prstGeom>
        </p:spPr>
      </p:pic>
      <p:sp>
        <p:nvSpPr>
          <p:cNvPr id="14" name="Rectangle 13">
            <a:extLst>
              <a:ext uri="{FF2B5EF4-FFF2-40B4-BE49-F238E27FC236}">
                <a16:creationId xmlns:a16="http://schemas.microsoft.com/office/drawing/2014/main" id="{33310D55-2B7C-E022-3947-AC4122B01429}"/>
              </a:ext>
            </a:extLst>
          </p:cNvPr>
          <p:cNvSpPr/>
          <p:nvPr/>
        </p:nvSpPr>
        <p:spPr>
          <a:xfrm>
            <a:off x="8609883" y="2712996"/>
            <a:ext cx="2650313" cy="113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b="1">
                <a:solidFill>
                  <a:schemeClr val="bg1"/>
                </a:solidFill>
                <a:latin typeface="Quicksand" panose="020B0604020202020204"/>
              </a:rPr>
              <a:t>Tip:</a:t>
            </a:r>
            <a:br>
              <a:rPr lang="da-DK" sz="1200" b="1">
                <a:solidFill>
                  <a:schemeClr val="bg1"/>
                </a:solidFill>
                <a:latin typeface="Quicksand" panose="020B0604020202020204"/>
              </a:rPr>
            </a:br>
            <a:r>
              <a:rPr lang="da-DK" sz="1200">
                <a:solidFill>
                  <a:schemeClr val="bg1"/>
                </a:solidFill>
                <a:latin typeface="Quicksand" panose="020B0604020202020204"/>
              </a:rPr>
              <a:t>I arbejdet med elevcitater kan I med fordel inddrage skolens lokale datarapport. </a:t>
            </a:r>
            <a:r>
              <a:rPr lang="da-DK" sz="1200">
                <a:solidFill>
                  <a:schemeClr val="bg1"/>
                </a:solidFill>
                <a:latin typeface="Quicksand" panose="020B0604020202020204" charset="0"/>
                <a:ea typeface="Quicksand"/>
                <a:cs typeface="Quicksand" panose="020B0604020202020204" charset="0"/>
                <a:sym typeface="Quicksand"/>
              </a:rPr>
              <a:t>Hvordan relaterer skolens egne resultater under temaet ”Inddragelse af elevernes perspektiver” sig til elevcitaterne?</a:t>
            </a:r>
          </a:p>
        </p:txBody>
      </p:sp>
      <p:sp>
        <p:nvSpPr>
          <p:cNvPr id="15" name="Google Shape;1251;p48">
            <a:extLst>
              <a:ext uri="{FF2B5EF4-FFF2-40B4-BE49-F238E27FC236}">
                <a16:creationId xmlns:a16="http://schemas.microsoft.com/office/drawing/2014/main" id="{7C06A0A9-85C8-4FAC-EED4-4CFE7C0991AB}"/>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84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11</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3"/>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prøvehandlinger</a:t>
            </a:r>
            <a:endParaRPr lang="da-DK" sz="2800" b="1">
              <a:solidFill>
                <a:schemeClr val="bg1"/>
              </a:solidFill>
              <a:latin typeface="Amatic SC"/>
              <a:ea typeface="Amatic SC"/>
              <a:cs typeface="Amatic SC"/>
              <a:sym typeface="Amatic SC"/>
            </a:endParaRPr>
          </a:p>
        </p:txBody>
      </p:sp>
      <p:sp>
        <p:nvSpPr>
          <p:cNvPr id="2" name="Google Shape;847;p29">
            <a:extLst>
              <a:ext uri="{FF2B5EF4-FFF2-40B4-BE49-F238E27FC236}">
                <a16:creationId xmlns:a16="http://schemas.microsoft.com/office/drawing/2014/main" id="{33A948B7-3432-5D65-F956-347F28D9D6F0}"/>
              </a:ext>
            </a:extLst>
          </p:cNvPr>
          <p:cNvSpPr txBox="1"/>
          <p:nvPr/>
        </p:nvSpPr>
        <p:spPr>
          <a:xfrm>
            <a:off x="901244" y="1682257"/>
            <a:ext cx="9430810" cy="4828066"/>
          </a:xfrm>
          <a:prstGeom prst="rect">
            <a:avLst/>
          </a:prstGeom>
          <a:noFill/>
          <a:ln>
            <a:noFill/>
          </a:ln>
        </p:spPr>
        <p:txBody>
          <a:bodyPr spcFirstLastPara="1" wrap="square" lIns="0" tIns="180000" rIns="0" bIns="0" anchor="t" anchorCtr="0">
            <a:noAutofit/>
          </a:bodyPr>
          <a:lstStyle/>
          <a:p>
            <a:r>
              <a:rPr lang="da-DK" sz="1500" b="1">
                <a:latin typeface="Quicksand" panose="020B0604020202020204" charset="0"/>
                <a:ea typeface="Quicksand"/>
                <a:cs typeface="Quicksand" panose="020B0604020202020204" charset="0"/>
                <a:sym typeface="Quicksand"/>
              </a:rPr>
              <a:t>Forslag til proces: </a:t>
            </a:r>
          </a:p>
          <a:p>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Alle </a:t>
            </a:r>
            <a:r>
              <a:rPr lang="da-DK" sz="1500">
                <a:latin typeface="Quicksand" panose="020B0604020202020204" charset="0"/>
                <a:ea typeface="Quicksand"/>
                <a:cs typeface="Quicksand" panose="020B0604020202020204" charset="0"/>
                <a:sym typeface="Quicksand"/>
                <a:hlinkClick r:id="rId6" action="ppaction://hlinksldjump">
                  <a:extLst>
                    <a:ext uri="{A12FA001-AC4F-418D-AE19-62706E023703}">
                      <ahyp:hlinkClr xmlns:ahyp="http://schemas.microsoft.com/office/drawing/2018/hyperlinkcolor" val="tx"/>
                    </a:ext>
                  </a:extLst>
                </a:hlinkClick>
              </a:rPr>
              <a:t>eksempler på prøvehandlinger fra praksis</a:t>
            </a:r>
            <a:r>
              <a:rPr lang="da-DK" sz="1500">
                <a:latin typeface="Quicksand" panose="020B0604020202020204" charset="0"/>
                <a:ea typeface="Quicksand"/>
                <a:cs typeface="Quicksand" panose="020B0604020202020204" charset="0"/>
                <a:sym typeface="Quicksand"/>
              </a:rPr>
              <a:t> (klik) er udprintet og ligger enten på bordet eller hænger på væggene.</a:t>
            </a:r>
          </a:p>
          <a:p>
            <a:pPr marL="457200"/>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Teamet orienterer sig i prøvehandlingerne og udvælger i fællesskab dem, som de finder særligt inspirerende og motiverende. Teammedlemmerne kan fx sætte et klistermærke eller et kryds ved de prøvehandlinger, som særligt inspirerer.</a:t>
            </a:r>
          </a:p>
          <a:p>
            <a:pPr marL="457200"/>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Med afsæt i de udvalgte prøvehandlinger drøfter teamet, hvordan de kan justere, videreudvikle eller afprøve en ny prøvehandling. De kan fx drøfte:</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Hvorfor inspirerer det os? </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Kan vi genkende udfordringen? </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Hvordan kobler eksemplet på en prøvehandling sig til vores eksisterende prøvehandlinger? </a:t>
            </a:r>
          </a:p>
          <a:p>
            <a:pPr marL="576000" lvl="1" indent="-14400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Hvordan kan vi med afsæt i eksemplet udarbejde en ny prøvehandling, som vi vil arbejde med?</a:t>
            </a:r>
          </a:p>
        </p:txBody>
      </p:sp>
      <p:pic>
        <p:nvPicPr>
          <p:cNvPr id="3" name="Graphic 2" descr="Group brainstorm with solid fill">
            <a:extLst>
              <a:ext uri="{FF2B5EF4-FFF2-40B4-BE49-F238E27FC236}">
                <a16:creationId xmlns:a16="http://schemas.microsoft.com/office/drawing/2014/main" id="{B3DEEB3A-9639-1B91-9819-C4052F33CB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8378" y="381785"/>
            <a:ext cx="780305" cy="780305"/>
          </a:xfrm>
          <a:prstGeom prst="rect">
            <a:avLst/>
          </a:prstGeom>
        </p:spPr>
      </p:pic>
      <p:sp>
        <p:nvSpPr>
          <p:cNvPr id="6" name="Oval 5">
            <a:extLst>
              <a:ext uri="{FF2B5EF4-FFF2-40B4-BE49-F238E27FC236}">
                <a16:creationId xmlns:a16="http://schemas.microsoft.com/office/drawing/2014/main" id="{B85D8481-3EF1-21B0-0229-5F0026B12BE2}"/>
              </a:ext>
            </a:extLst>
          </p:cNvPr>
          <p:cNvSpPr/>
          <p:nvPr/>
        </p:nvSpPr>
        <p:spPr>
          <a:xfrm>
            <a:off x="901241" y="2326640"/>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05D7796D-EC6B-7E2E-0F18-5376EEE18240}"/>
              </a:ext>
            </a:extLst>
          </p:cNvPr>
          <p:cNvSpPr/>
          <p:nvPr/>
        </p:nvSpPr>
        <p:spPr>
          <a:xfrm>
            <a:off x="901241" y="2804549"/>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8" name="Oval 7">
            <a:extLst>
              <a:ext uri="{FF2B5EF4-FFF2-40B4-BE49-F238E27FC236}">
                <a16:creationId xmlns:a16="http://schemas.microsoft.com/office/drawing/2014/main" id="{A8D45A94-71F2-9B81-D70C-2620F6BDCBC2}"/>
              </a:ext>
            </a:extLst>
          </p:cNvPr>
          <p:cNvSpPr/>
          <p:nvPr/>
        </p:nvSpPr>
        <p:spPr>
          <a:xfrm>
            <a:off x="901241" y="3667654"/>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314515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12</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5"/>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Børnesyn</a:t>
            </a:r>
          </a:p>
        </p:txBody>
      </p:sp>
      <p:sp>
        <p:nvSpPr>
          <p:cNvPr id="2" name="Google Shape;847;p29">
            <a:extLst>
              <a:ext uri="{FF2B5EF4-FFF2-40B4-BE49-F238E27FC236}">
                <a16:creationId xmlns:a16="http://schemas.microsoft.com/office/drawing/2014/main" id="{12FF808D-AA50-EC38-DDF4-A3A60971C11D}"/>
              </a:ext>
            </a:extLst>
          </p:cNvPr>
          <p:cNvSpPr txBox="1"/>
          <p:nvPr/>
        </p:nvSpPr>
        <p:spPr>
          <a:xfrm>
            <a:off x="905135" y="1682257"/>
            <a:ext cx="7271103" cy="4828066"/>
          </a:xfrm>
          <a:prstGeom prst="rect">
            <a:avLst/>
          </a:prstGeom>
          <a:noFill/>
          <a:ln>
            <a:noFill/>
          </a:ln>
        </p:spPr>
        <p:txBody>
          <a:bodyPr spcFirstLastPara="1" wrap="square" lIns="0" tIns="180000" rIns="0" bIns="0" anchor="t" anchorCtr="0">
            <a:noAutofit/>
          </a:bodyPr>
          <a:lstStyle/>
          <a:p>
            <a:r>
              <a:rPr lang="da-DK" sz="1500" b="1">
                <a:latin typeface="Quicksand" panose="020B0604020202020204" charset="0"/>
                <a:ea typeface="Quicksand"/>
                <a:cs typeface="Quicksand" panose="020B0604020202020204" charset="0"/>
                <a:sym typeface="Quicksand"/>
              </a:rPr>
              <a:t>Forslag til proces: </a:t>
            </a:r>
          </a:p>
          <a:p>
            <a:endParaRPr lang="da-DK" sz="1500">
              <a:latin typeface="Quicksand" panose="020B0604020202020204" charset="0"/>
              <a:ea typeface="Quicksand"/>
              <a:cs typeface="Quicksand" panose="020B0604020202020204" charset="0"/>
              <a:sym typeface="Quicksand"/>
            </a:endParaRPr>
          </a:p>
          <a:p>
            <a:pPr lvl="1"/>
            <a:r>
              <a:rPr lang="da-DK" sz="1500">
                <a:latin typeface="Quicksand" panose="020B0604020202020204" charset="0"/>
                <a:ea typeface="Quicksand"/>
                <a:cs typeface="Quicksand" panose="020B0604020202020204" charset="0"/>
                <a:sym typeface="Quicksand"/>
              </a:rPr>
              <a:t>Teams får udleveret en printet version af </a:t>
            </a:r>
            <a:r>
              <a:rPr lang="da-DK" sz="1500">
                <a:latin typeface="Quicksand" panose="020B0604020202020204" charset="0"/>
                <a:ea typeface="Quicksand"/>
                <a:cs typeface="Quicksand" panose="020B0604020202020204" charset="0"/>
                <a:sym typeface="Quicksand"/>
                <a:hlinkClick r:id="rId6" action="ppaction://hlinksldjump">
                  <a:extLst>
                    <a:ext uri="{A12FA001-AC4F-418D-AE19-62706E023703}">
                      <ahyp:hlinkClr xmlns:ahyp="http://schemas.microsoft.com/office/drawing/2018/hyperlinkcolor" val="tx"/>
                    </a:ext>
                  </a:extLst>
                </a:hlinkClick>
              </a:rPr>
              <a:t>bilaget med ord, der karakteriserer skolernes børnesyn</a:t>
            </a:r>
            <a:r>
              <a:rPr lang="da-DK" sz="1500">
                <a:latin typeface="Quicksand" panose="020B0604020202020204" charset="0"/>
                <a:ea typeface="Quicksand"/>
                <a:cs typeface="Quicksand" panose="020B0604020202020204" charset="0"/>
                <a:sym typeface="Quicksand"/>
              </a:rPr>
              <a:t>. Hvert teammedlem reflekterer over, hvilke ord de mener karakteriserer skolens børnesyn, og sætter ring om de ord, som særligt karakteriserer skolens børnesyn, og sætter kryds over de ord, som ikke stemmer overens med skolens børnesyn.</a:t>
            </a:r>
          </a:p>
          <a:p>
            <a:pPr marL="457200"/>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På skift præsenterer teammedlemmerne kort, hvilke ord de hver især har fremhævet. Derefter drøfter teamet:</a:t>
            </a:r>
          </a:p>
          <a:p>
            <a:pPr marL="914400" lvl="1" indent="-28575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Hvordan kommer vores børnesyn til udtryk i vores praksis?</a:t>
            </a:r>
          </a:p>
          <a:p>
            <a:pPr marL="914400" lvl="1" indent="-285750">
              <a:buFont typeface="Arial" panose="020B0604020202020204" pitchFamily="34" charset="0"/>
              <a:buChar char="•"/>
            </a:pPr>
            <a:r>
              <a:rPr lang="da-DK" sz="1500">
                <a:latin typeface="Quicksand" panose="020B0604020202020204" charset="0"/>
                <a:ea typeface="Quicksand"/>
                <a:cs typeface="Quicksand" panose="020B0604020202020204" charset="0"/>
                <a:sym typeface="Quicksand"/>
              </a:rPr>
              <a:t>Hvad skal der til for at sikre stærkere sammenhæng mellem skolens børnesyn og praksis?</a:t>
            </a:r>
          </a:p>
          <a:p>
            <a:pPr marL="171450"/>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Teamet aftaler næste skridt (hvem der gør hvad og hvornår) i arbejdet med at integrere børnesynet i arbejdet med Den Mangfoldige Folkeskole.</a:t>
            </a:r>
          </a:p>
        </p:txBody>
      </p:sp>
      <p:pic>
        <p:nvPicPr>
          <p:cNvPr id="3" name="Graphic 2" descr="Compass with solid fill">
            <a:extLst>
              <a:ext uri="{FF2B5EF4-FFF2-40B4-BE49-F238E27FC236}">
                <a16:creationId xmlns:a16="http://schemas.microsoft.com/office/drawing/2014/main" id="{C4B151BE-9929-3302-832C-7751EC99B0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81806" y="384308"/>
            <a:ext cx="783408" cy="783408"/>
          </a:xfrm>
          <a:prstGeom prst="rect">
            <a:avLst/>
          </a:prstGeom>
        </p:spPr>
      </p:pic>
      <p:sp>
        <p:nvSpPr>
          <p:cNvPr id="6" name="Oval 5">
            <a:extLst>
              <a:ext uri="{FF2B5EF4-FFF2-40B4-BE49-F238E27FC236}">
                <a16:creationId xmlns:a16="http://schemas.microsoft.com/office/drawing/2014/main" id="{D850FFB8-611F-F595-5E89-D21EA3E4A562}"/>
              </a:ext>
            </a:extLst>
          </p:cNvPr>
          <p:cNvSpPr/>
          <p:nvPr/>
        </p:nvSpPr>
        <p:spPr>
          <a:xfrm>
            <a:off x="904591" y="2326640"/>
            <a:ext cx="345600" cy="345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96BC81CA-E8A8-25B4-1C95-A7529B589A07}"/>
              </a:ext>
            </a:extLst>
          </p:cNvPr>
          <p:cNvSpPr/>
          <p:nvPr/>
        </p:nvSpPr>
        <p:spPr>
          <a:xfrm>
            <a:off x="904591" y="3646741"/>
            <a:ext cx="345600" cy="345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p>
        </p:txBody>
      </p:sp>
      <p:sp>
        <p:nvSpPr>
          <p:cNvPr id="8" name="Oval 7">
            <a:extLst>
              <a:ext uri="{FF2B5EF4-FFF2-40B4-BE49-F238E27FC236}">
                <a16:creationId xmlns:a16="http://schemas.microsoft.com/office/drawing/2014/main" id="{8512E92E-F827-F1F0-ABE8-77E1612C8217}"/>
              </a:ext>
            </a:extLst>
          </p:cNvPr>
          <p:cNvSpPr/>
          <p:nvPr/>
        </p:nvSpPr>
        <p:spPr>
          <a:xfrm>
            <a:off x="904591" y="5047071"/>
            <a:ext cx="345600" cy="345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1600" noProof="0">
              <a:latin typeface="Quicksand" panose="020B0604020202020204" charset="0"/>
              <a:cs typeface="Quicksand" panose="020B0604020202020204" charset="0"/>
            </a:endParaRPr>
          </a:p>
        </p:txBody>
      </p:sp>
      <p:sp>
        <p:nvSpPr>
          <p:cNvPr id="10" name="TextBox 9">
            <a:extLst>
              <a:ext uri="{FF2B5EF4-FFF2-40B4-BE49-F238E27FC236}">
                <a16:creationId xmlns:a16="http://schemas.microsoft.com/office/drawing/2014/main" id="{B9B5E756-3862-C58E-4881-08CAF0E4AE6E}"/>
              </a:ext>
            </a:extLst>
          </p:cNvPr>
          <p:cNvSpPr txBox="1"/>
          <p:nvPr/>
        </p:nvSpPr>
        <p:spPr>
          <a:xfrm>
            <a:off x="869721" y="5697700"/>
            <a:ext cx="7271103" cy="246221"/>
          </a:xfrm>
          <a:prstGeom prst="rect">
            <a:avLst/>
          </a:prstGeom>
          <a:noFill/>
        </p:spPr>
        <p:txBody>
          <a:bodyPr wrap="square" lIns="0" tIns="0" rIns="0" bIns="0" rtlCol="0">
            <a:spAutoFit/>
          </a:bodyPr>
          <a:lstStyle/>
          <a:p>
            <a:r>
              <a:rPr lang="da-DK" sz="800">
                <a:latin typeface="Quicksand" panose="020B0604020202020204"/>
              </a:rPr>
              <a:t>*I skolerapporten fremgår det pædagogiske personales besvarelse af følgende spørgsmål relateret til det fælles børnesyn: ”På min skole er der en klar vision eller et fælles mål for arbejdet med at skabe deltagelsesmuligheder for alle elever” og ”På min skole har vi et fælles børnesyn”. </a:t>
            </a:r>
          </a:p>
        </p:txBody>
      </p:sp>
      <p:pic>
        <p:nvPicPr>
          <p:cNvPr id="14" name="Graphic 13">
            <a:extLst>
              <a:ext uri="{FF2B5EF4-FFF2-40B4-BE49-F238E27FC236}">
                <a16:creationId xmlns:a16="http://schemas.microsoft.com/office/drawing/2014/main" id="{CF1A5AC3-DED5-D098-88CD-1735CAB161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40824" y="1770370"/>
            <a:ext cx="3698360" cy="2607229"/>
          </a:xfrm>
          <a:prstGeom prst="rect">
            <a:avLst/>
          </a:prstGeom>
        </p:spPr>
      </p:pic>
      <p:sp>
        <p:nvSpPr>
          <p:cNvPr id="15" name="Rectangle 14">
            <a:extLst>
              <a:ext uri="{FF2B5EF4-FFF2-40B4-BE49-F238E27FC236}">
                <a16:creationId xmlns:a16="http://schemas.microsoft.com/office/drawing/2014/main" id="{739AC131-1BC6-D446-4071-FDB56C36AFEE}"/>
              </a:ext>
            </a:extLst>
          </p:cNvPr>
          <p:cNvSpPr/>
          <p:nvPr/>
        </p:nvSpPr>
        <p:spPr>
          <a:xfrm>
            <a:off x="8605896" y="2577629"/>
            <a:ext cx="2650313" cy="871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b="1">
                <a:solidFill>
                  <a:schemeClr val="tx1"/>
                </a:solidFill>
                <a:latin typeface="Quicksand" panose="020B0604020202020204"/>
              </a:rPr>
              <a:t>Tip:</a:t>
            </a:r>
            <a:br>
              <a:rPr lang="da-DK" sz="1200" b="1">
                <a:solidFill>
                  <a:schemeClr val="tx1"/>
                </a:solidFill>
                <a:latin typeface="Quicksand" panose="020B0604020202020204"/>
              </a:rPr>
            </a:br>
            <a:r>
              <a:rPr lang="da-DK" sz="1200">
                <a:solidFill>
                  <a:schemeClr val="tx1"/>
                </a:solidFill>
                <a:latin typeface="Quicksand" panose="020B0604020202020204"/>
              </a:rPr>
              <a:t>I dialogen om skolens børnesyn kan I med fordel inddrage skolens egne data fra skolerapporten*.</a:t>
            </a:r>
            <a:endParaRPr lang="da-DK" sz="1200">
              <a:solidFill>
                <a:schemeClr val="tx1"/>
              </a:solidFill>
              <a:latin typeface="Quicksand" panose="020B0604020202020204" charset="0"/>
              <a:ea typeface="Quicksand"/>
              <a:cs typeface="Quicksand" panose="020B0604020202020204" charset="0"/>
              <a:sym typeface="Quicksand"/>
            </a:endParaRPr>
          </a:p>
        </p:txBody>
      </p:sp>
      <p:sp>
        <p:nvSpPr>
          <p:cNvPr id="16" name="Google Shape;1251;p48">
            <a:extLst>
              <a:ext uri="{FF2B5EF4-FFF2-40B4-BE49-F238E27FC236}">
                <a16:creationId xmlns:a16="http://schemas.microsoft.com/office/drawing/2014/main" id="{72E99403-A121-F8B4-D1FF-54E02C719A0D}"/>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5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3230649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0" y="2436684"/>
            <a:ext cx="12192000" cy="1984631"/>
          </a:xfrm>
          <a:prstGeom prst="rect">
            <a:avLst/>
          </a:prstGeom>
        </p:spPr>
        <p:txBody>
          <a:bodyPr spcFirstLastPara="1" wrap="square" lIns="0" tIns="0" rIns="0" bIns="0" anchor="ctr" anchorCtr="0">
            <a:noAutofit/>
          </a:bodyPr>
          <a:lstStyle/>
          <a:p>
            <a:pPr algn="ctr"/>
            <a:r>
              <a:rPr lang="da-DK" sz="4800" b="1">
                <a:latin typeface="Amatic SC" panose="00000500000000000000" pitchFamily="2" charset="-79"/>
                <a:cs typeface="Amatic SC" panose="00000500000000000000" pitchFamily="2" charset="-79"/>
              </a:rPr>
              <a:t>Resultater fra første evalueringsrul</a:t>
            </a:r>
            <a:br>
              <a:rPr lang="da-DK" sz="4800" b="1">
                <a:latin typeface="Amatic SC" panose="00000500000000000000" pitchFamily="2" charset="-79"/>
                <a:cs typeface="Amatic SC" panose="00000500000000000000" pitchFamily="2" charset="-79"/>
              </a:rPr>
            </a:br>
            <a:r>
              <a:rPr lang="da-DK" sz="2800" b="1">
                <a:latin typeface="Amatic SC" panose="00000500000000000000" pitchFamily="2" charset="-79"/>
                <a:cs typeface="Amatic SC" panose="00000500000000000000" pitchFamily="2" charset="-79"/>
              </a:rPr>
              <a:t>evalueringen af den mangfoldige folkeskole</a:t>
            </a:r>
            <a:endParaRPr lang="da-DK" sz="8000">
              <a:latin typeface="Amatic SC" panose="00000500000000000000" pitchFamily="2" charset="-79"/>
              <a:cs typeface="Amatic SC" panose="00000500000000000000" pitchFamily="2" charset="-79"/>
            </a:endParaRPr>
          </a:p>
        </p:txBody>
      </p:sp>
      <p:sp>
        <p:nvSpPr>
          <p:cNvPr id="5" name="Freeform 5">
            <a:extLst>
              <a:ext uri="{FF2B5EF4-FFF2-40B4-BE49-F238E27FC236}">
                <a16:creationId xmlns:a16="http://schemas.microsoft.com/office/drawing/2014/main" id="{6700E6DD-2609-4241-8E3B-D501AA8DCC47}"/>
              </a:ext>
            </a:extLst>
          </p:cNvPr>
          <p:cNvSpPr>
            <a:spLocks noEditPoints="1"/>
          </p:cNvSpPr>
          <p:nvPr/>
        </p:nvSpPr>
        <p:spPr bwMode="auto">
          <a:xfrm>
            <a:off x="549872" y="6128309"/>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22504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0785695" y="6428274"/>
            <a:ext cx="626400" cy="108000"/>
          </a:xfrm>
        </p:spPr>
        <p:txBody>
          <a:bodyPr/>
          <a:lstStyle/>
          <a:p>
            <a:fld id="{23AA811B-2EBD-4900-905E-5BE206449611}" type="slidenum">
              <a:rPr lang="da-DK" smtClean="0"/>
              <a:pPr/>
              <a:t>14</a:t>
            </a:fld>
            <a:endParaRPr lang="da-DK"/>
          </a:p>
        </p:txBody>
      </p:sp>
      <p:sp>
        <p:nvSpPr>
          <p:cNvPr id="25" name="Google Shape;846;p29">
            <a:extLst>
              <a:ext uri="{FF2B5EF4-FFF2-40B4-BE49-F238E27FC236}">
                <a16:creationId xmlns:a16="http://schemas.microsoft.com/office/drawing/2014/main" id="{EDA2C9DA-AA0E-4900-AD2F-E52580846E8D}"/>
              </a:ext>
            </a:extLst>
          </p:cNvPr>
          <p:cNvSpPr/>
          <p:nvPr/>
        </p:nvSpPr>
        <p:spPr>
          <a:xfrm>
            <a:off x="779906" y="1525569"/>
            <a:ext cx="10632187" cy="851643"/>
          </a:xfrm>
          <a:prstGeom prst="homePlate">
            <a:avLst>
              <a:gd name="adj" fmla="val 50000"/>
            </a:avLst>
          </a:prstGeom>
          <a:solidFill>
            <a:schemeClr val="accent2"/>
          </a:solidFill>
          <a:ln>
            <a:noFill/>
          </a:ln>
        </p:spPr>
        <p:txBody>
          <a:bodyPr spcFirstLastPara="1" wrap="square" lIns="720000" tIns="91425" rIns="91425" bIns="91425" anchor="ctr" anchorCtr="0">
            <a:noAutofit/>
          </a:bodyPr>
          <a:lstStyle/>
          <a:p>
            <a:pPr marL="0" lvl="0" indent="0">
              <a:spcBef>
                <a:spcPts val="0"/>
              </a:spcBef>
              <a:spcAft>
                <a:spcPts val="0"/>
              </a:spcAft>
              <a:buNone/>
            </a:pPr>
            <a:r>
              <a:rPr lang="da-DK" sz="2800" b="1" u="sng">
                <a:solidFill>
                  <a:schemeClr val="bg1"/>
                </a:solidFill>
                <a:latin typeface="Amatic SC"/>
                <a:ea typeface="Amatic SC"/>
                <a:cs typeface="Amatic SC"/>
                <a:sym typeface="Amatic SC"/>
                <a:hlinkClick r:id="rId6" action="ppaction://hlinksldjump">
                  <a:extLst>
                    <a:ext uri="{A12FA001-AC4F-418D-AE19-62706E023703}">
                      <ahyp:hlinkClr xmlns:ahyp="http://schemas.microsoft.com/office/drawing/2018/hyperlinkcolor" val="tx"/>
                    </a:ext>
                  </a:extLst>
                </a:hlinkClick>
              </a:rPr>
              <a:t>Deltagelsesmuligheder for alle elever –</a:t>
            </a:r>
            <a:r>
              <a:rPr lang="da-DK" sz="2800" b="1" u="sng">
                <a:solidFill>
                  <a:schemeClr val="bg1"/>
                </a:solidFill>
                <a:latin typeface="Amatic SC"/>
                <a:ea typeface="Amatic SC"/>
                <a:cs typeface="Amatic SC"/>
                <a:sym typeface="Amatic SC"/>
              </a:rPr>
              <a:t> eleverne fortæller</a:t>
            </a:r>
          </a:p>
        </p:txBody>
      </p:sp>
      <p:sp>
        <p:nvSpPr>
          <p:cNvPr id="2" name="Rectangle 1">
            <a:extLst>
              <a:ext uri="{FF2B5EF4-FFF2-40B4-BE49-F238E27FC236}">
                <a16:creationId xmlns:a16="http://schemas.microsoft.com/office/drawing/2014/main" id="{0F3589F5-3D84-40EF-A891-6B4345990046}"/>
              </a:ext>
            </a:extLst>
          </p:cNvPr>
          <p:cNvSpPr/>
          <p:nvPr/>
        </p:nvSpPr>
        <p:spPr>
          <a:xfrm>
            <a:off x="-640180" y="1862903"/>
            <a:ext cx="11833200" cy="1947762"/>
          </a:xfrm>
          <a:prstGeom prst="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Google Shape;846;p29">
            <a:extLst>
              <a:ext uri="{FF2B5EF4-FFF2-40B4-BE49-F238E27FC236}">
                <a16:creationId xmlns:a16="http://schemas.microsoft.com/office/drawing/2014/main" id="{1189B5A7-1FC4-09E0-4FF6-10A4AAEE165E}"/>
              </a:ext>
            </a:extLst>
          </p:cNvPr>
          <p:cNvSpPr/>
          <p:nvPr/>
        </p:nvSpPr>
        <p:spPr>
          <a:xfrm>
            <a:off x="779906" y="2592783"/>
            <a:ext cx="10632188" cy="852581"/>
          </a:xfrm>
          <a:prstGeom prst="homePlate">
            <a:avLst>
              <a:gd name="adj" fmla="val 50000"/>
            </a:avLst>
          </a:prstGeom>
          <a:solidFill>
            <a:schemeClr val="accent6"/>
          </a:solidFill>
          <a:ln>
            <a:noFill/>
          </a:ln>
        </p:spPr>
        <p:txBody>
          <a:bodyPr spcFirstLastPara="1" wrap="square" lIns="720000" tIns="91425" rIns="91425" bIns="91425" anchor="ctr" anchorCtr="0">
            <a:noAutofit/>
          </a:bodyPr>
          <a:lstStyle/>
          <a:p>
            <a:r>
              <a:rPr lang="da-DK" sz="2800" b="1">
                <a:solidFill>
                  <a:schemeClr val="bg2"/>
                </a:solidFill>
                <a:latin typeface="Amatic SC" panose="00000500000000000000" pitchFamily="2" charset="-79"/>
                <a:cs typeface="Amatic SC" panose="00000500000000000000" pitchFamily="2" charset="-79"/>
                <a:hlinkClick r:id="rId7" action="ppaction://hlinksldjump">
                  <a:extLst>
                    <a:ext uri="{A12FA001-AC4F-418D-AE19-62706E023703}">
                      <ahyp:hlinkClr xmlns:ahyp="http://schemas.microsoft.com/office/drawing/2018/hyperlinkcolor" val="tx"/>
                    </a:ext>
                  </a:extLst>
                </a:hlinkClick>
              </a:rPr>
              <a:t>Aktionslæringsforløb styrker deltagelsesmuligheder, når det foregår systematisk</a:t>
            </a:r>
            <a:endParaRPr lang="da-DK" sz="2799" b="1">
              <a:solidFill>
                <a:schemeClr val="bg2"/>
              </a:solidFill>
              <a:latin typeface="Amatic SC" panose="00000500000000000000" pitchFamily="2" charset="-79"/>
              <a:ea typeface="Amatic SC"/>
              <a:cs typeface="Amatic SC" panose="00000500000000000000" pitchFamily="2" charset="-79"/>
              <a:sym typeface="Amatic SC"/>
            </a:endParaRPr>
          </a:p>
        </p:txBody>
      </p:sp>
      <p:sp>
        <p:nvSpPr>
          <p:cNvPr id="8" name="Google Shape;846;p29">
            <a:extLst>
              <a:ext uri="{FF2B5EF4-FFF2-40B4-BE49-F238E27FC236}">
                <a16:creationId xmlns:a16="http://schemas.microsoft.com/office/drawing/2014/main" id="{F9F1B1CB-24E2-1492-7292-569B4698D3AF}"/>
              </a:ext>
            </a:extLst>
          </p:cNvPr>
          <p:cNvSpPr/>
          <p:nvPr/>
        </p:nvSpPr>
        <p:spPr>
          <a:xfrm>
            <a:off x="779906" y="3666567"/>
            <a:ext cx="10632188" cy="851643"/>
          </a:xfrm>
          <a:prstGeom prst="homePlate">
            <a:avLst>
              <a:gd name="adj" fmla="val 50000"/>
            </a:avLst>
          </a:prstGeom>
          <a:solidFill>
            <a:schemeClr val="accent4"/>
          </a:solidFill>
          <a:ln>
            <a:noFill/>
          </a:ln>
        </p:spPr>
        <p:txBody>
          <a:bodyPr spcFirstLastPara="1" wrap="square" lIns="720000" tIns="91425" rIns="91425" bIns="91425" anchor="ctr" anchorCtr="0">
            <a:noAutofit/>
          </a:bodyPr>
          <a:lstStyle/>
          <a:p>
            <a:pPr marL="0" lvl="0" indent="0">
              <a:spcBef>
                <a:spcPts val="0"/>
              </a:spcBef>
              <a:spcAft>
                <a:spcPts val="0"/>
              </a:spcAft>
              <a:buNone/>
            </a:pPr>
            <a:r>
              <a:rPr lang="da-DK" sz="2800" b="1">
                <a:solidFill>
                  <a:schemeClr val="bg2"/>
                </a:solidFill>
                <a:latin typeface="Amatic SC"/>
                <a:ea typeface="Amatic SC"/>
                <a:cs typeface="Amatic SC"/>
                <a:sym typeface="Amatic SC"/>
                <a:hlinkClick r:id="rId8" action="ppaction://hlinksldjump">
                  <a:extLst>
                    <a:ext uri="{A12FA001-AC4F-418D-AE19-62706E023703}">
                      <ahyp:hlinkClr xmlns:ahyp="http://schemas.microsoft.com/office/drawing/2018/hyperlinkcolor" val="tx"/>
                    </a:ext>
                  </a:extLst>
                </a:hlinkClick>
              </a:rPr>
              <a:t>Teamsamarbejde er løftestang for udvikling af praksis, når teamet har et fælles børnesyn</a:t>
            </a:r>
            <a:endParaRPr lang="da-DK" sz="2800" b="1">
              <a:solidFill>
                <a:schemeClr val="bg2"/>
              </a:solidFill>
              <a:latin typeface="Amatic SC"/>
              <a:ea typeface="Amatic SC"/>
              <a:cs typeface="Amatic SC"/>
              <a:sym typeface="Amatic SC"/>
            </a:endParaRPr>
          </a:p>
        </p:txBody>
      </p:sp>
      <p:sp>
        <p:nvSpPr>
          <p:cNvPr id="11" name="Google Shape;846;p29">
            <a:extLst>
              <a:ext uri="{FF2B5EF4-FFF2-40B4-BE49-F238E27FC236}">
                <a16:creationId xmlns:a16="http://schemas.microsoft.com/office/drawing/2014/main" id="{E1FC35E7-C360-C38F-564A-79307400A9E3}"/>
              </a:ext>
            </a:extLst>
          </p:cNvPr>
          <p:cNvSpPr/>
          <p:nvPr/>
        </p:nvSpPr>
        <p:spPr>
          <a:xfrm>
            <a:off x="778006" y="4739413"/>
            <a:ext cx="10574622" cy="851643"/>
          </a:xfrm>
          <a:prstGeom prst="homePlate">
            <a:avLst>
              <a:gd name="adj" fmla="val 50000"/>
            </a:avLst>
          </a:prstGeom>
          <a:solidFill>
            <a:schemeClr val="accent3"/>
          </a:solidFill>
          <a:ln>
            <a:noFill/>
          </a:ln>
        </p:spPr>
        <p:txBody>
          <a:bodyPr spcFirstLastPara="1" wrap="square" lIns="720000" tIns="91425" rIns="91425" bIns="91425" anchor="ctr" anchorCtr="0">
            <a:noAutofit/>
          </a:bodyPr>
          <a:lstStyle/>
          <a:p>
            <a:pPr marL="0" lvl="0" indent="0">
              <a:spcBef>
                <a:spcPts val="0"/>
              </a:spcBef>
              <a:spcAft>
                <a:spcPts val="0"/>
              </a:spcAft>
              <a:buNone/>
            </a:pPr>
            <a:r>
              <a:rPr lang="da-DK" sz="2800" b="1">
                <a:solidFill>
                  <a:schemeClr val="bg2"/>
                </a:solidFill>
                <a:latin typeface="Amatic SC"/>
                <a:ea typeface="Amatic SC"/>
                <a:cs typeface="Amatic SC"/>
                <a:sym typeface="Amatic SC"/>
                <a:hlinkClick r:id="rId9" action="ppaction://hlinksldjump">
                  <a:extLst>
                    <a:ext uri="{A12FA001-AC4F-418D-AE19-62706E023703}">
                      <ahyp:hlinkClr xmlns:ahyp="http://schemas.microsoft.com/office/drawing/2018/hyperlinkcolor" val="tx"/>
                    </a:ext>
                  </a:extLst>
                </a:hlinkClick>
              </a:rPr>
              <a:t>ledelsen udmønter rolle forskelligt, men bør være tæt på udviklingsproces </a:t>
            </a:r>
            <a:endParaRPr lang="da-DK" sz="2800" b="1">
              <a:solidFill>
                <a:schemeClr val="bg2"/>
              </a:solidFill>
              <a:latin typeface="Amatic SC"/>
              <a:ea typeface="Amatic SC"/>
              <a:cs typeface="Amatic SC"/>
              <a:sym typeface="Amatic SC"/>
            </a:endParaRPr>
          </a:p>
        </p:txBody>
      </p:sp>
      <p:sp>
        <p:nvSpPr>
          <p:cNvPr id="12" name="TextBox 11">
            <a:extLst>
              <a:ext uri="{FF2B5EF4-FFF2-40B4-BE49-F238E27FC236}">
                <a16:creationId xmlns:a16="http://schemas.microsoft.com/office/drawing/2014/main" id="{5712C3C3-22D8-AD22-6D55-6066FE110B19}"/>
              </a:ext>
            </a:extLst>
          </p:cNvPr>
          <p:cNvSpPr txBox="1"/>
          <p:nvPr/>
        </p:nvSpPr>
        <p:spPr>
          <a:xfrm>
            <a:off x="1055276" y="1705168"/>
            <a:ext cx="385170" cy="492443"/>
          </a:xfrm>
          <a:prstGeom prst="rect">
            <a:avLst/>
          </a:prstGeom>
          <a:solidFill>
            <a:schemeClr val="accent2"/>
          </a:solid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1</a:t>
            </a:r>
          </a:p>
        </p:txBody>
      </p:sp>
      <p:sp>
        <p:nvSpPr>
          <p:cNvPr id="14" name="TextBox 13">
            <a:extLst>
              <a:ext uri="{FF2B5EF4-FFF2-40B4-BE49-F238E27FC236}">
                <a16:creationId xmlns:a16="http://schemas.microsoft.com/office/drawing/2014/main" id="{F7829095-90DB-0351-C4E1-55F9DE365365}"/>
              </a:ext>
            </a:extLst>
          </p:cNvPr>
          <p:cNvSpPr txBox="1"/>
          <p:nvPr/>
        </p:nvSpPr>
        <p:spPr>
          <a:xfrm>
            <a:off x="1055276" y="2772851"/>
            <a:ext cx="432961" cy="492443"/>
          </a:xfrm>
          <a:prstGeom prst="rect">
            <a:avLst/>
          </a:prstGeom>
          <a:no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2</a:t>
            </a:r>
          </a:p>
        </p:txBody>
      </p:sp>
      <p:sp>
        <p:nvSpPr>
          <p:cNvPr id="16" name="TextBox 15">
            <a:extLst>
              <a:ext uri="{FF2B5EF4-FFF2-40B4-BE49-F238E27FC236}">
                <a16:creationId xmlns:a16="http://schemas.microsoft.com/office/drawing/2014/main" id="{C3B89022-554A-72EE-0E34-120D7A6E85EC}"/>
              </a:ext>
            </a:extLst>
          </p:cNvPr>
          <p:cNvSpPr txBox="1"/>
          <p:nvPr/>
        </p:nvSpPr>
        <p:spPr>
          <a:xfrm>
            <a:off x="1055276" y="4919012"/>
            <a:ext cx="470100" cy="492443"/>
          </a:xfrm>
          <a:prstGeom prst="rect">
            <a:avLst/>
          </a:prstGeom>
          <a:no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4</a:t>
            </a:r>
          </a:p>
        </p:txBody>
      </p:sp>
      <p:sp>
        <p:nvSpPr>
          <p:cNvPr id="19" name="TextBox 18">
            <a:extLst>
              <a:ext uri="{FF2B5EF4-FFF2-40B4-BE49-F238E27FC236}">
                <a16:creationId xmlns:a16="http://schemas.microsoft.com/office/drawing/2014/main" id="{5490FFEE-96E0-8A01-B685-F0B6826893BA}"/>
              </a:ext>
            </a:extLst>
          </p:cNvPr>
          <p:cNvSpPr txBox="1"/>
          <p:nvPr/>
        </p:nvSpPr>
        <p:spPr>
          <a:xfrm>
            <a:off x="1055276" y="3846166"/>
            <a:ext cx="432960" cy="492443"/>
          </a:xfrm>
          <a:prstGeom prst="rect">
            <a:avLst/>
          </a:prstGeom>
          <a:noFill/>
        </p:spPr>
        <p:txBody>
          <a:bodyPr wrap="square" lIns="0" tIns="0" rIns="0" bIns="0" rtlCol="0">
            <a:spAutoFit/>
          </a:bodyPr>
          <a:lstStyle/>
          <a:p>
            <a:r>
              <a:rPr lang="da-DK" sz="3200">
                <a:solidFill>
                  <a:schemeClr val="bg2"/>
                </a:solidFill>
                <a:latin typeface="Quicksand" panose="020B0604020202020204"/>
                <a:cs typeface="Amatic SC" panose="00000500000000000000" pitchFamily="2" charset="-79"/>
              </a:rPr>
              <a:t>3</a:t>
            </a:r>
          </a:p>
        </p:txBody>
      </p:sp>
      <p:sp>
        <p:nvSpPr>
          <p:cNvPr id="18" name="TextBox 17">
            <a:extLst>
              <a:ext uri="{FF2B5EF4-FFF2-40B4-BE49-F238E27FC236}">
                <a16:creationId xmlns:a16="http://schemas.microsoft.com/office/drawing/2014/main" id="{DBD7EAB2-AB75-C764-75BB-C3960A7A13CD}"/>
              </a:ext>
            </a:extLst>
          </p:cNvPr>
          <p:cNvSpPr txBox="1"/>
          <p:nvPr/>
        </p:nvSpPr>
        <p:spPr>
          <a:xfrm>
            <a:off x="1582615" y="435435"/>
            <a:ext cx="9228406" cy="707886"/>
          </a:xfrm>
          <a:prstGeom prst="rect">
            <a:avLst/>
          </a:prstGeom>
          <a:noFill/>
        </p:spPr>
        <p:txBody>
          <a:bodyPr wrap="square">
            <a:spAutoFit/>
          </a:bodyPr>
          <a:lstStyle/>
          <a:p>
            <a:pPr marL="0" lvl="0" indent="0" algn="ctr">
              <a:spcBef>
                <a:spcPts val="0"/>
              </a:spcBef>
              <a:spcAft>
                <a:spcPts val="0"/>
              </a:spcAft>
              <a:buNone/>
            </a:pPr>
            <a:r>
              <a:rPr lang="da-DK" sz="4000" b="1">
                <a:latin typeface="Amatic SC"/>
                <a:ea typeface="Amatic SC"/>
                <a:cs typeface="Amatic SC"/>
                <a:sym typeface="Amatic SC"/>
              </a:rPr>
              <a:t>På de kommende slides finder i fire centrale resultater</a:t>
            </a:r>
          </a:p>
        </p:txBody>
      </p:sp>
    </p:spTree>
    <p:extLst>
      <p:ext uri="{BB962C8B-B14F-4D97-AF65-F5344CB8AC3E}">
        <p14:creationId xmlns:p14="http://schemas.microsoft.com/office/powerpoint/2010/main" val="58005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4271403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0" y="2589083"/>
            <a:ext cx="12192000" cy="1984631"/>
          </a:xfrm>
          <a:prstGeom prst="rect">
            <a:avLst/>
          </a:prstGeom>
        </p:spPr>
        <p:txBody>
          <a:bodyPr spcFirstLastPara="1" wrap="square" lIns="0" tIns="0" rIns="0" bIns="0" anchor="ctr" anchorCtr="0">
            <a:noAutofit/>
          </a:bodyPr>
          <a:lstStyle/>
          <a:p>
            <a:pPr algn="ctr"/>
            <a:r>
              <a:rPr lang="da-DK" sz="4800" b="1">
                <a:latin typeface="Amatic SC" panose="00000500000000000000" pitchFamily="2" charset="-79"/>
                <a:cs typeface="Amatic SC" panose="00000500000000000000" pitchFamily="2" charset="-79"/>
              </a:rPr>
              <a:t>Deltagelsesmuligheder for alle elever</a:t>
            </a:r>
            <a:br>
              <a:rPr lang="da-DK" sz="4800" b="1">
                <a:latin typeface="Amatic SC" panose="00000500000000000000" pitchFamily="2" charset="-79"/>
                <a:cs typeface="Amatic SC" panose="00000500000000000000" pitchFamily="2" charset="-79"/>
              </a:rPr>
            </a:br>
            <a:r>
              <a:rPr lang="da-DK" sz="4800" b="1">
                <a:latin typeface="Amatic SC" panose="00000500000000000000" pitchFamily="2" charset="-79"/>
                <a:cs typeface="Amatic SC" panose="00000500000000000000" pitchFamily="2" charset="-79"/>
              </a:rPr>
              <a:t>- </a:t>
            </a:r>
            <a:r>
              <a:rPr lang="da-DK" sz="4000" b="1">
                <a:latin typeface="Amatic SC" panose="00000500000000000000" pitchFamily="2" charset="-79"/>
                <a:cs typeface="Amatic SC" panose="00000500000000000000" pitchFamily="2" charset="-79"/>
              </a:rPr>
              <a:t>eleverne fortæller</a:t>
            </a:r>
            <a:endParaRPr lang="da-DK" sz="800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52381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16</a:t>
            </a:fld>
            <a:endParaRPr lang="da-DK"/>
          </a:p>
        </p:txBody>
      </p:sp>
      <p:sp>
        <p:nvSpPr>
          <p:cNvPr id="25" name="Google Shape;846;p29">
            <a:extLst>
              <a:ext uri="{FF2B5EF4-FFF2-40B4-BE49-F238E27FC236}">
                <a16:creationId xmlns:a16="http://schemas.microsoft.com/office/drawing/2014/main" id="{EDA2C9DA-AA0E-4900-AD2F-E52580846E8D}"/>
              </a:ext>
            </a:extLst>
          </p:cNvPr>
          <p:cNvSpPr/>
          <p:nvPr/>
        </p:nvSpPr>
        <p:spPr>
          <a:xfrm>
            <a:off x="-2" y="347862"/>
            <a:ext cx="12192001" cy="856486"/>
          </a:xfrm>
          <a:prstGeom prst="rect">
            <a:avLst/>
          </a:prstGeom>
          <a:solidFill>
            <a:schemeClr val="accent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a:solidFill>
                  <a:schemeClr val="bg1"/>
                </a:solidFill>
                <a:latin typeface="Amatic SC" panose="00000500000000000000" pitchFamily="2" charset="-79"/>
                <a:cs typeface="Amatic SC" panose="00000500000000000000" pitchFamily="2" charset="-79"/>
              </a:rPr>
              <a:t>Deltagelsesmuligheder for alle elever – eleverne fortæller</a:t>
            </a:r>
            <a:endParaRPr lang="da-DK" sz="3200" b="1">
              <a:solidFill>
                <a:schemeClr val="bg1"/>
              </a:solidFill>
              <a:latin typeface="Amatic SC"/>
              <a:ea typeface="Amatic SC"/>
              <a:cs typeface="Amatic SC"/>
              <a:sym typeface="Amatic SC"/>
            </a:endParaRPr>
          </a:p>
        </p:txBody>
      </p:sp>
      <p:sp>
        <p:nvSpPr>
          <p:cNvPr id="7" name="TextBox 6">
            <a:extLst>
              <a:ext uri="{FF2B5EF4-FFF2-40B4-BE49-F238E27FC236}">
                <a16:creationId xmlns:a16="http://schemas.microsoft.com/office/drawing/2014/main" id="{28785CFB-DAB6-297E-38E9-56CFFA13E224}"/>
              </a:ext>
            </a:extLst>
          </p:cNvPr>
          <p:cNvSpPr txBox="1"/>
          <p:nvPr/>
        </p:nvSpPr>
        <p:spPr>
          <a:xfrm>
            <a:off x="2647947" y="1698274"/>
            <a:ext cx="6896102" cy="553998"/>
          </a:xfrm>
          <a:prstGeom prst="rect">
            <a:avLst/>
          </a:prstGeom>
          <a:noFill/>
        </p:spPr>
        <p:txBody>
          <a:bodyPr wrap="square">
            <a:spAutoFit/>
          </a:bodyPr>
          <a:lstStyle/>
          <a:p>
            <a:pPr algn="ctr"/>
            <a:r>
              <a:rPr lang="da-DK" sz="3000" b="1">
                <a:latin typeface="Amatic SC" panose="00000500000000000000" pitchFamily="2" charset="-79"/>
                <a:cs typeface="Amatic SC" panose="00000500000000000000" pitchFamily="2" charset="-79"/>
              </a:rPr>
              <a:t>Ifølge eleverne er der deltagelsesmuligheder for alle, når…</a:t>
            </a:r>
          </a:p>
        </p:txBody>
      </p:sp>
      <p:grpSp>
        <p:nvGrpSpPr>
          <p:cNvPr id="9" name="Group 8">
            <a:extLst>
              <a:ext uri="{FF2B5EF4-FFF2-40B4-BE49-F238E27FC236}">
                <a16:creationId xmlns:a16="http://schemas.microsoft.com/office/drawing/2014/main" id="{601093A5-0244-5E13-3F69-FD16C3F7EB73}"/>
              </a:ext>
            </a:extLst>
          </p:cNvPr>
          <p:cNvGrpSpPr/>
          <p:nvPr/>
        </p:nvGrpSpPr>
        <p:grpSpPr>
          <a:xfrm>
            <a:off x="1314867" y="2397793"/>
            <a:ext cx="9584514" cy="684000"/>
            <a:chOff x="553811" y="1629898"/>
            <a:chExt cx="11084378" cy="808502"/>
          </a:xfrm>
        </p:grpSpPr>
        <p:sp>
          <p:nvSpPr>
            <p:cNvPr id="11" name="TextBox 10">
              <a:extLst>
                <a:ext uri="{FF2B5EF4-FFF2-40B4-BE49-F238E27FC236}">
                  <a16:creationId xmlns:a16="http://schemas.microsoft.com/office/drawing/2014/main" id="{77793B88-B6B2-9567-5BAB-34647DE852D0}"/>
                </a:ext>
              </a:extLst>
            </p:cNvPr>
            <p:cNvSpPr txBox="1">
              <a:spLocks/>
            </p:cNvSpPr>
            <p:nvPr/>
          </p:nvSpPr>
          <p:spPr>
            <a:xfrm>
              <a:off x="553811" y="1629898"/>
              <a:ext cx="11084378" cy="808502"/>
            </a:xfrm>
            <a:custGeom>
              <a:avLst/>
              <a:gdLst>
                <a:gd name="connsiteX0" fmla="*/ 0 w 11084378"/>
                <a:gd name="connsiteY0" fmla="*/ 0 h 808502"/>
                <a:gd name="connsiteX1" fmla="*/ 914461 w 11084378"/>
                <a:gd name="connsiteY1" fmla="*/ 0 h 808502"/>
                <a:gd name="connsiteX2" fmla="*/ 1718079 w 11084378"/>
                <a:gd name="connsiteY2" fmla="*/ 0 h 808502"/>
                <a:gd name="connsiteX3" fmla="*/ 2410852 w 11084378"/>
                <a:gd name="connsiteY3" fmla="*/ 0 h 808502"/>
                <a:gd name="connsiteX4" fmla="*/ 2992782 w 11084378"/>
                <a:gd name="connsiteY4" fmla="*/ 0 h 808502"/>
                <a:gd name="connsiteX5" fmla="*/ 3796399 w 11084378"/>
                <a:gd name="connsiteY5" fmla="*/ 0 h 808502"/>
                <a:gd name="connsiteX6" fmla="*/ 4267486 w 11084378"/>
                <a:gd name="connsiteY6" fmla="*/ 0 h 808502"/>
                <a:gd name="connsiteX7" fmla="*/ 5071103 w 11084378"/>
                <a:gd name="connsiteY7" fmla="*/ 0 h 808502"/>
                <a:gd name="connsiteX8" fmla="*/ 5542189 w 11084378"/>
                <a:gd name="connsiteY8" fmla="*/ 0 h 808502"/>
                <a:gd name="connsiteX9" fmla="*/ 6013275 w 11084378"/>
                <a:gd name="connsiteY9" fmla="*/ 0 h 808502"/>
                <a:gd name="connsiteX10" fmla="*/ 6927736 w 11084378"/>
                <a:gd name="connsiteY10" fmla="*/ 0 h 808502"/>
                <a:gd name="connsiteX11" fmla="*/ 7620510 w 11084378"/>
                <a:gd name="connsiteY11" fmla="*/ 0 h 808502"/>
                <a:gd name="connsiteX12" fmla="*/ 8534971 w 11084378"/>
                <a:gd name="connsiteY12" fmla="*/ 0 h 808502"/>
                <a:gd name="connsiteX13" fmla="*/ 9227745 w 11084378"/>
                <a:gd name="connsiteY13" fmla="*/ 0 h 808502"/>
                <a:gd name="connsiteX14" fmla="*/ 9698831 w 11084378"/>
                <a:gd name="connsiteY14" fmla="*/ 0 h 808502"/>
                <a:gd name="connsiteX15" fmla="*/ 10391604 w 11084378"/>
                <a:gd name="connsiteY15" fmla="*/ 0 h 808502"/>
                <a:gd name="connsiteX16" fmla="*/ 11084378 w 11084378"/>
                <a:gd name="connsiteY16" fmla="*/ 0 h 808502"/>
                <a:gd name="connsiteX17" fmla="*/ 11084378 w 11084378"/>
                <a:gd name="connsiteY17" fmla="*/ 396166 h 808502"/>
                <a:gd name="connsiteX18" fmla="*/ 11084378 w 11084378"/>
                <a:gd name="connsiteY18" fmla="*/ 808502 h 808502"/>
                <a:gd name="connsiteX19" fmla="*/ 10280761 w 11084378"/>
                <a:gd name="connsiteY19" fmla="*/ 808502 h 808502"/>
                <a:gd name="connsiteX20" fmla="*/ 9477143 w 11084378"/>
                <a:gd name="connsiteY20" fmla="*/ 808502 h 808502"/>
                <a:gd name="connsiteX21" fmla="*/ 8562682 w 11084378"/>
                <a:gd name="connsiteY21" fmla="*/ 808502 h 808502"/>
                <a:gd name="connsiteX22" fmla="*/ 7980752 w 11084378"/>
                <a:gd name="connsiteY22" fmla="*/ 808502 h 808502"/>
                <a:gd name="connsiteX23" fmla="*/ 7177135 w 11084378"/>
                <a:gd name="connsiteY23" fmla="*/ 808502 h 808502"/>
                <a:gd name="connsiteX24" fmla="*/ 6816892 w 11084378"/>
                <a:gd name="connsiteY24" fmla="*/ 808502 h 808502"/>
                <a:gd name="connsiteX25" fmla="*/ 6013275 w 11084378"/>
                <a:gd name="connsiteY25" fmla="*/ 808502 h 808502"/>
                <a:gd name="connsiteX26" fmla="*/ 5320501 w 11084378"/>
                <a:gd name="connsiteY26" fmla="*/ 808502 h 808502"/>
                <a:gd name="connsiteX27" fmla="*/ 4738572 w 11084378"/>
                <a:gd name="connsiteY27" fmla="*/ 808502 h 808502"/>
                <a:gd name="connsiteX28" fmla="*/ 4267486 w 11084378"/>
                <a:gd name="connsiteY28" fmla="*/ 808502 h 808502"/>
                <a:gd name="connsiteX29" fmla="*/ 3574712 w 11084378"/>
                <a:gd name="connsiteY29" fmla="*/ 808502 h 808502"/>
                <a:gd name="connsiteX30" fmla="*/ 3103626 w 11084378"/>
                <a:gd name="connsiteY30" fmla="*/ 808502 h 808502"/>
                <a:gd name="connsiteX31" fmla="*/ 2189165 w 11084378"/>
                <a:gd name="connsiteY31" fmla="*/ 808502 h 808502"/>
                <a:gd name="connsiteX32" fmla="*/ 1385547 w 11084378"/>
                <a:gd name="connsiteY32" fmla="*/ 808502 h 808502"/>
                <a:gd name="connsiteX33" fmla="*/ 803617 w 11084378"/>
                <a:gd name="connsiteY33" fmla="*/ 808502 h 808502"/>
                <a:gd name="connsiteX34" fmla="*/ 0 w 11084378"/>
                <a:gd name="connsiteY34" fmla="*/ 808502 h 808502"/>
                <a:gd name="connsiteX35" fmla="*/ 0 w 11084378"/>
                <a:gd name="connsiteY35" fmla="*/ 428506 h 808502"/>
                <a:gd name="connsiteX36" fmla="*/ 0 w 11084378"/>
                <a:gd name="connsiteY36" fmla="*/ 0 h 8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84378" h="808502" extrusionOk="0">
                  <a:moveTo>
                    <a:pt x="0" y="0"/>
                  </a:moveTo>
                  <a:cubicBezTo>
                    <a:pt x="232030" y="26219"/>
                    <a:pt x="525479" y="-16688"/>
                    <a:pt x="914461" y="0"/>
                  </a:cubicBezTo>
                  <a:cubicBezTo>
                    <a:pt x="1303443" y="16688"/>
                    <a:pt x="1529988" y="26367"/>
                    <a:pt x="1718079" y="0"/>
                  </a:cubicBezTo>
                  <a:cubicBezTo>
                    <a:pt x="1906170" y="-26367"/>
                    <a:pt x="2144247" y="-3544"/>
                    <a:pt x="2410852" y="0"/>
                  </a:cubicBezTo>
                  <a:cubicBezTo>
                    <a:pt x="2677457" y="3544"/>
                    <a:pt x="2812632" y="-23632"/>
                    <a:pt x="2992782" y="0"/>
                  </a:cubicBezTo>
                  <a:cubicBezTo>
                    <a:pt x="3172932" y="23632"/>
                    <a:pt x="3402250" y="36790"/>
                    <a:pt x="3796399" y="0"/>
                  </a:cubicBezTo>
                  <a:cubicBezTo>
                    <a:pt x="4190548" y="-36790"/>
                    <a:pt x="4120592" y="16517"/>
                    <a:pt x="4267486" y="0"/>
                  </a:cubicBezTo>
                  <a:cubicBezTo>
                    <a:pt x="4414380" y="-16517"/>
                    <a:pt x="4794384" y="-40173"/>
                    <a:pt x="5071103" y="0"/>
                  </a:cubicBezTo>
                  <a:cubicBezTo>
                    <a:pt x="5347822" y="40173"/>
                    <a:pt x="5348459" y="21303"/>
                    <a:pt x="5542189" y="0"/>
                  </a:cubicBezTo>
                  <a:cubicBezTo>
                    <a:pt x="5735919" y="-21303"/>
                    <a:pt x="5836385" y="-7746"/>
                    <a:pt x="6013275" y="0"/>
                  </a:cubicBezTo>
                  <a:cubicBezTo>
                    <a:pt x="6190165" y="7746"/>
                    <a:pt x="6652492" y="397"/>
                    <a:pt x="6927736" y="0"/>
                  </a:cubicBezTo>
                  <a:cubicBezTo>
                    <a:pt x="7202980" y="-397"/>
                    <a:pt x="7363016" y="-10291"/>
                    <a:pt x="7620510" y="0"/>
                  </a:cubicBezTo>
                  <a:cubicBezTo>
                    <a:pt x="7878004" y="10291"/>
                    <a:pt x="8225202" y="-43589"/>
                    <a:pt x="8534971" y="0"/>
                  </a:cubicBezTo>
                  <a:cubicBezTo>
                    <a:pt x="8844740" y="43589"/>
                    <a:pt x="9049010" y="-27275"/>
                    <a:pt x="9227745" y="0"/>
                  </a:cubicBezTo>
                  <a:cubicBezTo>
                    <a:pt x="9406480" y="27275"/>
                    <a:pt x="9509709" y="7953"/>
                    <a:pt x="9698831" y="0"/>
                  </a:cubicBezTo>
                  <a:cubicBezTo>
                    <a:pt x="9887953" y="-7953"/>
                    <a:pt x="10046000" y="12946"/>
                    <a:pt x="10391604" y="0"/>
                  </a:cubicBezTo>
                  <a:cubicBezTo>
                    <a:pt x="10737208" y="-12946"/>
                    <a:pt x="10912451" y="-11184"/>
                    <a:pt x="11084378" y="0"/>
                  </a:cubicBezTo>
                  <a:cubicBezTo>
                    <a:pt x="11076452" y="104126"/>
                    <a:pt x="11067388" y="230127"/>
                    <a:pt x="11084378" y="396166"/>
                  </a:cubicBezTo>
                  <a:cubicBezTo>
                    <a:pt x="11101368" y="562205"/>
                    <a:pt x="11071050" y="665719"/>
                    <a:pt x="11084378" y="808502"/>
                  </a:cubicBezTo>
                  <a:cubicBezTo>
                    <a:pt x="10818139" y="844195"/>
                    <a:pt x="10647897" y="778613"/>
                    <a:pt x="10280761" y="808502"/>
                  </a:cubicBezTo>
                  <a:cubicBezTo>
                    <a:pt x="9913625" y="838391"/>
                    <a:pt x="9719756" y="840516"/>
                    <a:pt x="9477143" y="808502"/>
                  </a:cubicBezTo>
                  <a:cubicBezTo>
                    <a:pt x="9234530" y="776488"/>
                    <a:pt x="8992709" y="803027"/>
                    <a:pt x="8562682" y="808502"/>
                  </a:cubicBezTo>
                  <a:cubicBezTo>
                    <a:pt x="8132655" y="813977"/>
                    <a:pt x="8157471" y="834492"/>
                    <a:pt x="7980752" y="808502"/>
                  </a:cubicBezTo>
                  <a:cubicBezTo>
                    <a:pt x="7804033" y="782513"/>
                    <a:pt x="7520686" y="822103"/>
                    <a:pt x="7177135" y="808502"/>
                  </a:cubicBezTo>
                  <a:cubicBezTo>
                    <a:pt x="6833584" y="794901"/>
                    <a:pt x="6968353" y="816911"/>
                    <a:pt x="6816892" y="808502"/>
                  </a:cubicBezTo>
                  <a:cubicBezTo>
                    <a:pt x="6665431" y="800093"/>
                    <a:pt x="6337466" y="799340"/>
                    <a:pt x="6013275" y="808502"/>
                  </a:cubicBezTo>
                  <a:cubicBezTo>
                    <a:pt x="5689084" y="817664"/>
                    <a:pt x="5619683" y="815343"/>
                    <a:pt x="5320501" y="808502"/>
                  </a:cubicBezTo>
                  <a:cubicBezTo>
                    <a:pt x="5021319" y="801661"/>
                    <a:pt x="5029173" y="831098"/>
                    <a:pt x="4738572" y="808502"/>
                  </a:cubicBezTo>
                  <a:cubicBezTo>
                    <a:pt x="4447971" y="785906"/>
                    <a:pt x="4388707" y="830412"/>
                    <a:pt x="4267486" y="808502"/>
                  </a:cubicBezTo>
                  <a:cubicBezTo>
                    <a:pt x="4146265" y="786592"/>
                    <a:pt x="3796360" y="836512"/>
                    <a:pt x="3574712" y="808502"/>
                  </a:cubicBezTo>
                  <a:cubicBezTo>
                    <a:pt x="3353064" y="780492"/>
                    <a:pt x="3264956" y="802666"/>
                    <a:pt x="3103626" y="808502"/>
                  </a:cubicBezTo>
                  <a:cubicBezTo>
                    <a:pt x="2942296" y="814338"/>
                    <a:pt x="2383507" y="796735"/>
                    <a:pt x="2189165" y="808502"/>
                  </a:cubicBezTo>
                  <a:cubicBezTo>
                    <a:pt x="1994823" y="820269"/>
                    <a:pt x="1587248" y="813112"/>
                    <a:pt x="1385547" y="808502"/>
                  </a:cubicBezTo>
                  <a:cubicBezTo>
                    <a:pt x="1183846" y="803892"/>
                    <a:pt x="1040972" y="827426"/>
                    <a:pt x="803617" y="808502"/>
                  </a:cubicBezTo>
                  <a:cubicBezTo>
                    <a:pt x="566262" y="789579"/>
                    <a:pt x="305177" y="771809"/>
                    <a:pt x="0" y="808502"/>
                  </a:cubicBezTo>
                  <a:cubicBezTo>
                    <a:pt x="-315" y="660470"/>
                    <a:pt x="249" y="612846"/>
                    <a:pt x="0" y="428506"/>
                  </a:cubicBezTo>
                  <a:cubicBezTo>
                    <a:pt x="-249" y="244166"/>
                    <a:pt x="14802" y="108269"/>
                    <a:pt x="0" y="0"/>
                  </a:cubicBezTo>
                  <a:close/>
                </a:path>
              </a:pathLst>
            </a:custGeom>
            <a:noFill/>
            <a:ln w="28575">
              <a:solidFill>
                <a:schemeClr val="accent2"/>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a:latin typeface="Quicksand" panose="020B0604020202020204"/>
                  <a:cs typeface="Amatic SC" panose="00000500000000000000" pitchFamily="2" charset="-79"/>
                </a:rPr>
                <a:t>… undervisningen er </a:t>
              </a:r>
              <a:r>
                <a:rPr lang="da-DK" sz="1600" b="1">
                  <a:latin typeface="Quicksand" panose="020B0604020202020204"/>
                  <a:cs typeface="Amatic SC" panose="00000500000000000000" pitchFamily="2" charset="-79"/>
                </a:rPr>
                <a:t>varierende</a:t>
              </a:r>
              <a:r>
                <a:rPr lang="da-DK" sz="1600">
                  <a:latin typeface="Quicksand" panose="020B0604020202020204"/>
                  <a:cs typeface="Amatic SC" panose="00000500000000000000" pitchFamily="2" charset="-79"/>
                </a:rPr>
                <a:t> - både hvad angår indhold, rammer og aktiviteter</a:t>
              </a:r>
              <a:endParaRPr lang="da-DK" sz="1600" b="1">
                <a:solidFill>
                  <a:schemeClr val="tx1"/>
                </a:solidFill>
                <a:latin typeface="Quicksand" panose="020B0604020202020204"/>
                <a:cs typeface="Amatic SC" panose="00000500000000000000" pitchFamily="2" charset="-79"/>
              </a:endParaRPr>
            </a:p>
          </p:txBody>
        </p:sp>
        <p:sp>
          <p:nvSpPr>
            <p:cNvPr id="13" name="TextBox 12">
              <a:extLst>
                <a:ext uri="{FF2B5EF4-FFF2-40B4-BE49-F238E27FC236}">
                  <a16:creationId xmlns:a16="http://schemas.microsoft.com/office/drawing/2014/main" id="{23E0C259-8F03-B3D8-C97A-AF1DE30F68CB}"/>
                </a:ext>
              </a:extLst>
            </p:cNvPr>
            <p:cNvSpPr txBox="1"/>
            <p:nvPr/>
          </p:nvSpPr>
          <p:spPr>
            <a:xfrm>
              <a:off x="553811" y="1815870"/>
              <a:ext cx="878305" cy="436558"/>
            </a:xfrm>
            <a:prstGeom prst="rect">
              <a:avLst/>
            </a:prstGeom>
            <a:noFill/>
            <a:ln>
              <a:noFill/>
            </a:ln>
          </p:spPr>
          <p:txBody>
            <a:bodyPr wrap="square" lIns="0" tIns="0" rIns="0" bIns="0" rtlCol="0">
              <a:spAutoFit/>
            </a:bodyPr>
            <a:lstStyle/>
            <a:p>
              <a:pPr algn="ctr"/>
              <a:r>
                <a:rPr lang="da-DK" sz="2400" b="1">
                  <a:latin typeface="Quicksand" panose="020B0604020202020204"/>
                  <a:cs typeface="Amatic SC" panose="00000500000000000000" pitchFamily="2" charset="-79"/>
                </a:rPr>
                <a:t>1</a:t>
              </a:r>
              <a:endParaRPr lang="da-DK" sz="2000" b="1">
                <a:latin typeface="Quicksand" panose="020B0604020202020204"/>
                <a:cs typeface="Amatic SC" panose="00000500000000000000" pitchFamily="2" charset="-79"/>
              </a:endParaRPr>
            </a:p>
          </p:txBody>
        </p:sp>
      </p:grpSp>
      <p:grpSp>
        <p:nvGrpSpPr>
          <p:cNvPr id="14" name="Group 13">
            <a:extLst>
              <a:ext uri="{FF2B5EF4-FFF2-40B4-BE49-F238E27FC236}">
                <a16:creationId xmlns:a16="http://schemas.microsoft.com/office/drawing/2014/main" id="{A0FEC638-6C2A-7030-55F2-D320AD588C92}"/>
              </a:ext>
            </a:extLst>
          </p:cNvPr>
          <p:cNvGrpSpPr/>
          <p:nvPr/>
        </p:nvGrpSpPr>
        <p:grpSpPr>
          <a:xfrm>
            <a:off x="1314867" y="3317576"/>
            <a:ext cx="9584514" cy="684000"/>
            <a:chOff x="553811" y="1629898"/>
            <a:chExt cx="11084378" cy="808502"/>
          </a:xfrm>
        </p:grpSpPr>
        <p:sp>
          <p:nvSpPr>
            <p:cNvPr id="15" name="TextBox 14">
              <a:extLst>
                <a:ext uri="{FF2B5EF4-FFF2-40B4-BE49-F238E27FC236}">
                  <a16:creationId xmlns:a16="http://schemas.microsoft.com/office/drawing/2014/main" id="{C9B8B65E-0CA6-8DE4-6008-91ABB5FDB0AE}"/>
                </a:ext>
              </a:extLst>
            </p:cNvPr>
            <p:cNvSpPr txBox="1">
              <a:spLocks/>
            </p:cNvSpPr>
            <p:nvPr/>
          </p:nvSpPr>
          <p:spPr>
            <a:xfrm>
              <a:off x="553811" y="1629898"/>
              <a:ext cx="11084378" cy="808502"/>
            </a:xfrm>
            <a:custGeom>
              <a:avLst/>
              <a:gdLst>
                <a:gd name="connsiteX0" fmla="*/ 0 w 11084378"/>
                <a:gd name="connsiteY0" fmla="*/ 0 h 808502"/>
                <a:gd name="connsiteX1" fmla="*/ 914461 w 11084378"/>
                <a:gd name="connsiteY1" fmla="*/ 0 h 808502"/>
                <a:gd name="connsiteX2" fmla="*/ 1718079 w 11084378"/>
                <a:gd name="connsiteY2" fmla="*/ 0 h 808502"/>
                <a:gd name="connsiteX3" fmla="*/ 2410852 w 11084378"/>
                <a:gd name="connsiteY3" fmla="*/ 0 h 808502"/>
                <a:gd name="connsiteX4" fmla="*/ 2992782 w 11084378"/>
                <a:gd name="connsiteY4" fmla="*/ 0 h 808502"/>
                <a:gd name="connsiteX5" fmla="*/ 3796399 w 11084378"/>
                <a:gd name="connsiteY5" fmla="*/ 0 h 808502"/>
                <a:gd name="connsiteX6" fmla="*/ 4267486 w 11084378"/>
                <a:gd name="connsiteY6" fmla="*/ 0 h 808502"/>
                <a:gd name="connsiteX7" fmla="*/ 5071103 w 11084378"/>
                <a:gd name="connsiteY7" fmla="*/ 0 h 808502"/>
                <a:gd name="connsiteX8" fmla="*/ 5542189 w 11084378"/>
                <a:gd name="connsiteY8" fmla="*/ 0 h 808502"/>
                <a:gd name="connsiteX9" fmla="*/ 6013275 w 11084378"/>
                <a:gd name="connsiteY9" fmla="*/ 0 h 808502"/>
                <a:gd name="connsiteX10" fmla="*/ 6927736 w 11084378"/>
                <a:gd name="connsiteY10" fmla="*/ 0 h 808502"/>
                <a:gd name="connsiteX11" fmla="*/ 7620510 w 11084378"/>
                <a:gd name="connsiteY11" fmla="*/ 0 h 808502"/>
                <a:gd name="connsiteX12" fmla="*/ 8534971 w 11084378"/>
                <a:gd name="connsiteY12" fmla="*/ 0 h 808502"/>
                <a:gd name="connsiteX13" fmla="*/ 9227745 w 11084378"/>
                <a:gd name="connsiteY13" fmla="*/ 0 h 808502"/>
                <a:gd name="connsiteX14" fmla="*/ 9698831 w 11084378"/>
                <a:gd name="connsiteY14" fmla="*/ 0 h 808502"/>
                <a:gd name="connsiteX15" fmla="*/ 10391604 w 11084378"/>
                <a:gd name="connsiteY15" fmla="*/ 0 h 808502"/>
                <a:gd name="connsiteX16" fmla="*/ 11084378 w 11084378"/>
                <a:gd name="connsiteY16" fmla="*/ 0 h 808502"/>
                <a:gd name="connsiteX17" fmla="*/ 11084378 w 11084378"/>
                <a:gd name="connsiteY17" fmla="*/ 396166 h 808502"/>
                <a:gd name="connsiteX18" fmla="*/ 11084378 w 11084378"/>
                <a:gd name="connsiteY18" fmla="*/ 808502 h 808502"/>
                <a:gd name="connsiteX19" fmla="*/ 10280761 w 11084378"/>
                <a:gd name="connsiteY19" fmla="*/ 808502 h 808502"/>
                <a:gd name="connsiteX20" fmla="*/ 9477143 w 11084378"/>
                <a:gd name="connsiteY20" fmla="*/ 808502 h 808502"/>
                <a:gd name="connsiteX21" fmla="*/ 8562682 w 11084378"/>
                <a:gd name="connsiteY21" fmla="*/ 808502 h 808502"/>
                <a:gd name="connsiteX22" fmla="*/ 7980752 w 11084378"/>
                <a:gd name="connsiteY22" fmla="*/ 808502 h 808502"/>
                <a:gd name="connsiteX23" fmla="*/ 7177135 w 11084378"/>
                <a:gd name="connsiteY23" fmla="*/ 808502 h 808502"/>
                <a:gd name="connsiteX24" fmla="*/ 6816892 w 11084378"/>
                <a:gd name="connsiteY24" fmla="*/ 808502 h 808502"/>
                <a:gd name="connsiteX25" fmla="*/ 6013275 w 11084378"/>
                <a:gd name="connsiteY25" fmla="*/ 808502 h 808502"/>
                <a:gd name="connsiteX26" fmla="*/ 5320501 w 11084378"/>
                <a:gd name="connsiteY26" fmla="*/ 808502 h 808502"/>
                <a:gd name="connsiteX27" fmla="*/ 4738572 w 11084378"/>
                <a:gd name="connsiteY27" fmla="*/ 808502 h 808502"/>
                <a:gd name="connsiteX28" fmla="*/ 4267486 w 11084378"/>
                <a:gd name="connsiteY28" fmla="*/ 808502 h 808502"/>
                <a:gd name="connsiteX29" fmla="*/ 3574712 w 11084378"/>
                <a:gd name="connsiteY29" fmla="*/ 808502 h 808502"/>
                <a:gd name="connsiteX30" fmla="*/ 3103626 w 11084378"/>
                <a:gd name="connsiteY30" fmla="*/ 808502 h 808502"/>
                <a:gd name="connsiteX31" fmla="*/ 2189165 w 11084378"/>
                <a:gd name="connsiteY31" fmla="*/ 808502 h 808502"/>
                <a:gd name="connsiteX32" fmla="*/ 1385547 w 11084378"/>
                <a:gd name="connsiteY32" fmla="*/ 808502 h 808502"/>
                <a:gd name="connsiteX33" fmla="*/ 803617 w 11084378"/>
                <a:gd name="connsiteY33" fmla="*/ 808502 h 808502"/>
                <a:gd name="connsiteX34" fmla="*/ 0 w 11084378"/>
                <a:gd name="connsiteY34" fmla="*/ 808502 h 808502"/>
                <a:gd name="connsiteX35" fmla="*/ 0 w 11084378"/>
                <a:gd name="connsiteY35" fmla="*/ 428506 h 808502"/>
                <a:gd name="connsiteX36" fmla="*/ 0 w 11084378"/>
                <a:gd name="connsiteY36" fmla="*/ 0 h 8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84378" h="808502" extrusionOk="0">
                  <a:moveTo>
                    <a:pt x="0" y="0"/>
                  </a:moveTo>
                  <a:cubicBezTo>
                    <a:pt x="232030" y="26219"/>
                    <a:pt x="525479" y="-16688"/>
                    <a:pt x="914461" y="0"/>
                  </a:cubicBezTo>
                  <a:cubicBezTo>
                    <a:pt x="1303443" y="16688"/>
                    <a:pt x="1529988" y="26367"/>
                    <a:pt x="1718079" y="0"/>
                  </a:cubicBezTo>
                  <a:cubicBezTo>
                    <a:pt x="1906170" y="-26367"/>
                    <a:pt x="2144247" y="-3544"/>
                    <a:pt x="2410852" y="0"/>
                  </a:cubicBezTo>
                  <a:cubicBezTo>
                    <a:pt x="2677457" y="3544"/>
                    <a:pt x="2812632" y="-23632"/>
                    <a:pt x="2992782" y="0"/>
                  </a:cubicBezTo>
                  <a:cubicBezTo>
                    <a:pt x="3172932" y="23632"/>
                    <a:pt x="3402250" y="36790"/>
                    <a:pt x="3796399" y="0"/>
                  </a:cubicBezTo>
                  <a:cubicBezTo>
                    <a:pt x="4190548" y="-36790"/>
                    <a:pt x="4120592" y="16517"/>
                    <a:pt x="4267486" y="0"/>
                  </a:cubicBezTo>
                  <a:cubicBezTo>
                    <a:pt x="4414380" y="-16517"/>
                    <a:pt x="4794384" y="-40173"/>
                    <a:pt x="5071103" y="0"/>
                  </a:cubicBezTo>
                  <a:cubicBezTo>
                    <a:pt x="5347822" y="40173"/>
                    <a:pt x="5348459" y="21303"/>
                    <a:pt x="5542189" y="0"/>
                  </a:cubicBezTo>
                  <a:cubicBezTo>
                    <a:pt x="5735919" y="-21303"/>
                    <a:pt x="5836385" y="-7746"/>
                    <a:pt x="6013275" y="0"/>
                  </a:cubicBezTo>
                  <a:cubicBezTo>
                    <a:pt x="6190165" y="7746"/>
                    <a:pt x="6652492" y="397"/>
                    <a:pt x="6927736" y="0"/>
                  </a:cubicBezTo>
                  <a:cubicBezTo>
                    <a:pt x="7202980" y="-397"/>
                    <a:pt x="7363016" y="-10291"/>
                    <a:pt x="7620510" y="0"/>
                  </a:cubicBezTo>
                  <a:cubicBezTo>
                    <a:pt x="7878004" y="10291"/>
                    <a:pt x="8225202" y="-43589"/>
                    <a:pt x="8534971" y="0"/>
                  </a:cubicBezTo>
                  <a:cubicBezTo>
                    <a:pt x="8844740" y="43589"/>
                    <a:pt x="9049010" y="-27275"/>
                    <a:pt x="9227745" y="0"/>
                  </a:cubicBezTo>
                  <a:cubicBezTo>
                    <a:pt x="9406480" y="27275"/>
                    <a:pt x="9509709" y="7953"/>
                    <a:pt x="9698831" y="0"/>
                  </a:cubicBezTo>
                  <a:cubicBezTo>
                    <a:pt x="9887953" y="-7953"/>
                    <a:pt x="10046000" y="12946"/>
                    <a:pt x="10391604" y="0"/>
                  </a:cubicBezTo>
                  <a:cubicBezTo>
                    <a:pt x="10737208" y="-12946"/>
                    <a:pt x="10912451" y="-11184"/>
                    <a:pt x="11084378" y="0"/>
                  </a:cubicBezTo>
                  <a:cubicBezTo>
                    <a:pt x="11076452" y="104126"/>
                    <a:pt x="11067388" y="230127"/>
                    <a:pt x="11084378" y="396166"/>
                  </a:cubicBezTo>
                  <a:cubicBezTo>
                    <a:pt x="11101368" y="562205"/>
                    <a:pt x="11071050" y="665719"/>
                    <a:pt x="11084378" y="808502"/>
                  </a:cubicBezTo>
                  <a:cubicBezTo>
                    <a:pt x="10818139" y="844195"/>
                    <a:pt x="10647897" y="778613"/>
                    <a:pt x="10280761" y="808502"/>
                  </a:cubicBezTo>
                  <a:cubicBezTo>
                    <a:pt x="9913625" y="838391"/>
                    <a:pt x="9719756" y="840516"/>
                    <a:pt x="9477143" y="808502"/>
                  </a:cubicBezTo>
                  <a:cubicBezTo>
                    <a:pt x="9234530" y="776488"/>
                    <a:pt x="8992709" y="803027"/>
                    <a:pt x="8562682" y="808502"/>
                  </a:cubicBezTo>
                  <a:cubicBezTo>
                    <a:pt x="8132655" y="813977"/>
                    <a:pt x="8157471" y="834492"/>
                    <a:pt x="7980752" y="808502"/>
                  </a:cubicBezTo>
                  <a:cubicBezTo>
                    <a:pt x="7804033" y="782513"/>
                    <a:pt x="7520686" y="822103"/>
                    <a:pt x="7177135" y="808502"/>
                  </a:cubicBezTo>
                  <a:cubicBezTo>
                    <a:pt x="6833584" y="794901"/>
                    <a:pt x="6968353" y="816911"/>
                    <a:pt x="6816892" y="808502"/>
                  </a:cubicBezTo>
                  <a:cubicBezTo>
                    <a:pt x="6665431" y="800093"/>
                    <a:pt x="6337466" y="799340"/>
                    <a:pt x="6013275" y="808502"/>
                  </a:cubicBezTo>
                  <a:cubicBezTo>
                    <a:pt x="5689084" y="817664"/>
                    <a:pt x="5619683" y="815343"/>
                    <a:pt x="5320501" y="808502"/>
                  </a:cubicBezTo>
                  <a:cubicBezTo>
                    <a:pt x="5021319" y="801661"/>
                    <a:pt x="5029173" y="831098"/>
                    <a:pt x="4738572" y="808502"/>
                  </a:cubicBezTo>
                  <a:cubicBezTo>
                    <a:pt x="4447971" y="785906"/>
                    <a:pt x="4388707" y="830412"/>
                    <a:pt x="4267486" y="808502"/>
                  </a:cubicBezTo>
                  <a:cubicBezTo>
                    <a:pt x="4146265" y="786592"/>
                    <a:pt x="3796360" y="836512"/>
                    <a:pt x="3574712" y="808502"/>
                  </a:cubicBezTo>
                  <a:cubicBezTo>
                    <a:pt x="3353064" y="780492"/>
                    <a:pt x="3264956" y="802666"/>
                    <a:pt x="3103626" y="808502"/>
                  </a:cubicBezTo>
                  <a:cubicBezTo>
                    <a:pt x="2942296" y="814338"/>
                    <a:pt x="2383507" y="796735"/>
                    <a:pt x="2189165" y="808502"/>
                  </a:cubicBezTo>
                  <a:cubicBezTo>
                    <a:pt x="1994823" y="820269"/>
                    <a:pt x="1587248" y="813112"/>
                    <a:pt x="1385547" y="808502"/>
                  </a:cubicBezTo>
                  <a:cubicBezTo>
                    <a:pt x="1183846" y="803892"/>
                    <a:pt x="1040972" y="827426"/>
                    <a:pt x="803617" y="808502"/>
                  </a:cubicBezTo>
                  <a:cubicBezTo>
                    <a:pt x="566262" y="789579"/>
                    <a:pt x="305177" y="771809"/>
                    <a:pt x="0" y="808502"/>
                  </a:cubicBezTo>
                  <a:cubicBezTo>
                    <a:pt x="-315" y="660470"/>
                    <a:pt x="249" y="612846"/>
                    <a:pt x="0" y="428506"/>
                  </a:cubicBezTo>
                  <a:cubicBezTo>
                    <a:pt x="-249" y="244166"/>
                    <a:pt x="14802" y="108269"/>
                    <a:pt x="0" y="0"/>
                  </a:cubicBezTo>
                  <a:close/>
                </a:path>
              </a:pathLst>
            </a:custGeom>
            <a:noFill/>
            <a:ln w="28575">
              <a:solidFill>
                <a:schemeClr val="accent2"/>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a:latin typeface="Quicksand" panose="020B0604020202020204"/>
                  <a:cs typeface="Amatic SC" panose="00000500000000000000" pitchFamily="2" charset="-79"/>
                </a:rPr>
                <a:t>… undervisningen er </a:t>
              </a:r>
              <a:r>
                <a:rPr lang="da-DK" sz="1600" b="1">
                  <a:latin typeface="Quicksand" panose="020B0604020202020204"/>
                  <a:cs typeface="Amatic SC" panose="00000500000000000000" pitchFamily="2" charset="-79"/>
                </a:rPr>
                <a:t>differentieret</a:t>
              </a:r>
              <a:r>
                <a:rPr lang="da-DK" sz="1600">
                  <a:latin typeface="Quicksand" panose="020B0604020202020204"/>
                  <a:cs typeface="Amatic SC" panose="00000500000000000000" pitchFamily="2" charset="-79"/>
                </a:rPr>
                <a:t> – fx i form af undervisningsmaterialer, opgaver og tempo</a:t>
              </a:r>
              <a:endParaRPr lang="da-DK" sz="1600" b="1">
                <a:solidFill>
                  <a:schemeClr val="tx1"/>
                </a:solidFill>
                <a:latin typeface="Quicksand" panose="020B0604020202020204"/>
                <a:cs typeface="Amatic SC" panose="00000500000000000000" pitchFamily="2" charset="-79"/>
              </a:endParaRPr>
            </a:p>
          </p:txBody>
        </p:sp>
        <p:sp>
          <p:nvSpPr>
            <p:cNvPr id="16" name="TextBox 15">
              <a:extLst>
                <a:ext uri="{FF2B5EF4-FFF2-40B4-BE49-F238E27FC236}">
                  <a16:creationId xmlns:a16="http://schemas.microsoft.com/office/drawing/2014/main" id="{77314B0F-30E8-5EE1-E614-42F11AAFB3DA}"/>
                </a:ext>
              </a:extLst>
            </p:cNvPr>
            <p:cNvSpPr txBox="1"/>
            <p:nvPr/>
          </p:nvSpPr>
          <p:spPr>
            <a:xfrm>
              <a:off x="553811" y="1811298"/>
              <a:ext cx="878305" cy="436558"/>
            </a:xfrm>
            <a:prstGeom prst="rect">
              <a:avLst/>
            </a:prstGeom>
            <a:noFill/>
            <a:ln>
              <a:noFill/>
            </a:ln>
          </p:spPr>
          <p:txBody>
            <a:bodyPr wrap="square" lIns="0" tIns="0" rIns="0" bIns="0" rtlCol="0">
              <a:spAutoFit/>
            </a:bodyPr>
            <a:lstStyle/>
            <a:p>
              <a:pPr algn="ctr"/>
              <a:r>
                <a:rPr lang="da-DK" sz="2400" b="1">
                  <a:latin typeface="Quicksand" panose="020B0604020202020204"/>
                  <a:cs typeface="Amatic SC" panose="00000500000000000000" pitchFamily="2" charset="-79"/>
                </a:rPr>
                <a:t>2</a:t>
              </a:r>
              <a:endParaRPr lang="da-DK" sz="2000" b="1">
                <a:latin typeface="Quicksand" panose="020B0604020202020204"/>
                <a:cs typeface="Amatic SC" panose="00000500000000000000" pitchFamily="2" charset="-79"/>
              </a:endParaRPr>
            </a:p>
          </p:txBody>
        </p:sp>
      </p:grpSp>
      <p:grpSp>
        <p:nvGrpSpPr>
          <p:cNvPr id="21" name="Group 20">
            <a:extLst>
              <a:ext uri="{FF2B5EF4-FFF2-40B4-BE49-F238E27FC236}">
                <a16:creationId xmlns:a16="http://schemas.microsoft.com/office/drawing/2014/main" id="{6ECED587-760E-74FC-73FC-B0F86AAAB89D}"/>
              </a:ext>
            </a:extLst>
          </p:cNvPr>
          <p:cNvGrpSpPr/>
          <p:nvPr/>
        </p:nvGrpSpPr>
        <p:grpSpPr>
          <a:xfrm>
            <a:off x="1314867" y="4237359"/>
            <a:ext cx="9584514" cy="684000"/>
            <a:chOff x="553811" y="1629898"/>
            <a:chExt cx="11084378" cy="808502"/>
          </a:xfrm>
        </p:grpSpPr>
        <p:sp>
          <p:nvSpPr>
            <p:cNvPr id="22" name="TextBox 21">
              <a:extLst>
                <a:ext uri="{FF2B5EF4-FFF2-40B4-BE49-F238E27FC236}">
                  <a16:creationId xmlns:a16="http://schemas.microsoft.com/office/drawing/2014/main" id="{3F8F10FF-8AD4-EAA5-0173-4AF4EF2406FE}"/>
                </a:ext>
              </a:extLst>
            </p:cNvPr>
            <p:cNvSpPr txBox="1">
              <a:spLocks/>
            </p:cNvSpPr>
            <p:nvPr/>
          </p:nvSpPr>
          <p:spPr>
            <a:xfrm>
              <a:off x="553811" y="1629898"/>
              <a:ext cx="11084378" cy="808502"/>
            </a:xfrm>
            <a:custGeom>
              <a:avLst/>
              <a:gdLst>
                <a:gd name="connsiteX0" fmla="*/ 0 w 11084378"/>
                <a:gd name="connsiteY0" fmla="*/ 0 h 808502"/>
                <a:gd name="connsiteX1" fmla="*/ 914461 w 11084378"/>
                <a:gd name="connsiteY1" fmla="*/ 0 h 808502"/>
                <a:gd name="connsiteX2" fmla="*/ 1718079 w 11084378"/>
                <a:gd name="connsiteY2" fmla="*/ 0 h 808502"/>
                <a:gd name="connsiteX3" fmla="*/ 2410852 w 11084378"/>
                <a:gd name="connsiteY3" fmla="*/ 0 h 808502"/>
                <a:gd name="connsiteX4" fmla="*/ 2992782 w 11084378"/>
                <a:gd name="connsiteY4" fmla="*/ 0 h 808502"/>
                <a:gd name="connsiteX5" fmla="*/ 3796399 w 11084378"/>
                <a:gd name="connsiteY5" fmla="*/ 0 h 808502"/>
                <a:gd name="connsiteX6" fmla="*/ 4267486 w 11084378"/>
                <a:gd name="connsiteY6" fmla="*/ 0 h 808502"/>
                <a:gd name="connsiteX7" fmla="*/ 5071103 w 11084378"/>
                <a:gd name="connsiteY7" fmla="*/ 0 h 808502"/>
                <a:gd name="connsiteX8" fmla="*/ 5542189 w 11084378"/>
                <a:gd name="connsiteY8" fmla="*/ 0 h 808502"/>
                <a:gd name="connsiteX9" fmla="*/ 6013275 w 11084378"/>
                <a:gd name="connsiteY9" fmla="*/ 0 h 808502"/>
                <a:gd name="connsiteX10" fmla="*/ 6927736 w 11084378"/>
                <a:gd name="connsiteY10" fmla="*/ 0 h 808502"/>
                <a:gd name="connsiteX11" fmla="*/ 7620510 w 11084378"/>
                <a:gd name="connsiteY11" fmla="*/ 0 h 808502"/>
                <a:gd name="connsiteX12" fmla="*/ 8534971 w 11084378"/>
                <a:gd name="connsiteY12" fmla="*/ 0 h 808502"/>
                <a:gd name="connsiteX13" fmla="*/ 9227745 w 11084378"/>
                <a:gd name="connsiteY13" fmla="*/ 0 h 808502"/>
                <a:gd name="connsiteX14" fmla="*/ 9698831 w 11084378"/>
                <a:gd name="connsiteY14" fmla="*/ 0 h 808502"/>
                <a:gd name="connsiteX15" fmla="*/ 10391604 w 11084378"/>
                <a:gd name="connsiteY15" fmla="*/ 0 h 808502"/>
                <a:gd name="connsiteX16" fmla="*/ 11084378 w 11084378"/>
                <a:gd name="connsiteY16" fmla="*/ 0 h 808502"/>
                <a:gd name="connsiteX17" fmla="*/ 11084378 w 11084378"/>
                <a:gd name="connsiteY17" fmla="*/ 396166 h 808502"/>
                <a:gd name="connsiteX18" fmla="*/ 11084378 w 11084378"/>
                <a:gd name="connsiteY18" fmla="*/ 808502 h 808502"/>
                <a:gd name="connsiteX19" fmla="*/ 10280761 w 11084378"/>
                <a:gd name="connsiteY19" fmla="*/ 808502 h 808502"/>
                <a:gd name="connsiteX20" fmla="*/ 9477143 w 11084378"/>
                <a:gd name="connsiteY20" fmla="*/ 808502 h 808502"/>
                <a:gd name="connsiteX21" fmla="*/ 8562682 w 11084378"/>
                <a:gd name="connsiteY21" fmla="*/ 808502 h 808502"/>
                <a:gd name="connsiteX22" fmla="*/ 7980752 w 11084378"/>
                <a:gd name="connsiteY22" fmla="*/ 808502 h 808502"/>
                <a:gd name="connsiteX23" fmla="*/ 7177135 w 11084378"/>
                <a:gd name="connsiteY23" fmla="*/ 808502 h 808502"/>
                <a:gd name="connsiteX24" fmla="*/ 6816892 w 11084378"/>
                <a:gd name="connsiteY24" fmla="*/ 808502 h 808502"/>
                <a:gd name="connsiteX25" fmla="*/ 6013275 w 11084378"/>
                <a:gd name="connsiteY25" fmla="*/ 808502 h 808502"/>
                <a:gd name="connsiteX26" fmla="*/ 5320501 w 11084378"/>
                <a:gd name="connsiteY26" fmla="*/ 808502 h 808502"/>
                <a:gd name="connsiteX27" fmla="*/ 4738572 w 11084378"/>
                <a:gd name="connsiteY27" fmla="*/ 808502 h 808502"/>
                <a:gd name="connsiteX28" fmla="*/ 4267486 w 11084378"/>
                <a:gd name="connsiteY28" fmla="*/ 808502 h 808502"/>
                <a:gd name="connsiteX29" fmla="*/ 3574712 w 11084378"/>
                <a:gd name="connsiteY29" fmla="*/ 808502 h 808502"/>
                <a:gd name="connsiteX30" fmla="*/ 3103626 w 11084378"/>
                <a:gd name="connsiteY30" fmla="*/ 808502 h 808502"/>
                <a:gd name="connsiteX31" fmla="*/ 2189165 w 11084378"/>
                <a:gd name="connsiteY31" fmla="*/ 808502 h 808502"/>
                <a:gd name="connsiteX32" fmla="*/ 1385547 w 11084378"/>
                <a:gd name="connsiteY32" fmla="*/ 808502 h 808502"/>
                <a:gd name="connsiteX33" fmla="*/ 803617 w 11084378"/>
                <a:gd name="connsiteY33" fmla="*/ 808502 h 808502"/>
                <a:gd name="connsiteX34" fmla="*/ 0 w 11084378"/>
                <a:gd name="connsiteY34" fmla="*/ 808502 h 808502"/>
                <a:gd name="connsiteX35" fmla="*/ 0 w 11084378"/>
                <a:gd name="connsiteY35" fmla="*/ 428506 h 808502"/>
                <a:gd name="connsiteX36" fmla="*/ 0 w 11084378"/>
                <a:gd name="connsiteY36" fmla="*/ 0 h 8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84378" h="808502" extrusionOk="0">
                  <a:moveTo>
                    <a:pt x="0" y="0"/>
                  </a:moveTo>
                  <a:cubicBezTo>
                    <a:pt x="232030" y="26219"/>
                    <a:pt x="525479" y="-16688"/>
                    <a:pt x="914461" y="0"/>
                  </a:cubicBezTo>
                  <a:cubicBezTo>
                    <a:pt x="1303443" y="16688"/>
                    <a:pt x="1529988" y="26367"/>
                    <a:pt x="1718079" y="0"/>
                  </a:cubicBezTo>
                  <a:cubicBezTo>
                    <a:pt x="1906170" y="-26367"/>
                    <a:pt x="2144247" y="-3544"/>
                    <a:pt x="2410852" y="0"/>
                  </a:cubicBezTo>
                  <a:cubicBezTo>
                    <a:pt x="2677457" y="3544"/>
                    <a:pt x="2812632" y="-23632"/>
                    <a:pt x="2992782" y="0"/>
                  </a:cubicBezTo>
                  <a:cubicBezTo>
                    <a:pt x="3172932" y="23632"/>
                    <a:pt x="3402250" y="36790"/>
                    <a:pt x="3796399" y="0"/>
                  </a:cubicBezTo>
                  <a:cubicBezTo>
                    <a:pt x="4190548" y="-36790"/>
                    <a:pt x="4120592" y="16517"/>
                    <a:pt x="4267486" y="0"/>
                  </a:cubicBezTo>
                  <a:cubicBezTo>
                    <a:pt x="4414380" y="-16517"/>
                    <a:pt x="4794384" y="-40173"/>
                    <a:pt x="5071103" y="0"/>
                  </a:cubicBezTo>
                  <a:cubicBezTo>
                    <a:pt x="5347822" y="40173"/>
                    <a:pt x="5348459" y="21303"/>
                    <a:pt x="5542189" y="0"/>
                  </a:cubicBezTo>
                  <a:cubicBezTo>
                    <a:pt x="5735919" y="-21303"/>
                    <a:pt x="5836385" y="-7746"/>
                    <a:pt x="6013275" y="0"/>
                  </a:cubicBezTo>
                  <a:cubicBezTo>
                    <a:pt x="6190165" y="7746"/>
                    <a:pt x="6652492" y="397"/>
                    <a:pt x="6927736" y="0"/>
                  </a:cubicBezTo>
                  <a:cubicBezTo>
                    <a:pt x="7202980" y="-397"/>
                    <a:pt x="7363016" y="-10291"/>
                    <a:pt x="7620510" y="0"/>
                  </a:cubicBezTo>
                  <a:cubicBezTo>
                    <a:pt x="7878004" y="10291"/>
                    <a:pt x="8225202" y="-43589"/>
                    <a:pt x="8534971" y="0"/>
                  </a:cubicBezTo>
                  <a:cubicBezTo>
                    <a:pt x="8844740" y="43589"/>
                    <a:pt x="9049010" y="-27275"/>
                    <a:pt x="9227745" y="0"/>
                  </a:cubicBezTo>
                  <a:cubicBezTo>
                    <a:pt x="9406480" y="27275"/>
                    <a:pt x="9509709" y="7953"/>
                    <a:pt x="9698831" y="0"/>
                  </a:cubicBezTo>
                  <a:cubicBezTo>
                    <a:pt x="9887953" y="-7953"/>
                    <a:pt x="10046000" y="12946"/>
                    <a:pt x="10391604" y="0"/>
                  </a:cubicBezTo>
                  <a:cubicBezTo>
                    <a:pt x="10737208" y="-12946"/>
                    <a:pt x="10912451" y="-11184"/>
                    <a:pt x="11084378" y="0"/>
                  </a:cubicBezTo>
                  <a:cubicBezTo>
                    <a:pt x="11076452" y="104126"/>
                    <a:pt x="11067388" y="230127"/>
                    <a:pt x="11084378" y="396166"/>
                  </a:cubicBezTo>
                  <a:cubicBezTo>
                    <a:pt x="11101368" y="562205"/>
                    <a:pt x="11071050" y="665719"/>
                    <a:pt x="11084378" y="808502"/>
                  </a:cubicBezTo>
                  <a:cubicBezTo>
                    <a:pt x="10818139" y="844195"/>
                    <a:pt x="10647897" y="778613"/>
                    <a:pt x="10280761" y="808502"/>
                  </a:cubicBezTo>
                  <a:cubicBezTo>
                    <a:pt x="9913625" y="838391"/>
                    <a:pt x="9719756" y="840516"/>
                    <a:pt x="9477143" y="808502"/>
                  </a:cubicBezTo>
                  <a:cubicBezTo>
                    <a:pt x="9234530" y="776488"/>
                    <a:pt x="8992709" y="803027"/>
                    <a:pt x="8562682" y="808502"/>
                  </a:cubicBezTo>
                  <a:cubicBezTo>
                    <a:pt x="8132655" y="813977"/>
                    <a:pt x="8157471" y="834492"/>
                    <a:pt x="7980752" y="808502"/>
                  </a:cubicBezTo>
                  <a:cubicBezTo>
                    <a:pt x="7804033" y="782513"/>
                    <a:pt x="7520686" y="822103"/>
                    <a:pt x="7177135" y="808502"/>
                  </a:cubicBezTo>
                  <a:cubicBezTo>
                    <a:pt x="6833584" y="794901"/>
                    <a:pt x="6968353" y="816911"/>
                    <a:pt x="6816892" y="808502"/>
                  </a:cubicBezTo>
                  <a:cubicBezTo>
                    <a:pt x="6665431" y="800093"/>
                    <a:pt x="6337466" y="799340"/>
                    <a:pt x="6013275" y="808502"/>
                  </a:cubicBezTo>
                  <a:cubicBezTo>
                    <a:pt x="5689084" y="817664"/>
                    <a:pt x="5619683" y="815343"/>
                    <a:pt x="5320501" y="808502"/>
                  </a:cubicBezTo>
                  <a:cubicBezTo>
                    <a:pt x="5021319" y="801661"/>
                    <a:pt x="5029173" y="831098"/>
                    <a:pt x="4738572" y="808502"/>
                  </a:cubicBezTo>
                  <a:cubicBezTo>
                    <a:pt x="4447971" y="785906"/>
                    <a:pt x="4388707" y="830412"/>
                    <a:pt x="4267486" y="808502"/>
                  </a:cubicBezTo>
                  <a:cubicBezTo>
                    <a:pt x="4146265" y="786592"/>
                    <a:pt x="3796360" y="836512"/>
                    <a:pt x="3574712" y="808502"/>
                  </a:cubicBezTo>
                  <a:cubicBezTo>
                    <a:pt x="3353064" y="780492"/>
                    <a:pt x="3264956" y="802666"/>
                    <a:pt x="3103626" y="808502"/>
                  </a:cubicBezTo>
                  <a:cubicBezTo>
                    <a:pt x="2942296" y="814338"/>
                    <a:pt x="2383507" y="796735"/>
                    <a:pt x="2189165" y="808502"/>
                  </a:cubicBezTo>
                  <a:cubicBezTo>
                    <a:pt x="1994823" y="820269"/>
                    <a:pt x="1587248" y="813112"/>
                    <a:pt x="1385547" y="808502"/>
                  </a:cubicBezTo>
                  <a:cubicBezTo>
                    <a:pt x="1183846" y="803892"/>
                    <a:pt x="1040972" y="827426"/>
                    <a:pt x="803617" y="808502"/>
                  </a:cubicBezTo>
                  <a:cubicBezTo>
                    <a:pt x="566262" y="789579"/>
                    <a:pt x="305177" y="771809"/>
                    <a:pt x="0" y="808502"/>
                  </a:cubicBezTo>
                  <a:cubicBezTo>
                    <a:pt x="-315" y="660470"/>
                    <a:pt x="249" y="612846"/>
                    <a:pt x="0" y="428506"/>
                  </a:cubicBezTo>
                  <a:cubicBezTo>
                    <a:pt x="-249" y="244166"/>
                    <a:pt x="14802" y="108269"/>
                    <a:pt x="0" y="0"/>
                  </a:cubicBezTo>
                  <a:close/>
                </a:path>
              </a:pathLst>
            </a:custGeom>
            <a:noFill/>
            <a:ln w="28575">
              <a:solidFill>
                <a:schemeClr val="accent2"/>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a:latin typeface="Quicksand" panose="020B0604020202020204"/>
                  <a:cs typeface="Amatic SC" panose="00000500000000000000" pitchFamily="2" charset="-79"/>
                </a:rPr>
                <a:t>… eleverne aktivt </a:t>
              </a:r>
              <a:r>
                <a:rPr lang="da-DK" sz="1600" b="1">
                  <a:latin typeface="Quicksand" panose="020B0604020202020204"/>
                  <a:cs typeface="Amatic SC" panose="00000500000000000000" pitchFamily="2" charset="-79"/>
                </a:rPr>
                <a:t>inddrages</a:t>
              </a:r>
              <a:r>
                <a:rPr lang="da-DK" sz="1600">
                  <a:latin typeface="Quicksand" panose="020B0604020202020204"/>
                  <a:cs typeface="Amatic SC" panose="00000500000000000000" pitchFamily="2" charset="-79"/>
                </a:rPr>
                <a:t> </a:t>
              </a:r>
              <a:r>
                <a:rPr lang="da-DK" sz="1600" b="1">
                  <a:latin typeface="Quicksand" panose="020B0604020202020204"/>
                  <a:cs typeface="Amatic SC" panose="00000500000000000000" pitchFamily="2" charset="-79"/>
                </a:rPr>
                <a:t>og har medbestemmelse </a:t>
              </a:r>
              <a:r>
                <a:rPr lang="da-DK" sz="1600">
                  <a:latin typeface="Quicksand" panose="020B0604020202020204"/>
                  <a:cs typeface="Amatic SC" panose="00000500000000000000" pitchFamily="2" charset="-79"/>
                </a:rPr>
                <a:t>på fagligt og socialt indhold </a:t>
              </a:r>
              <a:endParaRPr lang="da-DK" sz="1600" b="1">
                <a:solidFill>
                  <a:schemeClr val="tx1"/>
                </a:solidFill>
                <a:latin typeface="Quicksand" panose="020B0604020202020204"/>
                <a:cs typeface="Amatic SC" panose="00000500000000000000" pitchFamily="2" charset="-79"/>
              </a:endParaRPr>
            </a:p>
          </p:txBody>
        </p:sp>
        <p:sp>
          <p:nvSpPr>
            <p:cNvPr id="23" name="TextBox 22">
              <a:extLst>
                <a:ext uri="{FF2B5EF4-FFF2-40B4-BE49-F238E27FC236}">
                  <a16:creationId xmlns:a16="http://schemas.microsoft.com/office/drawing/2014/main" id="{7503DAF7-E5EB-FC71-902B-34473E1EF0F1}"/>
                </a:ext>
              </a:extLst>
            </p:cNvPr>
            <p:cNvSpPr txBox="1"/>
            <p:nvPr/>
          </p:nvSpPr>
          <p:spPr>
            <a:xfrm>
              <a:off x="553811" y="1815870"/>
              <a:ext cx="878305" cy="436558"/>
            </a:xfrm>
            <a:prstGeom prst="rect">
              <a:avLst/>
            </a:prstGeom>
            <a:noFill/>
            <a:ln>
              <a:noFill/>
            </a:ln>
          </p:spPr>
          <p:txBody>
            <a:bodyPr wrap="square" lIns="0" tIns="0" rIns="0" bIns="0" rtlCol="0">
              <a:spAutoFit/>
            </a:bodyPr>
            <a:lstStyle/>
            <a:p>
              <a:pPr algn="ctr"/>
              <a:r>
                <a:rPr lang="da-DK" sz="2400" b="1">
                  <a:latin typeface="Quicksand" panose="020B0604020202020204"/>
                  <a:cs typeface="Amatic SC" panose="00000500000000000000" pitchFamily="2" charset="-79"/>
                </a:rPr>
                <a:t>3</a:t>
              </a:r>
            </a:p>
          </p:txBody>
        </p:sp>
      </p:grpSp>
      <p:grpSp>
        <p:nvGrpSpPr>
          <p:cNvPr id="24" name="Group 23">
            <a:extLst>
              <a:ext uri="{FF2B5EF4-FFF2-40B4-BE49-F238E27FC236}">
                <a16:creationId xmlns:a16="http://schemas.microsoft.com/office/drawing/2014/main" id="{C283C5DE-28A0-7AA6-0594-B5CD1F316B74}"/>
              </a:ext>
            </a:extLst>
          </p:cNvPr>
          <p:cNvGrpSpPr/>
          <p:nvPr/>
        </p:nvGrpSpPr>
        <p:grpSpPr>
          <a:xfrm>
            <a:off x="1314867" y="5158519"/>
            <a:ext cx="9584514" cy="684000"/>
            <a:chOff x="553811" y="1629898"/>
            <a:chExt cx="11084378" cy="808502"/>
          </a:xfrm>
        </p:grpSpPr>
        <p:sp>
          <p:nvSpPr>
            <p:cNvPr id="26" name="TextBox 25">
              <a:extLst>
                <a:ext uri="{FF2B5EF4-FFF2-40B4-BE49-F238E27FC236}">
                  <a16:creationId xmlns:a16="http://schemas.microsoft.com/office/drawing/2014/main" id="{C8CAC243-B9A4-A45A-EAA3-BF23E538C128}"/>
                </a:ext>
              </a:extLst>
            </p:cNvPr>
            <p:cNvSpPr txBox="1">
              <a:spLocks/>
            </p:cNvSpPr>
            <p:nvPr/>
          </p:nvSpPr>
          <p:spPr>
            <a:xfrm>
              <a:off x="553811" y="1629898"/>
              <a:ext cx="11084378" cy="808502"/>
            </a:xfrm>
            <a:custGeom>
              <a:avLst/>
              <a:gdLst>
                <a:gd name="connsiteX0" fmla="*/ 0 w 11084378"/>
                <a:gd name="connsiteY0" fmla="*/ 0 h 808502"/>
                <a:gd name="connsiteX1" fmla="*/ 914461 w 11084378"/>
                <a:gd name="connsiteY1" fmla="*/ 0 h 808502"/>
                <a:gd name="connsiteX2" fmla="*/ 1718079 w 11084378"/>
                <a:gd name="connsiteY2" fmla="*/ 0 h 808502"/>
                <a:gd name="connsiteX3" fmla="*/ 2410852 w 11084378"/>
                <a:gd name="connsiteY3" fmla="*/ 0 h 808502"/>
                <a:gd name="connsiteX4" fmla="*/ 2992782 w 11084378"/>
                <a:gd name="connsiteY4" fmla="*/ 0 h 808502"/>
                <a:gd name="connsiteX5" fmla="*/ 3796399 w 11084378"/>
                <a:gd name="connsiteY5" fmla="*/ 0 h 808502"/>
                <a:gd name="connsiteX6" fmla="*/ 4267486 w 11084378"/>
                <a:gd name="connsiteY6" fmla="*/ 0 h 808502"/>
                <a:gd name="connsiteX7" fmla="*/ 5071103 w 11084378"/>
                <a:gd name="connsiteY7" fmla="*/ 0 h 808502"/>
                <a:gd name="connsiteX8" fmla="*/ 5542189 w 11084378"/>
                <a:gd name="connsiteY8" fmla="*/ 0 h 808502"/>
                <a:gd name="connsiteX9" fmla="*/ 6013275 w 11084378"/>
                <a:gd name="connsiteY9" fmla="*/ 0 h 808502"/>
                <a:gd name="connsiteX10" fmla="*/ 6927736 w 11084378"/>
                <a:gd name="connsiteY10" fmla="*/ 0 h 808502"/>
                <a:gd name="connsiteX11" fmla="*/ 7620510 w 11084378"/>
                <a:gd name="connsiteY11" fmla="*/ 0 h 808502"/>
                <a:gd name="connsiteX12" fmla="*/ 8534971 w 11084378"/>
                <a:gd name="connsiteY12" fmla="*/ 0 h 808502"/>
                <a:gd name="connsiteX13" fmla="*/ 9227745 w 11084378"/>
                <a:gd name="connsiteY13" fmla="*/ 0 h 808502"/>
                <a:gd name="connsiteX14" fmla="*/ 9698831 w 11084378"/>
                <a:gd name="connsiteY14" fmla="*/ 0 h 808502"/>
                <a:gd name="connsiteX15" fmla="*/ 10391604 w 11084378"/>
                <a:gd name="connsiteY15" fmla="*/ 0 h 808502"/>
                <a:gd name="connsiteX16" fmla="*/ 11084378 w 11084378"/>
                <a:gd name="connsiteY16" fmla="*/ 0 h 808502"/>
                <a:gd name="connsiteX17" fmla="*/ 11084378 w 11084378"/>
                <a:gd name="connsiteY17" fmla="*/ 396166 h 808502"/>
                <a:gd name="connsiteX18" fmla="*/ 11084378 w 11084378"/>
                <a:gd name="connsiteY18" fmla="*/ 808502 h 808502"/>
                <a:gd name="connsiteX19" fmla="*/ 10280761 w 11084378"/>
                <a:gd name="connsiteY19" fmla="*/ 808502 h 808502"/>
                <a:gd name="connsiteX20" fmla="*/ 9477143 w 11084378"/>
                <a:gd name="connsiteY20" fmla="*/ 808502 h 808502"/>
                <a:gd name="connsiteX21" fmla="*/ 8562682 w 11084378"/>
                <a:gd name="connsiteY21" fmla="*/ 808502 h 808502"/>
                <a:gd name="connsiteX22" fmla="*/ 7980752 w 11084378"/>
                <a:gd name="connsiteY22" fmla="*/ 808502 h 808502"/>
                <a:gd name="connsiteX23" fmla="*/ 7177135 w 11084378"/>
                <a:gd name="connsiteY23" fmla="*/ 808502 h 808502"/>
                <a:gd name="connsiteX24" fmla="*/ 6816892 w 11084378"/>
                <a:gd name="connsiteY24" fmla="*/ 808502 h 808502"/>
                <a:gd name="connsiteX25" fmla="*/ 6013275 w 11084378"/>
                <a:gd name="connsiteY25" fmla="*/ 808502 h 808502"/>
                <a:gd name="connsiteX26" fmla="*/ 5320501 w 11084378"/>
                <a:gd name="connsiteY26" fmla="*/ 808502 h 808502"/>
                <a:gd name="connsiteX27" fmla="*/ 4738572 w 11084378"/>
                <a:gd name="connsiteY27" fmla="*/ 808502 h 808502"/>
                <a:gd name="connsiteX28" fmla="*/ 4267486 w 11084378"/>
                <a:gd name="connsiteY28" fmla="*/ 808502 h 808502"/>
                <a:gd name="connsiteX29" fmla="*/ 3574712 w 11084378"/>
                <a:gd name="connsiteY29" fmla="*/ 808502 h 808502"/>
                <a:gd name="connsiteX30" fmla="*/ 3103626 w 11084378"/>
                <a:gd name="connsiteY30" fmla="*/ 808502 h 808502"/>
                <a:gd name="connsiteX31" fmla="*/ 2189165 w 11084378"/>
                <a:gd name="connsiteY31" fmla="*/ 808502 h 808502"/>
                <a:gd name="connsiteX32" fmla="*/ 1385547 w 11084378"/>
                <a:gd name="connsiteY32" fmla="*/ 808502 h 808502"/>
                <a:gd name="connsiteX33" fmla="*/ 803617 w 11084378"/>
                <a:gd name="connsiteY33" fmla="*/ 808502 h 808502"/>
                <a:gd name="connsiteX34" fmla="*/ 0 w 11084378"/>
                <a:gd name="connsiteY34" fmla="*/ 808502 h 808502"/>
                <a:gd name="connsiteX35" fmla="*/ 0 w 11084378"/>
                <a:gd name="connsiteY35" fmla="*/ 428506 h 808502"/>
                <a:gd name="connsiteX36" fmla="*/ 0 w 11084378"/>
                <a:gd name="connsiteY36" fmla="*/ 0 h 8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84378" h="808502" extrusionOk="0">
                  <a:moveTo>
                    <a:pt x="0" y="0"/>
                  </a:moveTo>
                  <a:cubicBezTo>
                    <a:pt x="232030" y="26219"/>
                    <a:pt x="525479" y="-16688"/>
                    <a:pt x="914461" y="0"/>
                  </a:cubicBezTo>
                  <a:cubicBezTo>
                    <a:pt x="1303443" y="16688"/>
                    <a:pt x="1529988" y="26367"/>
                    <a:pt x="1718079" y="0"/>
                  </a:cubicBezTo>
                  <a:cubicBezTo>
                    <a:pt x="1906170" y="-26367"/>
                    <a:pt x="2144247" y="-3544"/>
                    <a:pt x="2410852" y="0"/>
                  </a:cubicBezTo>
                  <a:cubicBezTo>
                    <a:pt x="2677457" y="3544"/>
                    <a:pt x="2812632" y="-23632"/>
                    <a:pt x="2992782" y="0"/>
                  </a:cubicBezTo>
                  <a:cubicBezTo>
                    <a:pt x="3172932" y="23632"/>
                    <a:pt x="3402250" y="36790"/>
                    <a:pt x="3796399" y="0"/>
                  </a:cubicBezTo>
                  <a:cubicBezTo>
                    <a:pt x="4190548" y="-36790"/>
                    <a:pt x="4120592" y="16517"/>
                    <a:pt x="4267486" y="0"/>
                  </a:cubicBezTo>
                  <a:cubicBezTo>
                    <a:pt x="4414380" y="-16517"/>
                    <a:pt x="4794384" y="-40173"/>
                    <a:pt x="5071103" y="0"/>
                  </a:cubicBezTo>
                  <a:cubicBezTo>
                    <a:pt x="5347822" y="40173"/>
                    <a:pt x="5348459" y="21303"/>
                    <a:pt x="5542189" y="0"/>
                  </a:cubicBezTo>
                  <a:cubicBezTo>
                    <a:pt x="5735919" y="-21303"/>
                    <a:pt x="5836385" y="-7746"/>
                    <a:pt x="6013275" y="0"/>
                  </a:cubicBezTo>
                  <a:cubicBezTo>
                    <a:pt x="6190165" y="7746"/>
                    <a:pt x="6652492" y="397"/>
                    <a:pt x="6927736" y="0"/>
                  </a:cubicBezTo>
                  <a:cubicBezTo>
                    <a:pt x="7202980" y="-397"/>
                    <a:pt x="7363016" y="-10291"/>
                    <a:pt x="7620510" y="0"/>
                  </a:cubicBezTo>
                  <a:cubicBezTo>
                    <a:pt x="7878004" y="10291"/>
                    <a:pt x="8225202" y="-43589"/>
                    <a:pt x="8534971" y="0"/>
                  </a:cubicBezTo>
                  <a:cubicBezTo>
                    <a:pt x="8844740" y="43589"/>
                    <a:pt x="9049010" y="-27275"/>
                    <a:pt x="9227745" y="0"/>
                  </a:cubicBezTo>
                  <a:cubicBezTo>
                    <a:pt x="9406480" y="27275"/>
                    <a:pt x="9509709" y="7953"/>
                    <a:pt x="9698831" y="0"/>
                  </a:cubicBezTo>
                  <a:cubicBezTo>
                    <a:pt x="9887953" y="-7953"/>
                    <a:pt x="10046000" y="12946"/>
                    <a:pt x="10391604" y="0"/>
                  </a:cubicBezTo>
                  <a:cubicBezTo>
                    <a:pt x="10737208" y="-12946"/>
                    <a:pt x="10912451" y="-11184"/>
                    <a:pt x="11084378" y="0"/>
                  </a:cubicBezTo>
                  <a:cubicBezTo>
                    <a:pt x="11076452" y="104126"/>
                    <a:pt x="11067388" y="230127"/>
                    <a:pt x="11084378" y="396166"/>
                  </a:cubicBezTo>
                  <a:cubicBezTo>
                    <a:pt x="11101368" y="562205"/>
                    <a:pt x="11071050" y="665719"/>
                    <a:pt x="11084378" y="808502"/>
                  </a:cubicBezTo>
                  <a:cubicBezTo>
                    <a:pt x="10818139" y="844195"/>
                    <a:pt x="10647897" y="778613"/>
                    <a:pt x="10280761" y="808502"/>
                  </a:cubicBezTo>
                  <a:cubicBezTo>
                    <a:pt x="9913625" y="838391"/>
                    <a:pt x="9719756" y="840516"/>
                    <a:pt x="9477143" y="808502"/>
                  </a:cubicBezTo>
                  <a:cubicBezTo>
                    <a:pt x="9234530" y="776488"/>
                    <a:pt x="8992709" y="803027"/>
                    <a:pt x="8562682" y="808502"/>
                  </a:cubicBezTo>
                  <a:cubicBezTo>
                    <a:pt x="8132655" y="813977"/>
                    <a:pt x="8157471" y="834492"/>
                    <a:pt x="7980752" y="808502"/>
                  </a:cubicBezTo>
                  <a:cubicBezTo>
                    <a:pt x="7804033" y="782513"/>
                    <a:pt x="7520686" y="822103"/>
                    <a:pt x="7177135" y="808502"/>
                  </a:cubicBezTo>
                  <a:cubicBezTo>
                    <a:pt x="6833584" y="794901"/>
                    <a:pt x="6968353" y="816911"/>
                    <a:pt x="6816892" y="808502"/>
                  </a:cubicBezTo>
                  <a:cubicBezTo>
                    <a:pt x="6665431" y="800093"/>
                    <a:pt x="6337466" y="799340"/>
                    <a:pt x="6013275" y="808502"/>
                  </a:cubicBezTo>
                  <a:cubicBezTo>
                    <a:pt x="5689084" y="817664"/>
                    <a:pt x="5619683" y="815343"/>
                    <a:pt x="5320501" y="808502"/>
                  </a:cubicBezTo>
                  <a:cubicBezTo>
                    <a:pt x="5021319" y="801661"/>
                    <a:pt x="5029173" y="831098"/>
                    <a:pt x="4738572" y="808502"/>
                  </a:cubicBezTo>
                  <a:cubicBezTo>
                    <a:pt x="4447971" y="785906"/>
                    <a:pt x="4388707" y="830412"/>
                    <a:pt x="4267486" y="808502"/>
                  </a:cubicBezTo>
                  <a:cubicBezTo>
                    <a:pt x="4146265" y="786592"/>
                    <a:pt x="3796360" y="836512"/>
                    <a:pt x="3574712" y="808502"/>
                  </a:cubicBezTo>
                  <a:cubicBezTo>
                    <a:pt x="3353064" y="780492"/>
                    <a:pt x="3264956" y="802666"/>
                    <a:pt x="3103626" y="808502"/>
                  </a:cubicBezTo>
                  <a:cubicBezTo>
                    <a:pt x="2942296" y="814338"/>
                    <a:pt x="2383507" y="796735"/>
                    <a:pt x="2189165" y="808502"/>
                  </a:cubicBezTo>
                  <a:cubicBezTo>
                    <a:pt x="1994823" y="820269"/>
                    <a:pt x="1587248" y="813112"/>
                    <a:pt x="1385547" y="808502"/>
                  </a:cubicBezTo>
                  <a:cubicBezTo>
                    <a:pt x="1183846" y="803892"/>
                    <a:pt x="1040972" y="827426"/>
                    <a:pt x="803617" y="808502"/>
                  </a:cubicBezTo>
                  <a:cubicBezTo>
                    <a:pt x="566262" y="789579"/>
                    <a:pt x="305177" y="771809"/>
                    <a:pt x="0" y="808502"/>
                  </a:cubicBezTo>
                  <a:cubicBezTo>
                    <a:pt x="-315" y="660470"/>
                    <a:pt x="249" y="612846"/>
                    <a:pt x="0" y="428506"/>
                  </a:cubicBezTo>
                  <a:cubicBezTo>
                    <a:pt x="-249" y="244166"/>
                    <a:pt x="14802" y="108269"/>
                    <a:pt x="0" y="0"/>
                  </a:cubicBezTo>
                  <a:close/>
                </a:path>
              </a:pathLst>
            </a:custGeom>
            <a:noFill/>
            <a:ln w="28575">
              <a:solidFill>
                <a:schemeClr val="accent2"/>
              </a:solidFill>
              <a:extLst>
                <a:ext uri="{C807C97D-BFC1-408E-A445-0C87EB9F89A2}">
                  <ask:lineSketchStyleProps xmlns:ask="http://schemas.microsoft.com/office/drawing/2018/sketchyshapes" sd="1077043750">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r>
                <a:rPr lang="da-DK" sz="1600">
                  <a:latin typeface="Quicksand" panose="020B0604020202020204"/>
                  <a:cs typeface="Amatic SC" panose="00000500000000000000" pitchFamily="2" charset="-79"/>
                </a:rPr>
                <a:t>… eleverne oplever at være </a:t>
              </a:r>
              <a:r>
                <a:rPr lang="da-DK" sz="1600" b="1">
                  <a:latin typeface="Quicksand" panose="020B0604020202020204"/>
                  <a:cs typeface="Amatic SC" panose="00000500000000000000" pitchFamily="2" charset="-79"/>
                </a:rPr>
                <a:t>en del af et fællesskab </a:t>
              </a:r>
              <a:r>
                <a:rPr lang="da-DK" sz="1600">
                  <a:latin typeface="Quicksand" panose="020B0604020202020204"/>
                  <a:cs typeface="Amatic SC" panose="00000500000000000000" pitchFamily="2" charset="-79"/>
                </a:rPr>
                <a:t>med forståelse fra klassekammerater og lærere</a:t>
              </a:r>
              <a:endParaRPr lang="da-DK" sz="1600" b="1">
                <a:solidFill>
                  <a:schemeClr val="tx1"/>
                </a:solidFill>
                <a:latin typeface="Quicksand" panose="020B0604020202020204"/>
                <a:cs typeface="Amatic SC" panose="00000500000000000000" pitchFamily="2" charset="-79"/>
              </a:endParaRPr>
            </a:p>
          </p:txBody>
        </p:sp>
        <p:sp>
          <p:nvSpPr>
            <p:cNvPr id="27" name="TextBox 26">
              <a:extLst>
                <a:ext uri="{FF2B5EF4-FFF2-40B4-BE49-F238E27FC236}">
                  <a16:creationId xmlns:a16="http://schemas.microsoft.com/office/drawing/2014/main" id="{B95C5169-F374-C038-F304-F57DA8EF37B7}"/>
                </a:ext>
              </a:extLst>
            </p:cNvPr>
            <p:cNvSpPr txBox="1"/>
            <p:nvPr/>
          </p:nvSpPr>
          <p:spPr>
            <a:xfrm>
              <a:off x="553811" y="1815870"/>
              <a:ext cx="878305" cy="436558"/>
            </a:xfrm>
            <a:prstGeom prst="rect">
              <a:avLst/>
            </a:prstGeom>
            <a:noFill/>
            <a:ln>
              <a:noFill/>
            </a:ln>
          </p:spPr>
          <p:txBody>
            <a:bodyPr wrap="square" lIns="0" tIns="0" rIns="0" bIns="0" rtlCol="0">
              <a:spAutoFit/>
            </a:bodyPr>
            <a:lstStyle/>
            <a:p>
              <a:pPr algn="ctr"/>
              <a:r>
                <a:rPr lang="da-DK" sz="2400" b="1">
                  <a:latin typeface="Quicksand" panose="020B0604020202020204"/>
                  <a:cs typeface="Amatic SC" panose="00000500000000000000" pitchFamily="2" charset="-79"/>
                </a:rPr>
                <a:t>4</a:t>
              </a:r>
            </a:p>
          </p:txBody>
        </p:sp>
      </p:grpSp>
    </p:spTree>
    <p:extLst>
      <p:ext uri="{BB962C8B-B14F-4D97-AF65-F5344CB8AC3E}">
        <p14:creationId xmlns:p14="http://schemas.microsoft.com/office/powerpoint/2010/main" val="340985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a:noFill/>
          <a:ln>
            <a:noFill/>
          </a:ln>
        </p:spPr>
        <p:txBody>
          <a:bodyPr/>
          <a:lstStyle/>
          <a:p>
            <a:fld id="{23AA811B-2EBD-4900-905E-5BE206449611}" type="slidenum">
              <a:rPr lang="da-DK" smtClean="0">
                <a:solidFill>
                  <a:schemeClr val="accent2"/>
                </a:solidFill>
              </a:rPr>
              <a:pPr/>
              <a:t>17</a:t>
            </a:fld>
            <a:endParaRPr lang="da-DK">
              <a:solidFill>
                <a:schemeClr val="accent2"/>
              </a:solidFill>
            </a:endParaRPr>
          </a:p>
        </p:txBody>
      </p:sp>
      <p:sp>
        <p:nvSpPr>
          <p:cNvPr id="10" name="Google Shape;846;p29">
            <a:extLst>
              <a:ext uri="{FF2B5EF4-FFF2-40B4-BE49-F238E27FC236}">
                <a16:creationId xmlns:a16="http://schemas.microsoft.com/office/drawing/2014/main" id="{25F9A4E7-2EB0-5254-1D0C-E517BFB235BA}"/>
              </a:ext>
            </a:extLst>
          </p:cNvPr>
          <p:cNvSpPr/>
          <p:nvPr/>
        </p:nvSpPr>
        <p:spPr>
          <a:xfrm>
            <a:off x="0" y="344302"/>
            <a:ext cx="12192001" cy="856486"/>
          </a:xfrm>
          <a:prstGeom prst="rect">
            <a:avLst/>
          </a:prstGeom>
          <a:solidFill>
            <a:schemeClr val="accent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0" i="0" u="none" strike="noStrike">
                <a:solidFill>
                  <a:srgbClr val="FFFFFF"/>
                </a:solidFill>
                <a:effectLst/>
                <a:latin typeface="Amatic SC" panose="00000500000000000000" pitchFamily="2" charset="-79"/>
              </a:rPr>
              <a:t>1. Elevernes oplevelse af </a:t>
            </a:r>
            <a:r>
              <a:rPr lang="da-DK" sz="3200" b="1" i="0" u="none" strike="noStrike">
                <a:solidFill>
                  <a:srgbClr val="FFFFFF"/>
                </a:solidFill>
                <a:effectLst/>
                <a:latin typeface="Amatic SC" panose="00000500000000000000" pitchFamily="2" charset="-79"/>
              </a:rPr>
              <a:t>variation i undervisningen</a:t>
            </a:r>
            <a:endParaRPr lang="da-DK" sz="3200" b="1">
              <a:solidFill>
                <a:schemeClr val="bg1"/>
              </a:solidFill>
              <a:latin typeface="Amatic SC"/>
              <a:ea typeface="Amatic SC"/>
              <a:cs typeface="Amatic SC"/>
              <a:sym typeface="Amatic SC"/>
            </a:endParaRPr>
          </a:p>
        </p:txBody>
      </p:sp>
      <p:sp>
        <p:nvSpPr>
          <p:cNvPr id="6" name="Rectangle 5">
            <a:extLst>
              <a:ext uri="{FF2B5EF4-FFF2-40B4-BE49-F238E27FC236}">
                <a16:creationId xmlns:a16="http://schemas.microsoft.com/office/drawing/2014/main" id="{4E145D63-C706-554C-BEAD-46F441844BA9}"/>
              </a:ext>
            </a:extLst>
          </p:cNvPr>
          <p:cNvSpPr/>
          <p:nvPr/>
        </p:nvSpPr>
        <p:spPr>
          <a:xfrm>
            <a:off x="6319157"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8" name="TextBox 7">
            <a:extLst>
              <a:ext uri="{FF2B5EF4-FFF2-40B4-BE49-F238E27FC236}">
                <a16:creationId xmlns:a16="http://schemas.microsoft.com/office/drawing/2014/main" id="{BF1B1437-A169-EFF5-39C7-146C7ADE4571}"/>
              </a:ext>
            </a:extLst>
          </p:cNvPr>
          <p:cNvSpPr txBox="1"/>
          <p:nvPr/>
        </p:nvSpPr>
        <p:spPr>
          <a:xfrm>
            <a:off x="6319157"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400" b="1">
                <a:latin typeface="Amatic SC"/>
                <a:ea typeface="Amatic SC"/>
                <a:cs typeface="Amatic SC"/>
                <a:sym typeface="Amatic SC"/>
              </a:rPr>
              <a:t>Eleverne oplever variation i undervisningen, når…</a:t>
            </a:r>
            <a:endParaRPr lang="da-DK" sz="2400" b="1">
              <a:latin typeface="Amatic SC" panose="00000500000000000000" pitchFamily="2" charset="-79"/>
              <a:cs typeface="Amatic SC" panose="00000500000000000000" pitchFamily="2" charset="-79"/>
            </a:endParaRPr>
          </a:p>
        </p:txBody>
      </p:sp>
      <p:sp>
        <p:nvSpPr>
          <p:cNvPr id="2" name="Rectangle 1">
            <a:extLst>
              <a:ext uri="{FF2B5EF4-FFF2-40B4-BE49-F238E27FC236}">
                <a16:creationId xmlns:a16="http://schemas.microsoft.com/office/drawing/2014/main" id="{6CB42240-6350-3E0A-32C5-C44BE2CACA96}"/>
              </a:ext>
            </a:extLst>
          </p:cNvPr>
          <p:cNvSpPr/>
          <p:nvPr/>
        </p:nvSpPr>
        <p:spPr>
          <a:xfrm>
            <a:off x="959035"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3" name="TextBox 2">
            <a:extLst>
              <a:ext uri="{FF2B5EF4-FFF2-40B4-BE49-F238E27FC236}">
                <a16:creationId xmlns:a16="http://schemas.microsoft.com/office/drawing/2014/main" id="{C01053F9-7D5A-90AB-C22A-1DD8050C5F7C}"/>
              </a:ext>
            </a:extLst>
          </p:cNvPr>
          <p:cNvSpPr txBox="1"/>
          <p:nvPr/>
        </p:nvSpPr>
        <p:spPr>
          <a:xfrm>
            <a:off x="959035"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000" b="1">
                <a:latin typeface="Amatic SC"/>
                <a:ea typeface="Amatic SC"/>
                <a:cs typeface="Amatic SC"/>
                <a:sym typeface="Amatic SC"/>
              </a:rPr>
              <a:t>Eleverne oplever begrænset variation i undervisningen</a:t>
            </a:r>
            <a:endParaRPr lang="da-DK" sz="2000" b="1">
              <a:latin typeface="Amatic SC" panose="00000500000000000000" pitchFamily="2" charset="-79"/>
              <a:cs typeface="Amatic SC" panose="00000500000000000000" pitchFamily="2" charset="-79"/>
            </a:endParaRPr>
          </a:p>
        </p:txBody>
      </p:sp>
      <p:sp>
        <p:nvSpPr>
          <p:cNvPr id="9" name="Speech Bubble: Rectangle with Corners Rounded 8">
            <a:extLst>
              <a:ext uri="{FF2B5EF4-FFF2-40B4-BE49-F238E27FC236}">
                <a16:creationId xmlns:a16="http://schemas.microsoft.com/office/drawing/2014/main" id="{E0B65E41-456A-76CF-2244-87A68059C80E}"/>
              </a:ext>
            </a:extLst>
          </p:cNvPr>
          <p:cNvSpPr/>
          <p:nvPr/>
        </p:nvSpPr>
        <p:spPr>
          <a:xfrm>
            <a:off x="1104899" y="2501801"/>
            <a:ext cx="4438650" cy="457299"/>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b="1">
                <a:solidFill>
                  <a:schemeClr val="tx1"/>
                </a:solidFill>
                <a:latin typeface="Quicksand" panose="020B0604020202020204" charset="0"/>
                <a:ea typeface="Verdana"/>
                <a:cs typeface="Quicksand" panose="020B0604020202020204" charset="0"/>
              </a:rPr>
              <a:t>Vi har meget </a:t>
            </a:r>
            <a:r>
              <a:rPr lang="da-DK" sz="1200" b="1" err="1">
                <a:solidFill>
                  <a:schemeClr val="tx1"/>
                </a:solidFill>
                <a:latin typeface="Quicksand" panose="020B0604020202020204" charset="0"/>
                <a:ea typeface="Verdana"/>
                <a:cs typeface="Quicksand" panose="020B0604020202020204" charset="0"/>
              </a:rPr>
              <a:t>tavleundervisning</a:t>
            </a:r>
            <a:r>
              <a:rPr lang="da-DK" sz="1200">
                <a:solidFill>
                  <a:schemeClr val="tx1"/>
                </a:solidFill>
                <a:latin typeface="Quicksand" panose="020B0604020202020204" charset="0"/>
                <a:ea typeface="Verdana"/>
                <a:cs typeface="Quicksand" panose="020B0604020202020204" charset="0"/>
              </a:rPr>
              <a:t> i historie, og vores lærer lader os ikke rigtig lave noget på timen.</a:t>
            </a:r>
          </a:p>
        </p:txBody>
      </p:sp>
      <p:sp>
        <p:nvSpPr>
          <p:cNvPr id="15" name="Speech Bubble: Rectangle with Corners Rounded 14">
            <a:extLst>
              <a:ext uri="{FF2B5EF4-FFF2-40B4-BE49-F238E27FC236}">
                <a16:creationId xmlns:a16="http://schemas.microsoft.com/office/drawing/2014/main" id="{B93EC341-B18E-2C36-70B4-17A111EB7A62}"/>
              </a:ext>
            </a:extLst>
          </p:cNvPr>
          <p:cNvSpPr/>
          <p:nvPr/>
        </p:nvSpPr>
        <p:spPr>
          <a:xfrm>
            <a:off x="6495327" y="2501801"/>
            <a:ext cx="4438650" cy="684517"/>
          </a:xfrm>
          <a:prstGeom prst="wedgeRoundRectCallout">
            <a:avLst>
              <a:gd name="adj1" fmla="val -53543"/>
              <a:gd name="adj2" fmla="val -2161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vi får lov til at lave </a:t>
            </a:r>
            <a:r>
              <a:rPr lang="da-DK" sz="1200" b="1">
                <a:solidFill>
                  <a:schemeClr val="tx1"/>
                </a:solidFill>
                <a:latin typeface="Quicksand" panose="020B0604020202020204"/>
                <a:ea typeface="Verdana"/>
                <a:cs typeface="Amatic SC" panose="00000500000000000000" pitchFamily="2" charset="-79"/>
              </a:rPr>
              <a:t>flere</a:t>
            </a:r>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forskellige</a:t>
            </a:r>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opgaver</a:t>
            </a:r>
            <a:r>
              <a:rPr lang="da-DK" sz="1200">
                <a:solidFill>
                  <a:schemeClr val="tx1"/>
                </a:solidFill>
                <a:latin typeface="Quicksand" panose="020B0604020202020204"/>
                <a:ea typeface="Verdana"/>
                <a:cs typeface="Amatic SC" panose="00000500000000000000" pitchFamily="2" charset="-79"/>
              </a:rPr>
              <a:t> i timerne, så undervisning kombineres af sjov og læring.</a:t>
            </a:r>
            <a:endParaRPr lang="da-DK" sz="1200">
              <a:solidFill>
                <a:schemeClr val="tx1"/>
              </a:solidFill>
              <a:latin typeface="Quicksand" panose="020B0604020202020204" charset="0"/>
              <a:ea typeface="Verdana"/>
              <a:cs typeface="Quicksand" panose="020B0604020202020204" charset="0"/>
            </a:endParaRPr>
          </a:p>
        </p:txBody>
      </p:sp>
      <p:sp>
        <p:nvSpPr>
          <p:cNvPr id="16" name="Speech Bubble: Rectangle with Corners Rounded 15">
            <a:extLst>
              <a:ext uri="{FF2B5EF4-FFF2-40B4-BE49-F238E27FC236}">
                <a16:creationId xmlns:a16="http://schemas.microsoft.com/office/drawing/2014/main" id="{D09FF7A0-3A39-87A5-58C2-047B07A95020}"/>
              </a:ext>
            </a:extLst>
          </p:cNvPr>
          <p:cNvSpPr/>
          <p:nvPr/>
        </p:nvSpPr>
        <p:spPr>
          <a:xfrm>
            <a:off x="6495327" y="3328472"/>
            <a:ext cx="4438650" cy="457298"/>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vi får lov til at tage </a:t>
            </a:r>
            <a:r>
              <a:rPr lang="da-DK" sz="1200" b="1">
                <a:solidFill>
                  <a:schemeClr val="tx1"/>
                </a:solidFill>
                <a:latin typeface="Quicksand" panose="020B0604020202020204"/>
                <a:ea typeface="Verdana"/>
                <a:cs typeface="Amatic SC" panose="00000500000000000000" pitchFamily="2" charset="-79"/>
              </a:rPr>
              <a:t>pauser eller lidt bevægelse </a:t>
            </a:r>
            <a:r>
              <a:rPr lang="da-DK" sz="1200">
                <a:solidFill>
                  <a:schemeClr val="tx1"/>
                </a:solidFill>
                <a:latin typeface="Quicksand" panose="020B0604020202020204"/>
                <a:ea typeface="Verdana"/>
                <a:cs typeface="Amatic SC" panose="00000500000000000000" pitchFamily="2" charset="-79"/>
              </a:rPr>
              <a:t>imellem opgaverne på timerne – fx hvis vi lige får lov til at gå udenfor.</a:t>
            </a:r>
            <a:endParaRPr lang="da-DK" sz="1200">
              <a:solidFill>
                <a:schemeClr val="tx1"/>
              </a:solidFill>
              <a:latin typeface="Quicksand" panose="020B0604020202020204" charset="0"/>
              <a:ea typeface="Verdana"/>
              <a:cs typeface="Quicksand" panose="020B0604020202020204" charset="0"/>
            </a:endParaRPr>
          </a:p>
        </p:txBody>
      </p:sp>
      <p:sp>
        <p:nvSpPr>
          <p:cNvPr id="17" name="Speech Bubble: Rectangle with Corners Rounded 16">
            <a:extLst>
              <a:ext uri="{FF2B5EF4-FFF2-40B4-BE49-F238E27FC236}">
                <a16:creationId xmlns:a16="http://schemas.microsoft.com/office/drawing/2014/main" id="{ACFE953C-145D-FA9A-C8D9-5C6D017030E1}"/>
              </a:ext>
            </a:extLst>
          </p:cNvPr>
          <p:cNvSpPr/>
          <p:nvPr/>
        </p:nvSpPr>
        <p:spPr>
          <a:xfrm>
            <a:off x="1104899" y="3099823"/>
            <a:ext cx="4438650" cy="457298"/>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b="1">
                <a:solidFill>
                  <a:schemeClr val="tx1"/>
                </a:solidFill>
                <a:latin typeface="Quicksand" panose="020B0604020202020204" charset="0"/>
                <a:ea typeface="Verdana"/>
                <a:cs typeface="Quicksand" panose="020B0604020202020204" charset="0"/>
              </a:rPr>
              <a:t>Vi har jo mange ting, vi skal nå i undervisningen</a:t>
            </a:r>
            <a:r>
              <a:rPr lang="da-DK" sz="1200">
                <a:solidFill>
                  <a:schemeClr val="tx1"/>
                </a:solidFill>
                <a:latin typeface="Quicksand" panose="020B0604020202020204" charset="0"/>
                <a:ea typeface="Verdana"/>
                <a:cs typeface="Quicksand" panose="020B0604020202020204" charset="0"/>
              </a:rPr>
              <a:t>, så der er ikke så tit tid til, at vi kan lave mange forskellige ting.</a:t>
            </a:r>
            <a:endParaRPr lang="da-DK" sz="1200">
              <a:solidFill>
                <a:schemeClr val="tx1"/>
              </a:solidFill>
              <a:latin typeface="Quicksand" panose="020B0604020202020204"/>
            </a:endParaRPr>
          </a:p>
        </p:txBody>
      </p:sp>
      <p:sp>
        <p:nvSpPr>
          <p:cNvPr id="20" name="Speech Bubble: Rectangle with Corners Rounded 19">
            <a:extLst>
              <a:ext uri="{FF2B5EF4-FFF2-40B4-BE49-F238E27FC236}">
                <a16:creationId xmlns:a16="http://schemas.microsoft.com/office/drawing/2014/main" id="{2DCE4C63-2163-EB3E-6433-C7A477103E5C}"/>
              </a:ext>
            </a:extLst>
          </p:cNvPr>
          <p:cNvSpPr/>
          <p:nvPr/>
        </p:nvSpPr>
        <p:spPr>
          <a:xfrm>
            <a:off x="6495327" y="3927924"/>
            <a:ext cx="4438650" cy="684517"/>
          </a:xfrm>
          <a:prstGeom prst="wedgeRoundRectCallout">
            <a:avLst>
              <a:gd name="adj1" fmla="val -53543"/>
              <a:gd name="adj2" fmla="val -2161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vi har </a:t>
            </a:r>
            <a:r>
              <a:rPr lang="da-DK" sz="1200" b="1">
                <a:solidFill>
                  <a:schemeClr val="tx1"/>
                </a:solidFill>
                <a:latin typeface="Quicksand" panose="020B0604020202020204"/>
                <a:ea typeface="Verdana"/>
                <a:cs typeface="Amatic SC" panose="00000500000000000000" pitchFamily="2" charset="-79"/>
              </a:rPr>
              <a:t>temauge</a:t>
            </a:r>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eller</a:t>
            </a:r>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projektuge</a:t>
            </a:r>
            <a:r>
              <a:rPr lang="da-DK" sz="1200">
                <a:solidFill>
                  <a:schemeClr val="tx1"/>
                </a:solidFill>
                <a:latin typeface="Quicksand" panose="020B0604020202020204"/>
                <a:ea typeface="Verdana"/>
                <a:cs typeface="Amatic SC" panose="00000500000000000000" pitchFamily="2" charset="-79"/>
              </a:rPr>
              <a:t>. Lige nu har vi om Grønland, hvor vi lærer en masse om dyr og kultur.</a:t>
            </a:r>
            <a:endParaRPr lang="da-DK" sz="1200">
              <a:solidFill>
                <a:schemeClr val="tx1"/>
              </a:solidFill>
              <a:latin typeface="Quicksand" panose="020B0604020202020204"/>
              <a:ea typeface="Verdana"/>
              <a:cs typeface="Quicksand" panose="020B0604020202020204" charset="0"/>
            </a:endParaRPr>
          </a:p>
        </p:txBody>
      </p:sp>
      <p:sp>
        <p:nvSpPr>
          <p:cNvPr id="21" name="Speech Bubble: Rectangle with Corners Rounded 20">
            <a:extLst>
              <a:ext uri="{FF2B5EF4-FFF2-40B4-BE49-F238E27FC236}">
                <a16:creationId xmlns:a16="http://schemas.microsoft.com/office/drawing/2014/main" id="{742EE4A9-2F56-A3CB-A2C3-AA07FB6AD1DE}"/>
              </a:ext>
            </a:extLst>
          </p:cNvPr>
          <p:cNvSpPr/>
          <p:nvPr/>
        </p:nvSpPr>
        <p:spPr>
          <a:xfrm>
            <a:off x="6483804" y="4754594"/>
            <a:ext cx="4438650" cy="684516"/>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lærerne </a:t>
            </a:r>
            <a:r>
              <a:rPr lang="da-DK" sz="1200" b="1">
                <a:solidFill>
                  <a:schemeClr val="tx1"/>
                </a:solidFill>
                <a:latin typeface="Quicksand" panose="020B0604020202020204"/>
                <a:ea typeface="Verdana"/>
                <a:cs typeface="Amatic SC" panose="00000500000000000000" pitchFamily="2" charset="-79"/>
              </a:rPr>
              <a:t>kombinerer</a:t>
            </a:r>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vores timer </a:t>
            </a:r>
            <a:r>
              <a:rPr lang="da-DK" sz="1200">
                <a:solidFill>
                  <a:schemeClr val="tx1"/>
                </a:solidFill>
                <a:latin typeface="Quicksand" panose="020B0604020202020204"/>
                <a:ea typeface="Verdana"/>
                <a:cs typeface="Amatic SC" panose="00000500000000000000" pitchFamily="2" charset="-79"/>
              </a:rPr>
              <a:t>med noget sjovt og noget mindre sjovt. Lige nu ser vi en film i billedkunst, og så snakker vi om den bagefter.</a:t>
            </a:r>
            <a:endParaRPr lang="da-DK" sz="1200">
              <a:solidFill>
                <a:schemeClr val="tx1"/>
              </a:solidFill>
              <a:latin typeface="Quicksand" panose="020B0604020202020204"/>
              <a:ea typeface="Verdana"/>
              <a:cs typeface="Quicksand" panose="020B0604020202020204" charset="0"/>
            </a:endParaRPr>
          </a:p>
        </p:txBody>
      </p:sp>
      <p:sp>
        <p:nvSpPr>
          <p:cNvPr id="22" name="Speech Bubble: Rectangle with Corners Rounded 21">
            <a:extLst>
              <a:ext uri="{FF2B5EF4-FFF2-40B4-BE49-F238E27FC236}">
                <a16:creationId xmlns:a16="http://schemas.microsoft.com/office/drawing/2014/main" id="{D2D82BCB-5DC0-7A21-3891-256E3704BBCD}"/>
              </a:ext>
            </a:extLst>
          </p:cNvPr>
          <p:cNvSpPr/>
          <p:nvPr/>
        </p:nvSpPr>
        <p:spPr>
          <a:xfrm>
            <a:off x="1104899" y="3697844"/>
            <a:ext cx="4438650" cy="705094"/>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På de samme timer laver vi meget det samme fra gang til gang. Men der er stor forskel mellem timerne og den måde, vi arbejder på. </a:t>
            </a:r>
            <a:r>
              <a:rPr lang="da-DK" sz="1200" b="1">
                <a:solidFill>
                  <a:schemeClr val="tx1"/>
                </a:solidFill>
                <a:latin typeface="Quicksand" panose="020B0604020202020204" charset="0"/>
                <a:ea typeface="Verdana"/>
                <a:cs typeface="Quicksand" panose="020B0604020202020204" charset="0"/>
              </a:rPr>
              <a:t>Det kommer an på, hvilken lærer vi har.</a:t>
            </a:r>
          </a:p>
        </p:txBody>
      </p:sp>
      <p:sp>
        <p:nvSpPr>
          <p:cNvPr id="25" name="Speech Bubble: Rectangle with Corners Rounded 24">
            <a:extLst>
              <a:ext uri="{FF2B5EF4-FFF2-40B4-BE49-F238E27FC236}">
                <a16:creationId xmlns:a16="http://schemas.microsoft.com/office/drawing/2014/main" id="{22AB493F-C0EE-AD86-1FE6-9F4278C730DE}"/>
              </a:ext>
            </a:extLst>
          </p:cNvPr>
          <p:cNvSpPr/>
          <p:nvPr/>
        </p:nvSpPr>
        <p:spPr>
          <a:xfrm>
            <a:off x="1123681" y="4533158"/>
            <a:ext cx="4438650" cy="881989"/>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b="1">
                <a:solidFill>
                  <a:schemeClr val="tx1"/>
                </a:solidFill>
                <a:latin typeface="Quicksand" panose="020B0604020202020204"/>
              </a:rPr>
              <a:t>Vi sidder hele tiden bare og kigger op på en skærm og skal sidde og lytte og række hånden op</a:t>
            </a:r>
            <a:r>
              <a:rPr lang="da-DK" sz="1200">
                <a:solidFill>
                  <a:schemeClr val="tx1"/>
                </a:solidFill>
                <a:latin typeface="Quicksand" panose="020B0604020202020204"/>
              </a:rPr>
              <a:t>. Nogle gange, når man kommer med et input eller et spørgsmål, så siger hun, at vi ikke kan nå flere hænder.</a:t>
            </a:r>
          </a:p>
        </p:txBody>
      </p:sp>
    </p:spTree>
    <p:extLst>
      <p:ext uri="{BB962C8B-B14F-4D97-AF65-F5344CB8AC3E}">
        <p14:creationId xmlns:p14="http://schemas.microsoft.com/office/powerpoint/2010/main" val="232527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a:noFill/>
          <a:ln>
            <a:noFill/>
          </a:ln>
        </p:spPr>
        <p:txBody>
          <a:bodyPr/>
          <a:lstStyle/>
          <a:p>
            <a:fld id="{23AA811B-2EBD-4900-905E-5BE206449611}" type="slidenum">
              <a:rPr lang="da-DK" smtClean="0">
                <a:solidFill>
                  <a:schemeClr val="accent2"/>
                </a:solidFill>
              </a:rPr>
              <a:pPr/>
              <a:t>18</a:t>
            </a:fld>
            <a:endParaRPr lang="da-DK">
              <a:solidFill>
                <a:schemeClr val="accent2"/>
              </a:solidFill>
            </a:endParaRPr>
          </a:p>
        </p:txBody>
      </p:sp>
      <p:sp>
        <p:nvSpPr>
          <p:cNvPr id="10" name="Google Shape;846;p29">
            <a:extLst>
              <a:ext uri="{FF2B5EF4-FFF2-40B4-BE49-F238E27FC236}">
                <a16:creationId xmlns:a16="http://schemas.microsoft.com/office/drawing/2014/main" id="{25F9A4E7-2EB0-5254-1D0C-E517BFB235BA}"/>
              </a:ext>
            </a:extLst>
          </p:cNvPr>
          <p:cNvSpPr/>
          <p:nvPr/>
        </p:nvSpPr>
        <p:spPr>
          <a:xfrm>
            <a:off x="0" y="345363"/>
            <a:ext cx="12192001" cy="855425"/>
          </a:xfrm>
          <a:prstGeom prst="rect">
            <a:avLst/>
          </a:prstGeom>
          <a:solidFill>
            <a:schemeClr val="accent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0" i="0" u="none" strike="noStrike">
                <a:solidFill>
                  <a:srgbClr val="FFFFFF"/>
                </a:solidFill>
                <a:effectLst/>
                <a:latin typeface="Amatic SC" panose="00000500000000000000" pitchFamily="2" charset="-79"/>
              </a:rPr>
              <a:t>2. Elevernes oplevelse af </a:t>
            </a:r>
            <a:r>
              <a:rPr lang="da-DK" sz="3200" b="1" i="0" u="none" strike="noStrike">
                <a:solidFill>
                  <a:srgbClr val="FFFFFF"/>
                </a:solidFill>
                <a:effectLst/>
                <a:latin typeface="Amatic SC" panose="00000500000000000000" pitchFamily="2" charset="-79"/>
              </a:rPr>
              <a:t>forskellighed og differentiering</a:t>
            </a:r>
            <a:endParaRPr lang="da-DK" sz="3200" b="1">
              <a:solidFill>
                <a:schemeClr val="bg1"/>
              </a:solidFill>
              <a:latin typeface="Amatic SC"/>
              <a:ea typeface="Amatic SC"/>
              <a:cs typeface="Amatic SC"/>
              <a:sym typeface="Amatic SC"/>
            </a:endParaRPr>
          </a:p>
        </p:txBody>
      </p:sp>
      <p:sp>
        <p:nvSpPr>
          <p:cNvPr id="6" name="Rectangle 5">
            <a:extLst>
              <a:ext uri="{FF2B5EF4-FFF2-40B4-BE49-F238E27FC236}">
                <a16:creationId xmlns:a16="http://schemas.microsoft.com/office/drawing/2014/main" id="{4E145D63-C706-554C-BEAD-46F441844BA9}"/>
              </a:ext>
            </a:extLst>
          </p:cNvPr>
          <p:cNvSpPr/>
          <p:nvPr/>
        </p:nvSpPr>
        <p:spPr>
          <a:xfrm>
            <a:off x="6319157"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8" name="TextBox 7">
            <a:extLst>
              <a:ext uri="{FF2B5EF4-FFF2-40B4-BE49-F238E27FC236}">
                <a16:creationId xmlns:a16="http://schemas.microsoft.com/office/drawing/2014/main" id="{BF1B1437-A169-EFF5-39C7-146C7ADE4571}"/>
              </a:ext>
            </a:extLst>
          </p:cNvPr>
          <p:cNvSpPr txBox="1"/>
          <p:nvPr/>
        </p:nvSpPr>
        <p:spPr>
          <a:xfrm>
            <a:off x="6319157"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000" b="1">
                <a:latin typeface="Amatic SC"/>
                <a:ea typeface="Amatic SC"/>
                <a:cs typeface="Amatic SC"/>
                <a:sym typeface="Amatic SC"/>
              </a:rPr>
              <a:t>Eleverne oplever differentiering i undervisningen, når…</a:t>
            </a:r>
            <a:endParaRPr lang="da-DK" sz="2000" b="1">
              <a:latin typeface="Amatic SC" panose="00000500000000000000" pitchFamily="2" charset="-79"/>
              <a:cs typeface="Amatic SC" panose="00000500000000000000" pitchFamily="2" charset="-79"/>
            </a:endParaRPr>
          </a:p>
        </p:txBody>
      </p:sp>
      <p:sp>
        <p:nvSpPr>
          <p:cNvPr id="2" name="Rectangle 1">
            <a:extLst>
              <a:ext uri="{FF2B5EF4-FFF2-40B4-BE49-F238E27FC236}">
                <a16:creationId xmlns:a16="http://schemas.microsoft.com/office/drawing/2014/main" id="{6CB42240-6350-3E0A-32C5-C44BE2CACA96}"/>
              </a:ext>
            </a:extLst>
          </p:cNvPr>
          <p:cNvSpPr/>
          <p:nvPr/>
        </p:nvSpPr>
        <p:spPr>
          <a:xfrm>
            <a:off x="959035"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3" name="TextBox 2">
            <a:extLst>
              <a:ext uri="{FF2B5EF4-FFF2-40B4-BE49-F238E27FC236}">
                <a16:creationId xmlns:a16="http://schemas.microsoft.com/office/drawing/2014/main" id="{C01053F9-7D5A-90AB-C22A-1DD8050C5F7C}"/>
              </a:ext>
            </a:extLst>
          </p:cNvPr>
          <p:cNvSpPr txBox="1"/>
          <p:nvPr/>
        </p:nvSpPr>
        <p:spPr>
          <a:xfrm>
            <a:off x="959035"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000" b="1">
                <a:latin typeface="Amatic SC"/>
                <a:ea typeface="Amatic SC"/>
                <a:cs typeface="Amatic SC"/>
                <a:sym typeface="Amatic SC"/>
              </a:rPr>
              <a:t>Eleverne oplever i nogen grad differentiering</a:t>
            </a:r>
            <a:br>
              <a:rPr lang="da-DK" sz="2000" b="1">
                <a:latin typeface="Amatic SC"/>
                <a:ea typeface="Amatic SC"/>
                <a:cs typeface="Amatic SC"/>
                <a:sym typeface="Amatic SC"/>
              </a:rPr>
            </a:br>
            <a:r>
              <a:rPr lang="da-DK" sz="2000" b="1">
                <a:latin typeface="Amatic SC"/>
                <a:ea typeface="Amatic SC"/>
                <a:cs typeface="Amatic SC"/>
                <a:sym typeface="Amatic SC"/>
              </a:rPr>
              <a:t>i undervisningen</a:t>
            </a:r>
            <a:endParaRPr lang="da-DK" sz="2000" b="1">
              <a:latin typeface="Amatic SC" panose="00000500000000000000" pitchFamily="2" charset="-79"/>
              <a:cs typeface="Amatic SC" panose="00000500000000000000" pitchFamily="2" charset="-79"/>
            </a:endParaRPr>
          </a:p>
        </p:txBody>
      </p:sp>
      <p:sp>
        <p:nvSpPr>
          <p:cNvPr id="11" name="Speech Bubble: Rectangle with Corners Rounded 10">
            <a:extLst>
              <a:ext uri="{FF2B5EF4-FFF2-40B4-BE49-F238E27FC236}">
                <a16:creationId xmlns:a16="http://schemas.microsoft.com/office/drawing/2014/main" id="{10373B4A-B797-4DF6-3E2C-A40BC4801054}"/>
              </a:ext>
            </a:extLst>
          </p:cNvPr>
          <p:cNvSpPr/>
          <p:nvPr/>
        </p:nvSpPr>
        <p:spPr>
          <a:xfrm>
            <a:off x="1104899" y="2501801"/>
            <a:ext cx="4438650" cy="525840"/>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b="1">
                <a:solidFill>
                  <a:schemeClr val="tx1"/>
                </a:solidFill>
                <a:latin typeface="Quicksand" panose="020B0604020202020204" charset="0"/>
                <a:ea typeface="Verdana"/>
                <a:cs typeface="Quicksand" panose="020B0604020202020204" charset="0"/>
              </a:rPr>
              <a:t>Vores lærere er gode til at give os forskellige opgaver. </a:t>
            </a:r>
            <a:r>
              <a:rPr lang="da-DK" sz="1200">
                <a:solidFill>
                  <a:schemeClr val="tx1"/>
                </a:solidFill>
                <a:latin typeface="Quicksand" panose="020B0604020202020204" charset="0"/>
                <a:ea typeface="Verdana"/>
                <a:cs typeface="Quicksand" panose="020B0604020202020204" charset="0"/>
              </a:rPr>
              <a:t>Så står der på tavlen eller på hæftet, hvem der skal hvad.</a:t>
            </a:r>
          </a:p>
        </p:txBody>
      </p:sp>
      <p:sp>
        <p:nvSpPr>
          <p:cNvPr id="12" name="Speech Bubble: Rectangle with Corners Rounded 11">
            <a:extLst>
              <a:ext uri="{FF2B5EF4-FFF2-40B4-BE49-F238E27FC236}">
                <a16:creationId xmlns:a16="http://schemas.microsoft.com/office/drawing/2014/main" id="{35B4FE02-EA99-9FA8-18AC-E884A68A0A48}"/>
              </a:ext>
            </a:extLst>
          </p:cNvPr>
          <p:cNvSpPr/>
          <p:nvPr/>
        </p:nvSpPr>
        <p:spPr>
          <a:xfrm>
            <a:off x="1104899" y="3241142"/>
            <a:ext cx="4438650" cy="598021"/>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Når vi har diktat, er det på forskellige niveauer. </a:t>
            </a:r>
            <a:r>
              <a:rPr lang="da-DK" sz="1200" b="1">
                <a:solidFill>
                  <a:schemeClr val="tx1"/>
                </a:solidFill>
                <a:latin typeface="Quicksand" panose="020B0604020202020204" charset="0"/>
                <a:ea typeface="Verdana"/>
                <a:cs typeface="Quicksand" panose="020B0604020202020204" charset="0"/>
              </a:rPr>
              <a:t>Jeg synes faktisk, at det er rart, at man kan blive lagt på det niveau, der passer til en</a:t>
            </a:r>
            <a:r>
              <a:rPr lang="da-DK" sz="1200">
                <a:solidFill>
                  <a:schemeClr val="tx1"/>
                </a:solidFill>
                <a:latin typeface="Quicksand" panose="020B0604020202020204" charset="0"/>
                <a:ea typeface="Verdana"/>
                <a:cs typeface="Quicksand" panose="020B0604020202020204" charset="0"/>
              </a:rPr>
              <a:t>,</a:t>
            </a:r>
            <a:r>
              <a:rPr lang="da-DK" sz="1200" b="1">
                <a:solidFill>
                  <a:schemeClr val="tx1"/>
                </a:solidFill>
                <a:latin typeface="Quicksand" panose="020B0604020202020204" charset="0"/>
                <a:ea typeface="Verdana"/>
                <a:cs typeface="Quicksand" panose="020B0604020202020204" charset="0"/>
              </a:rPr>
              <a:t> </a:t>
            </a:r>
            <a:r>
              <a:rPr lang="da-DK" sz="1200">
                <a:solidFill>
                  <a:schemeClr val="tx1"/>
                </a:solidFill>
                <a:latin typeface="Quicksand" panose="020B0604020202020204" charset="0"/>
                <a:ea typeface="Verdana"/>
                <a:cs typeface="Quicksand" panose="020B0604020202020204" charset="0"/>
              </a:rPr>
              <a:t>så det ikke er for svært eller for nemt.</a:t>
            </a:r>
          </a:p>
        </p:txBody>
      </p:sp>
      <p:sp>
        <p:nvSpPr>
          <p:cNvPr id="15" name="Speech Bubble: Rectangle with Corners Rounded 14">
            <a:extLst>
              <a:ext uri="{FF2B5EF4-FFF2-40B4-BE49-F238E27FC236}">
                <a16:creationId xmlns:a16="http://schemas.microsoft.com/office/drawing/2014/main" id="{53E89B35-F3F6-54FA-46BC-08FF8CE69BAA}"/>
              </a:ext>
            </a:extLst>
          </p:cNvPr>
          <p:cNvSpPr/>
          <p:nvPr/>
        </p:nvSpPr>
        <p:spPr>
          <a:xfrm>
            <a:off x="1104899" y="4002858"/>
            <a:ext cx="4438650" cy="598022"/>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b="1">
                <a:solidFill>
                  <a:schemeClr val="tx1"/>
                </a:solidFill>
                <a:latin typeface="Quicksand" panose="020B0604020202020204"/>
                <a:ea typeface="Verdana"/>
                <a:cs typeface="Amatic SC" panose="00000500000000000000" pitchFamily="2" charset="-79"/>
              </a:rPr>
              <a:t>Nogle gange får nogle af os nogle sværere opgaver, </a:t>
            </a:r>
            <a:r>
              <a:rPr lang="da-DK" sz="1200">
                <a:solidFill>
                  <a:schemeClr val="tx1"/>
                </a:solidFill>
                <a:latin typeface="Quicksand" panose="020B0604020202020204"/>
                <a:ea typeface="Verdana"/>
                <a:cs typeface="Amatic SC" panose="00000500000000000000" pitchFamily="2" charset="-79"/>
              </a:rPr>
              <a:t>mens de andre laver opgaver, der er lidt nemmere.</a:t>
            </a:r>
            <a:endParaRPr lang="da-DK" sz="1200" b="1">
              <a:solidFill>
                <a:schemeClr val="tx1"/>
              </a:solidFill>
              <a:latin typeface="Quicksand" panose="020B0604020202020204" charset="0"/>
              <a:ea typeface="Verdana"/>
              <a:cs typeface="Quicksand" panose="020B0604020202020204" charset="0"/>
            </a:endParaRPr>
          </a:p>
        </p:txBody>
      </p:sp>
      <p:sp>
        <p:nvSpPr>
          <p:cNvPr id="18" name="Speech Bubble: Rectangle with Corners Rounded 17">
            <a:extLst>
              <a:ext uri="{FF2B5EF4-FFF2-40B4-BE49-F238E27FC236}">
                <a16:creationId xmlns:a16="http://schemas.microsoft.com/office/drawing/2014/main" id="{85CE36D0-0037-687B-C777-402499BEA8DD}"/>
              </a:ext>
            </a:extLst>
          </p:cNvPr>
          <p:cNvSpPr/>
          <p:nvPr/>
        </p:nvSpPr>
        <p:spPr>
          <a:xfrm>
            <a:off x="6483258" y="2501802"/>
            <a:ext cx="4438650" cy="544546"/>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alle kan arbejde med nogle opgaver, der passer til dem</a:t>
            </a:r>
            <a:r>
              <a:rPr lang="da-DK" sz="1200">
                <a:solidFill>
                  <a:schemeClr val="tx1"/>
                </a:solidFill>
                <a:latin typeface="Quicksand" panose="020B0604020202020204"/>
                <a:ea typeface="Verdana"/>
                <a:cs typeface="Amatic SC" panose="00000500000000000000" pitchFamily="2" charset="-79"/>
              </a:rPr>
              <a:t>. På den måde er vi alle sammen med bare på forskellige måder.</a:t>
            </a:r>
            <a:endParaRPr lang="da-DK" sz="1200">
              <a:solidFill>
                <a:schemeClr val="tx1"/>
              </a:solidFill>
              <a:latin typeface="Quicksand" panose="020B0604020202020204"/>
              <a:ea typeface="Verdana"/>
              <a:cs typeface="Quicksand" panose="020B0604020202020204" charset="0"/>
            </a:endParaRPr>
          </a:p>
        </p:txBody>
      </p:sp>
      <p:sp>
        <p:nvSpPr>
          <p:cNvPr id="19" name="Speech Bubble: Rectangle with Corners Rounded 18">
            <a:extLst>
              <a:ext uri="{FF2B5EF4-FFF2-40B4-BE49-F238E27FC236}">
                <a16:creationId xmlns:a16="http://schemas.microsoft.com/office/drawing/2014/main" id="{B4374174-D1E3-432D-D039-E6A1F5E2FC08}"/>
              </a:ext>
            </a:extLst>
          </p:cNvPr>
          <p:cNvSpPr/>
          <p:nvPr/>
        </p:nvSpPr>
        <p:spPr>
          <a:xfrm>
            <a:off x="6483258" y="3241013"/>
            <a:ext cx="4438650" cy="544547"/>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nogle af os piger, der arbejder godt sammen, </a:t>
            </a:r>
            <a:r>
              <a:rPr lang="da-DK" sz="1200" b="1">
                <a:solidFill>
                  <a:schemeClr val="tx1"/>
                </a:solidFill>
                <a:latin typeface="Quicksand" panose="020B0604020202020204"/>
                <a:ea typeface="Verdana"/>
                <a:cs typeface="Amatic SC" panose="00000500000000000000" pitchFamily="2" charset="-79"/>
              </a:rPr>
              <a:t>får lov til at sidde alene ude på gangen </a:t>
            </a:r>
            <a:r>
              <a:rPr lang="da-DK" sz="1200">
                <a:solidFill>
                  <a:schemeClr val="tx1"/>
                </a:solidFill>
                <a:latin typeface="Quicksand" panose="020B0604020202020204"/>
                <a:ea typeface="Verdana"/>
                <a:cs typeface="Amatic SC" panose="00000500000000000000" pitchFamily="2" charset="-79"/>
              </a:rPr>
              <a:t>og lave opgaverne.</a:t>
            </a:r>
          </a:p>
        </p:txBody>
      </p:sp>
      <p:sp>
        <p:nvSpPr>
          <p:cNvPr id="20" name="Speech Bubble: Rectangle with Corners Rounded 19">
            <a:extLst>
              <a:ext uri="{FF2B5EF4-FFF2-40B4-BE49-F238E27FC236}">
                <a16:creationId xmlns:a16="http://schemas.microsoft.com/office/drawing/2014/main" id="{6420A33C-BBFE-BAC2-2448-1AE423BE94A2}"/>
              </a:ext>
            </a:extLst>
          </p:cNvPr>
          <p:cNvSpPr/>
          <p:nvPr/>
        </p:nvSpPr>
        <p:spPr>
          <a:xfrm>
            <a:off x="6483258" y="4002859"/>
            <a:ext cx="4438650" cy="544548"/>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nogle af os får lov til at </a:t>
            </a:r>
            <a:r>
              <a:rPr lang="da-DK" sz="1200" b="1">
                <a:solidFill>
                  <a:schemeClr val="tx1"/>
                </a:solidFill>
                <a:latin typeface="Quicksand" panose="020B0604020202020204"/>
                <a:ea typeface="Verdana"/>
                <a:cs typeface="Amatic SC" panose="00000500000000000000" pitchFamily="2" charset="-79"/>
              </a:rPr>
              <a:t>arbejde to og to om opgaverne</a:t>
            </a:r>
            <a:r>
              <a:rPr lang="da-DK" sz="1200">
                <a:solidFill>
                  <a:schemeClr val="tx1"/>
                </a:solidFill>
                <a:latin typeface="Quicksand" panose="020B0604020202020204"/>
                <a:ea typeface="Verdana"/>
                <a:cs typeface="Amatic SC" panose="00000500000000000000" pitchFamily="2" charset="-79"/>
              </a:rPr>
              <a:t>, fordi man har brug for en læseven eller en der kan hjælpe med at forklare opgaverne i timen.</a:t>
            </a:r>
          </a:p>
        </p:txBody>
      </p:sp>
      <p:sp>
        <p:nvSpPr>
          <p:cNvPr id="23" name="Speech Bubble: Rectangle with Corners Rounded 22">
            <a:extLst>
              <a:ext uri="{FF2B5EF4-FFF2-40B4-BE49-F238E27FC236}">
                <a16:creationId xmlns:a16="http://schemas.microsoft.com/office/drawing/2014/main" id="{3740B37D-A55E-CD2E-0ED6-8B72E92C160F}"/>
              </a:ext>
            </a:extLst>
          </p:cNvPr>
          <p:cNvSpPr/>
          <p:nvPr/>
        </p:nvSpPr>
        <p:spPr>
          <a:xfrm>
            <a:off x="6483258" y="4814381"/>
            <a:ext cx="4438650" cy="544548"/>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man får lov til at høre musik i høretelefoner</a:t>
            </a:r>
            <a:r>
              <a:rPr lang="da-DK" sz="1200">
                <a:solidFill>
                  <a:schemeClr val="tx1"/>
                </a:solidFill>
                <a:latin typeface="Quicksand" panose="020B0604020202020204"/>
                <a:ea typeface="Verdana"/>
                <a:cs typeface="Amatic SC" panose="00000500000000000000" pitchFamily="2" charset="-79"/>
              </a:rPr>
              <a:t>, mens man laver opgaver på timerne, hvis man har svært ved at koncentrere sig.</a:t>
            </a:r>
            <a:endParaRPr lang="da-DK" sz="1200">
              <a:solidFill>
                <a:schemeClr val="tx1"/>
              </a:solidFill>
              <a:latin typeface="Quicksand" panose="020B0604020202020204"/>
              <a:ea typeface="Verdana"/>
              <a:cs typeface="Quicksand" panose="020B0604020202020204" charset="0"/>
            </a:endParaRPr>
          </a:p>
        </p:txBody>
      </p:sp>
      <p:sp>
        <p:nvSpPr>
          <p:cNvPr id="24" name="Speech Bubble: Rectangle with Corners Rounded 23">
            <a:extLst>
              <a:ext uri="{FF2B5EF4-FFF2-40B4-BE49-F238E27FC236}">
                <a16:creationId xmlns:a16="http://schemas.microsoft.com/office/drawing/2014/main" id="{FD6525F6-5769-6020-95C9-0F83C6D48209}"/>
              </a:ext>
            </a:extLst>
          </p:cNvPr>
          <p:cNvSpPr/>
          <p:nvPr/>
        </p:nvSpPr>
        <p:spPr>
          <a:xfrm>
            <a:off x="1104899" y="4814381"/>
            <a:ext cx="4438650" cy="598021"/>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Nogle fra klassen får lov til at bruge </a:t>
            </a:r>
            <a:r>
              <a:rPr lang="da-DK" sz="1200" b="1">
                <a:solidFill>
                  <a:schemeClr val="tx1"/>
                </a:solidFill>
                <a:latin typeface="Quicksand" panose="020B0604020202020204" charset="0"/>
                <a:ea typeface="Verdana"/>
                <a:cs typeface="Quicksand" panose="020B0604020202020204" charset="0"/>
              </a:rPr>
              <a:t>lidt længere tid på opgaverne </a:t>
            </a:r>
            <a:r>
              <a:rPr lang="da-DK" sz="1200">
                <a:solidFill>
                  <a:schemeClr val="tx1"/>
                </a:solidFill>
                <a:latin typeface="Quicksand" panose="020B0604020202020204" charset="0"/>
                <a:ea typeface="Verdana"/>
                <a:cs typeface="Quicksand" panose="020B0604020202020204" charset="0"/>
              </a:rPr>
              <a:t>end os andre. Så går vi andre ind på computeren og laver flere opgaver, når vi er færdige.</a:t>
            </a:r>
          </a:p>
        </p:txBody>
      </p:sp>
    </p:spTree>
    <p:extLst>
      <p:ext uri="{BB962C8B-B14F-4D97-AF65-F5344CB8AC3E}">
        <p14:creationId xmlns:p14="http://schemas.microsoft.com/office/powerpoint/2010/main" val="51659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a:noFill/>
          <a:ln>
            <a:noFill/>
          </a:ln>
        </p:spPr>
        <p:txBody>
          <a:bodyPr/>
          <a:lstStyle/>
          <a:p>
            <a:fld id="{23AA811B-2EBD-4900-905E-5BE206449611}" type="slidenum">
              <a:rPr lang="da-DK" smtClean="0">
                <a:solidFill>
                  <a:schemeClr val="accent2"/>
                </a:solidFill>
              </a:rPr>
              <a:pPr/>
              <a:t>19</a:t>
            </a:fld>
            <a:endParaRPr lang="da-DK">
              <a:solidFill>
                <a:schemeClr val="accent2"/>
              </a:solidFill>
            </a:endParaRPr>
          </a:p>
        </p:txBody>
      </p:sp>
      <p:sp>
        <p:nvSpPr>
          <p:cNvPr id="10" name="Google Shape;846;p29">
            <a:extLst>
              <a:ext uri="{FF2B5EF4-FFF2-40B4-BE49-F238E27FC236}">
                <a16:creationId xmlns:a16="http://schemas.microsoft.com/office/drawing/2014/main" id="{25F9A4E7-2EB0-5254-1D0C-E517BFB235BA}"/>
              </a:ext>
            </a:extLst>
          </p:cNvPr>
          <p:cNvSpPr/>
          <p:nvPr/>
        </p:nvSpPr>
        <p:spPr>
          <a:xfrm>
            <a:off x="0" y="346309"/>
            <a:ext cx="12192001" cy="854479"/>
          </a:xfrm>
          <a:prstGeom prst="rect">
            <a:avLst/>
          </a:prstGeom>
          <a:solidFill>
            <a:schemeClr val="accent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0" i="0" u="none" strike="noStrike">
                <a:solidFill>
                  <a:srgbClr val="FFFFFF"/>
                </a:solidFill>
                <a:effectLst/>
                <a:latin typeface="Amatic SC" panose="00000500000000000000" pitchFamily="2" charset="-79"/>
              </a:rPr>
              <a:t>3. Elevernes oplevelse af </a:t>
            </a:r>
            <a:r>
              <a:rPr lang="da-DK" sz="3200" b="1" i="0" u="none" strike="noStrike">
                <a:solidFill>
                  <a:srgbClr val="FFFFFF"/>
                </a:solidFill>
                <a:effectLst/>
                <a:latin typeface="Amatic SC" panose="00000500000000000000" pitchFamily="2" charset="-79"/>
              </a:rPr>
              <a:t>medbestemmelse</a:t>
            </a:r>
            <a:endParaRPr lang="da-DK" sz="3200" b="1">
              <a:solidFill>
                <a:schemeClr val="bg1"/>
              </a:solidFill>
              <a:latin typeface="Amatic SC"/>
              <a:ea typeface="Amatic SC"/>
              <a:cs typeface="Amatic SC"/>
              <a:sym typeface="Amatic SC"/>
            </a:endParaRPr>
          </a:p>
        </p:txBody>
      </p:sp>
      <p:sp>
        <p:nvSpPr>
          <p:cNvPr id="6" name="Rectangle 5">
            <a:extLst>
              <a:ext uri="{FF2B5EF4-FFF2-40B4-BE49-F238E27FC236}">
                <a16:creationId xmlns:a16="http://schemas.microsoft.com/office/drawing/2014/main" id="{4E145D63-C706-554C-BEAD-46F441844BA9}"/>
              </a:ext>
            </a:extLst>
          </p:cNvPr>
          <p:cNvSpPr/>
          <p:nvPr/>
        </p:nvSpPr>
        <p:spPr>
          <a:xfrm>
            <a:off x="6319157"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8" name="TextBox 7">
            <a:extLst>
              <a:ext uri="{FF2B5EF4-FFF2-40B4-BE49-F238E27FC236}">
                <a16:creationId xmlns:a16="http://schemas.microsoft.com/office/drawing/2014/main" id="{BF1B1437-A169-EFF5-39C7-146C7ADE4571}"/>
              </a:ext>
            </a:extLst>
          </p:cNvPr>
          <p:cNvSpPr txBox="1"/>
          <p:nvPr/>
        </p:nvSpPr>
        <p:spPr>
          <a:xfrm>
            <a:off x="6319157"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000" b="1">
                <a:latin typeface="Amatic SC"/>
                <a:ea typeface="Amatic SC"/>
                <a:cs typeface="Amatic SC"/>
                <a:sym typeface="Amatic SC"/>
              </a:rPr>
              <a:t>Eleverne oplever medbestemmelse i undervisningen, når…</a:t>
            </a:r>
            <a:endParaRPr lang="da-DK" sz="2000" b="1">
              <a:latin typeface="Amatic SC" panose="00000500000000000000" pitchFamily="2" charset="-79"/>
              <a:cs typeface="Amatic SC" panose="00000500000000000000" pitchFamily="2" charset="-79"/>
            </a:endParaRPr>
          </a:p>
        </p:txBody>
      </p:sp>
      <p:sp>
        <p:nvSpPr>
          <p:cNvPr id="2" name="Rectangle 1">
            <a:extLst>
              <a:ext uri="{FF2B5EF4-FFF2-40B4-BE49-F238E27FC236}">
                <a16:creationId xmlns:a16="http://schemas.microsoft.com/office/drawing/2014/main" id="{6CB42240-6350-3E0A-32C5-C44BE2CACA96}"/>
              </a:ext>
            </a:extLst>
          </p:cNvPr>
          <p:cNvSpPr/>
          <p:nvPr/>
        </p:nvSpPr>
        <p:spPr>
          <a:xfrm>
            <a:off x="959035"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3" name="TextBox 2">
            <a:extLst>
              <a:ext uri="{FF2B5EF4-FFF2-40B4-BE49-F238E27FC236}">
                <a16:creationId xmlns:a16="http://schemas.microsoft.com/office/drawing/2014/main" id="{C01053F9-7D5A-90AB-C22A-1DD8050C5F7C}"/>
              </a:ext>
            </a:extLst>
          </p:cNvPr>
          <p:cNvSpPr txBox="1"/>
          <p:nvPr/>
        </p:nvSpPr>
        <p:spPr>
          <a:xfrm>
            <a:off x="959035"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000" b="1">
                <a:latin typeface="Amatic SC"/>
                <a:ea typeface="Amatic SC"/>
                <a:cs typeface="Amatic SC"/>
                <a:sym typeface="Amatic SC"/>
              </a:rPr>
              <a:t>Eleverne oplever begrænset medbestemmelse</a:t>
            </a:r>
            <a:endParaRPr lang="da-DK" sz="2000" b="1">
              <a:latin typeface="Amatic SC" panose="00000500000000000000" pitchFamily="2" charset="-79"/>
              <a:cs typeface="Amatic SC" panose="00000500000000000000" pitchFamily="2" charset="-79"/>
            </a:endParaRPr>
          </a:p>
        </p:txBody>
      </p:sp>
      <p:sp>
        <p:nvSpPr>
          <p:cNvPr id="9" name="Speech Bubble: Rectangle with Corners Rounded 8">
            <a:extLst>
              <a:ext uri="{FF2B5EF4-FFF2-40B4-BE49-F238E27FC236}">
                <a16:creationId xmlns:a16="http://schemas.microsoft.com/office/drawing/2014/main" id="{C9AB2A05-B952-760F-B3AD-9CBDE7D396E9}"/>
              </a:ext>
            </a:extLst>
          </p:cNvPr>
          <p:cNvSpPr/>
          <p:nvPr/>
        </p:nvSpPr>
        <p:spPr>
          <a:xfrm>
            <a:off x="1123682" y="2402871"/>
            <a:ext cx="4438650" cy="457299"/>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Vi får nogle gange lov til at bestemme, </a:t>
            </a:r>
            <a:r>
              <a:rPr lang="da-DK" sz="1200" b="1">
                <a:solidFill>
                  <a:schemeClr val="tx1"/>
                </a:solidFill>
                <a:latin typeface="Quicksand" panose="020B0604020202020204" charset="0"/>
                <a:ea typeface="Verdana"/>
                <a:cs typeface="Quicksand" panose="020B0604020202020204" charset="0"/>
              </a:rPr>
              <a:t>om vi vil arbejde to og to</a:t>
            </a:r>
            <a:r>
              <a:rPr lang="da-DK" sz="1200">
                <a:solidFill>
                  <a:schemeClr val="tx1"/>
                </a:solidFill>
                <a:latin typeface="Quicksand" panose="020B0604020202020204" charset="0"/>
                <a:ea typeface="Verdana"/>
                <a:cs typeface="Quicksand" panose="020B0604020202020204" charset="0"/>
              </a:rPr>
              <a:t>, men vi får ikke lov til at bestemme, hvem vi vil arbejde med.</a:t>
            </a:r>
          </a:p>
        </p:txBody>
      </p:sp>
      <p:sp>
        <p:nvSpPr>
          <p:cNvPr id="14" name="Speech Bubble: Rectangle with Corners Rounded 13">
            <a:extLst>
              <a:ext uri="{FF2B5EF4-FFF2-40B4-BE49-F238E27FC236}">
                <a16:creationId xmlns:a16="http://schemas.microsoft.com/office/drawing/2014/main" id="{9D942C8F-7617-8324-E339-E8962A7E694C}"/>
              </a:ext>
            </a:extLst>
          </p:cNvPr>
          <p:cNvSpPr/>
          <p:nvPr/>
        </p:nvSpPr>
        <p:spPr>
          <a:xfrm>
            <a:off x="1117643" y="2949910"/>
            <a:ext cx="4438650" cy="444754"/>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Nogle gange får vi lov til at bestemme, </a:t>
            </a:r>
            <a:r>
              <a:rPr lang="da-DK" sz="1200" b="1">
                <a:solidFill>
                  <a:schemeClr val="tx1"/>
                </a:solidFill>
                <a:latin typeface="Quicksand" panose="020B0604020202020204" charset="0"/>
                <a:ea typeface="Verdana"/>
                <a:cs typeface="Quicksand" panose="020B0604020202020204" charset="0"/>
              </a:rPr>
              <a:t>hvornår vi holder pauser </a:t>
            </a:r>
            <a:r>
              <a:rPr lang="da-DK" sz="1200">
                <a:solidFill>
                  <a:schemeClr val="tx1"/>
                </a:solidFill>
                <a:latin typeface="Quicksand" panose="020B0604020202020204" charset="0"/>
                <a:ea typeface="Verdana"/>
                <a:cs typeface="Quicksand" panose="020B0604020202020204" charset="0"/>
              </a:rPr>
              <a:t>i timen.</a:t>
            </a:r>
          </a:p>
        </p:txBody>
      </p:sp>
      <p:sp>
        <p:nvSpPr>
          <p:cNvPr id="15" name="Speech Bubble: Rectangle with Corners Rounded 14">
            <a:extLst>
              <a:ext uri="{FF2B5EF4-FFF2-40B4-BE49-F238E27FC236}">
                <a16:creationId xmlns:a16="http://schemas.microsoft.com/office/drawing/2014/main" id="{83B11E63-ACBD-E8A9-B1CE-320E9A72FC72}"/>
              </a:ext>
            </a:extLst>
          </p:cNvPr>
          <p:cNvSpPr/>
          <p:nvPr/>
        </p:nvSpPr>
        <p:spPr>
          <a:xfrm>
            <a:off x="1117643" y="3484404"/>
            <a:ext cx="4438650" cy="665059"/>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Vores lærer har tit planlagt, hvad vi skal på timen, </a:t>
            </a:r>
            <a:r>
              <a:rPr lang="da-DK" sz="1200" b="1">
                <a:solidFill>
                  <a:schemeClr val="tx1"/>
                </a:solidFill>
                <a:latin typeface="Quicksand" panose="020B0604020202020204" charset="0"/>
                <a:ea typeface="Verdana"/>
                <a:cs typeface="Quicksand" panose="020B0604020202020204" charset="0"/>
              </a:rPr>
              <a:t>og så er det lidt svært at sige, hvis man har nogle andre ideer</a:t>
            </a:r>
            <a:r>
              <a:rPr lang="da-DK" sz="1200">
                <a:solidFill>
                  <a:schemeClr val="tx1"/>
                </a:solidFill>
                <a:latin typeface="Quicksand" panose="020B0604020202020204" charset="0"/>
                <a:ea typeface="Verdana"/>
                <a:cs typeface="Quicksand" panose="020B0604020202020204" charset="0"/>
              </a:rPr>
              <a:t>, når det allerede er bestemt.</a:t>
            </a:r>
            <a:endParaRPr lang="da-DK" sz="1200" b="1">
              <a:solidFill>
                <a:schemeClr val="tx1"/>
              </a:solidFill>
              <a:latin typeface="Quicksand" panose="020B0604020202020204" charset="0"/>
              <a:ea typeface="Verdana"/>
              <a:cs typeface="Quicksand" panose="020B0604020202020204" charset="0"/>
            </a:endParaRPr>
          </a:p>
        </p:txBody>
      </p:sp>
      <p:sp>
        <p:nvSpPr>
          <p:cNvPr id="16" name="Speech Bubble: Rectangle with Corners Rounded 15">
            <a:extLst>
              <a:ext uri="{FF2B5EF4-FFF2-40B4-BE49-F238E27FC236}">
                <a16:creationId xmlns:a16="http://schemas.microsoft.com/office/drawing/2014/main" id="{38CAF2AD-E9F3-84BE-23D8-BF30881504F6}"/>
              </a:ext>
            </a:extLst>
          </p:cNvPr>
          <p:cNvSpPr/>
          <p:nvPr/>
        </p:nvSpPr>
        <p:spPr>
          <a:xfrm>
            <a:off x="1117643" y="4235659"/>
            <a:ext cx="4438650" cy="659571"/>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b="1">
                <a:solidFill>
                  <a:schemeClr val="tx1"/>
                </a:solidFill>
                <a:latin typeface="Quicksand" panose="020B0604020202020204"/>
              </a:rPr>
              <a:t>Jeg kunne godt tænke mig at få lov til at bestemme lidt mere. </a:t>
            </a:r>
            <a:r>
              <a:rPr lang="da-DK" sz="1200">
                <a:solidFill>
                  <a:schemeClr val="tx1"/>
                </a:solidFill>
                <a:latin typeface="Quicksand" panose="020B0604020202020204"/>
              </a:rPr>
              <a:t>Måske de bare en gang imellem kunne spørger ind til, om det her emne kunne være interessant at arbejde med.</a:t>
            </a:r>
          </a:p>
        </p:txBody>
      </p:sp>
      <p:sp>
        <p:nvSpPr>
          <p:cNvPr id="17" name="Speech Bubble: Rectangle with Corners Rounded 16">
            <a:extLst>
              <a:ext uri="{FF2B5EF4-FFF2-40B4-BE49-F238E27FC236}">
                <a16:creationId xmlns:a16="http://schemas.microsoft.com/office/drawing/2014/main" id="{57A9FACF-9FE0-7F45-C3B7-D5D5D5EC8900}"/>
              </a:ext>
            </a:extLst>
          </p:cNvPr>
          <p:cNvSpPr/>
          <p:nvPr/>
        </p:nvSpPr>
        <p:spPr>
          <a:xfrm>
            <a:off x="6483258" y="2394758"/>
            <a:ext cx="4438650" cy="589623"/>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lærerne kommer ind og giver os lidt medbestemmelse ift., hvad vi skal lave i timerne, </a:t>
            </a:r>
            <a:r>
              <a:rPr lang="da-DK" sz="1200" b="1">
                <a:solidFill>
                  <a:schemeClr val="tx1"/>
                </a:solidFill>
                <a:latin typeface="Quicksand" panose="020B0604020202020204"/>
                <a:ea typeface="Verdana"/>
                <a:cs typeface="Amatic SC" panose="00000500000000000000" pitchFamily="2" charset="-79"/>
              </a:rPr>
              <a:t>så man har mere lyst til at deltage i det. </a:t>
            </a:r>
          </a:p>
        </p:txBody>
      </p:sp>
      <p:sp>
        <p:nvSpPr>
          <p:cNvPr id="18" name="Speech Bubble: Rectangle with Corners Rounded 17">
            <a:extLst>
              <a:ext uri="{FF2B5EF4-FFF2-40B4-BE49-F238E27FC236}">
                <a16:creationId xmlns:a16="http://schemas.microsoft.com/office/drawing/2014/main" id="{91235181-8FB2-5BC9-24BE-CF88A4B953E7}"/>
              </a:ext>
            </a:extLst>
          </p:cNvPr>
          <p:cNvSpPr/>
          <p:nvPr/>
        </p:nvSpPr>
        <p:spPr>
          <a:xfrm>
            <a:off x="6483258" y="3067366"/>
            <a:ext cx="4438650" cy="551306"/>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vi er med til at bestemme, </a:t>
            </a:r>
            <a:r>
              <a:rPr lang="da-DK" sz="1200" b="1">
                <a:solidFill>
                  <a:schemeClr val="tx1"/>
                </a:solidFill>
                <a:latin typeface="Quicksand" panose="020B0604020202020204"/>
                <a:ea typeface="Verdana"/>
                <a:cs typeface="Amatic SC" panose="00000500000000000000" pitchFamily="2" charset="-79"/>
              </a:rPr>
              <a:t>hvordan vi behandler hinanden i klassen</a:t>
            </a:r>
            <a:r>
              <a:rPr lang="da-DK" sz="1200">
                <a:solidFill>
                  <a:schemeClr val="tx1"/>
                </a:solidFill>
                <a:latin typeface="Quicksand" panose="020B0604020202020204"/>
                <a:ea typeface="Verdana"/>
                <a:cs typeface="Amatic SC" panose="00000500000000000000" pitchFamily="2" charset="-79"/>
              </a:rPr>
              <a:t>. Vi har fx regler om, at man ikke må kalde hinanden grimme ting.</a:t>
            </a:r>
            <a:endParaRPr lang="da-DK" sz="1200">
              <a:solidFill>
                <a:schemeClr val="tx1"/>
              </a:solidFill>
              <a:latin typeface="Quicksand" panose="020B0604020202020204"/>
              <a:ea typeface="Verdana"/>
              <a:cs typeface="Quicksand" panose="020B0604020202020204" charset="0"/>
            </a:endParaRPr>
          </a:p>
        </p:txBody>
      </p:sp>
      <p:sp>
        <p:nvSpPr>
          <p:cNvPr id="19" name="Speech Bubble: Rectangle with Corners Rounded 18">
            <a:extLst>
              <a:ext uri="{FF2B5EF4-FFF2-40B4-BE49-F238E27FC236}">
                <a16:creationId xmlns:a16="http://schemas.microsoft.com/office/drawing/2014/main" id="{05757C57-57A9-E42A-2F4A-E59BF779DDB0}"/>
              </a:ext>
            </a:extLst>
          </p:cNvPr>
          <p:cNvSpPr/>
          <p:nvPr/>
        </p:nvSpPr>
        <p:spPr>
          <a:xfrm>
            <a:off x="6483258" y="3702835"/>
            <a:ext cx="4438650" cy="551306"/>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læreren spørger, om vi helst vil arbejde i e-bog eller i hæfte. Så kan vi nogle gange vælge mellem </a:t>
            </a:r>
            <a:r>
              <a:rPr lang="da-DK" sz="1200" b="1">
                <a:solidFill>
                  <a:schemeClr val="tx1"/>
                </a:solidFill>
                <a:latin typeface="Quicksand" panose="020B0604020202020204"/>
                <a:ea typeface="Verdana"/>
                <a:cs typeface="Amatic SC" panose="00000500000000000000" pitchFamily="2" charset="-79"/>
              </a:rPr>
              <a:t>forskellige hæfter og bøger</a:t>
            </a:r>
            <a:r>
              <a:rPr lang="da-DK" sz="1200">
                <a:solidFill>
                  <a:schemeClr val="tx1"/>
                </a:solidFill>
                <a:latin typeface="Quicksand" panose="020B0604020202020204"/>
                <a:ea typeface="Verdana"/>
                <a:cs typeface="Amatic SC" panose="00000500000000000000" pitchFamily="2" charset="-79"/>
              </a:rPr>
              <a:t>.</a:t>
            </a:r>
          </a:p>
        </p:txBody>
      </p:sp>
      <p:sp>
        <p:nvSpPr>
          <p:cNvPr id="20" name="Speech Bubble: Rectangle with Corners Rounded 19">
            <a:extLst>
              <a:ext uri="{FF2B5EF4-FFF2-40B4-BE49-F238E27FC236}">
                <a16:creationId xmlns:a16="http://schemas.microsoft.com/office/drawing/2014/main" id="{8F6C6D87-68DF-3E6B-B150-C2725E4CF96D}"/>
              </a:ext>
            </a:extLst>
          </p:cNvPr>
          <p:cNvSpPr/>
          <p:nvPr/>
        </p:nvSpPr>
        <p:spPr>
          <a:xfrm>
            <a:off x="6483258" y="4338304"/>
            <a:ext cx="4438650" cy="599511"/>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ea typeface="Verdana"/>
                <a:cs typeface="Amatic SC" panose="00000500000000000000" pitchFamily="2" charset="-79"/>
              </a:rPr>
              <a:t>… </a:t>
            </a:r>
            <a:r>
              <a:rPr lang="da-DK" sz="1200" b="1">
                <a:solidFill>
                  <a:schemeClr val="tx1"/>
                </a:solidFill>
                <a:latin typeface="Quicksand" panose="020B0604020202020204"/>
                <a:ea typeface="Verdana"/>
                <a:cs typeface="Amatic SC" panose="00000500000000000000" pitchFamily="2" charset="-79"/>
              </a:rPr>
              <a:t>vi evaluerer undervisningen til sidst på timen</a:t>
            </a:r>
            <a:r>
              <a:rPr lang="da-DK" sz="1200">
                <a:solidFill>
                  <a:schemeClr val="tx1"/>
                </a:solidFill>
                <a:latin typeface="Quicksand" panose="020B0604020202020204"/>
                <a:ea typeface="Verdana"/>
                <a:cs typeface="Amatic SC" panose="00000500000000000000" pitchFamily="2" charset="-79"/>
              </a:rPr>
              <a:t>. Vi bliver næsten altid spurgt til, hvordan vi synes timen har været, og hvad vi har lært og kunne tænke os næste gang.</a:t>
            </a:r>
            <a:endParaRPr lang="da-DK" sz="1200">
              <a:solidFill>
                <a:schemeClr val="tx1"/>
              </a:solidFill>
              <a:latin typeface="Quicksand" panose="020B0604020202020204"/>
            </a:endParaRPr>
          </a:p>
        </p:txBody>
      </p:sp>
      <p:sp>
        <p:nvSpPr>
          <p:cNvPr id="21" name="Speech Bubble: Rectangle with Corners Rounded 20">
            <a:extLst>
              <a:ext uri="{FF2B5EF4-FFF2-40B4-BE49-F238E27FC236}">
                <a16:creationId xmlns:a16="http://schemas.microsoft.com/office/drawing/2014/main" id="{B1EA0EF9-1B66-FF0F-9F1D-B329BCEC953B}"/>
              </a:ext>
            </a:extLst>
          </p:cNvPr>
          <p:cNvSpPr/>
          <p:nvPr/>
        </p:nvSpPr>
        <p:spPr>
          <a:xfrm>
            <a:off x="6483258" y="5018268"/>
            <a:ext cx="4438650" cy="457299"/>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cs typeface="Amatic SC" panose="00000500000000000000" pitchFamily="2" charset="-79"/>
              </a:rPr>
              <a:t>… vi selv må bestemme, om vi vil blive </a:t>
            </a:r>
            <a:r>
              <a:rPr lang="da-DK" sz="1200" b="1">
                <a:solidFill>
                  <a:schemeClr val="tx1"/>
                </a:solidFill>
                <a:latin typeface="Quicksand" panose="020B0604020202020204"/>
                <a:cs typeface="Amatic SC" panose="00000500000000000000" pitchFamily="2" charset="-79"/>
              </a:rPr>
              <a:t>inde i klassen, eller vi hellere vil gå udenfor </a:t>
            </a:r>
            <a:r>
              <a:rPr lang="da-DK" sz="1200">
                <a:solidFill>
                  <a:schemeClr val="tx1"/>
                </a:solidFill>
                <a:latin typeface="Quicksand" panose="020B0604020202020204"/>
                <a:cs typeface="Amatic SC" panose="00000500000000000000" pitchFamily="2" charset="-79"/>
              </a:rPr>
              <a:t>og løse en opgave.</a:t>
            </a:r>
          </a:p>
        </p:txBody>
      </p:sp>
      <p:sp>
        <p:nvSpPr>
          <p:cNvPr id="24" name="Speech Bubble: Rectangle with Corners Rounded 23">
            <a:extLst>
              <a:ext uri="{FF2B5EF4-FFF2-40B4-BE49-F238E27FC236}">
                <a16:creationId xmlns:a16="http://schemas.microsoft.com/office/drawing/2014/main" id="{2D6D19CA-3E60-097D-E5AC-455ED8BCAE94}"/>
              </a:ext>
            </a:extLst>
          </p:cNvPr>
          <p:cNvSpPr/>
          <p:nvPr/>
        </p:nvSpPr>
        <p:spPr>
          <a:xfrm>
            <a:off x="1104899" y="4990458"/>
            <a:ext cx="4438650" cy="512921"/>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rPr>
              <a:t>Lærerne </a:t>
            </a:r>
            <a:r>
              <a:rPr lang="da-DK" sz="1200" b="1">
                <a:solidFill>
                  <a:schemeClr val="tx1"/>
                </a:solidFill>
                <a:latin typeface="Quicksand" panose="020B0604020202020204"/>
              </a:rPr>
              <a:t>tager det til sig</a:t>
            </a:r>
            <a:r>
              <a:rPr lang="da-DK" sz="1200">
                <a:solidFill>
                  <a:schemeClr val="tx1"/>
                </a:solidFill>
                <a:latin typeface="Quicksand" panose="020B0604020202020204"/>
              </a:rPr>
              <a:t>, når de spørger, hvad de skal gøre bedre til næste gang.</a:t>
            </a:r>
          </a:p>
        </p:txBody>
      </p:sp>
    </p:spTree>
    <p:extLst>
      <p:ext uri="{BB962C8B-B14F-4D97-AF65-F5344CB8AC3E}">
        <p14:creationId xmlns:p14="http://schemas.microsoft.com/office/powerpoint/2010/main" val="417568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oogle Shape;437;p8">
            <a:extLst>
              <a:ext uri="{FF2B5EF4-FFF2-40B4-BE49-F238E27FC236}">
                <a16:creationId xmlns:a16="http://schemas.microsoft.com/office/drawing/2014/main" id="{736F1108-49BC-3E51-A9ED-FA0E5328A7F4}"/>
              </a:ext>
            </a:extLst>
          </p:cNvPr>
          <p:cNvGrpSpPr/>
          <p:nvPr/>
        </p:nvGrpSpPr>
        <p:grpSpPr>
          <a:xfrm>
            <a:off x="-73611" y="71279"/>
            <a:ext cx="12215916" cy="1107752"/>
            <a:chOff x="27613" y="470447"/>
            <a:chExt cx="9161944" cy="830814"/>
          </a:xfrm>
        </p:grpSpPr>
        <p:sp>
          <p:nvSpPr>
            <p:cNvPr id="6" name="Google Shape;438;p8">
              <a:extLst>
                <a:ext uri="{FF2B5EF4-FFF2-40B4-BE49-F238E27FC236}">
                  <a16:creationId xmlns:a16="http://schemas.microsoft.com/office/drawing/2014/main" id="{8B5E1545-F89E-B9AC-122F-4763CA034473}"/>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8" name="Google Shape;439;p8">
              <a:extLst>
                <a:ext uri="{FF2B5EF4-FFF2-40B4-BE49-F238E27FC236}">
                  <a16:creationId xmlns:a16="http://schemas.microsoft.com/office/drawing/2014/main" id="{746074B1-6433-0719-E367-B8A1527CEE1A}"/>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40;p8">
              <a:extLst>
                <a:ext uri="{FF2B5EF4-FFF2-40B4-BE49-F238E27FC236}">
                  <a16:creationId xmlns:a16="http://schemas.microsoft.com/office/drawing/2014/main" id="{22C8BB42-0EDA-5A99-FAEC-036EFBB1FC3A}"/>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4DFC4DA-D23F-BE38-8449-32C1D763F0EB}"/>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BB609EFC-C731-AF12-E9C5-EB6C61D339F0}"/>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3;p8">
              <a:extLst>
                <a:ext uri="{FF2B5EF4-FFF2-40B4-BE49-F238E27FC236}">
                  <a16:creationId xmlns:a16="http://schemas.microsoft.com/office/drawing/2014/main" id="{2B91B282-B92E-2F4E-0F6F-956FDE5A5220}"/>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4;p8">
              <a:extLst>
                <a:ext uri="{FF2B5EF4-FFF2-40B4-BE49-F238E27FC236}">
                  <a16:creationId xmlns:a16="http://schemas.microsoft.com/office/drawing/2014/main" id="{4561FB7E-EA00-4479-D064-0E492D302D53}"/>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5;p8">
              <a:extLst>
                <a:ext uri="{FF2B5EF4-FFF2-40B4-BE49-F238E27FC236}">
                  <a16:creationId xmlns:a16="http://schemas.microsoft.com/office/drawing/2014/main" id="{3B47059F-2486-89F3-DFCC-61E97E83AECB}"/>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6;p8">
              <a:extLst>
                <a:ext uri="{FF2B5EF4-FFF2-40B4-BE49-F238E27FC236}">
                  <a16:creationId xmlns:a16="http://schemas.microsoft.com/office/drawing/2014/main" id="{768D560C-990D-0E28-D209-0A20C3A842DB}"/>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7;p8">
              <a:extLst>
                <a:ext uri="{FF2B5EF4-FFF2-40B4-BE49-F238E27FC236}">
                  <a16:creationId xmlns:a16="http://schemas.microsoft.com/office/drawing/2014/main" id="{B3AEF440-E329-181C-4F6C-194776C5731D}"/>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8;p8">
              <a:extLst>
                <a:ext uri="{FF2B5EF4-FFF2-40B4-BE49-F238E27FC236}">
                  <a16:creationId xmlns:a16="http://schemas.microsoft.com/office/drawing/2014/main" id="{EA8D5DE9-AF42-D7F7-6E39-3598C6211B94}"/>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49;p8">
              <a:extLst>
                <a:ext uri="{FF2B5EF4-FFF2-40B4-BE49-F238E27FC236}">
                  <a16:creationId xmlns:a16="http://schemas.microsoft.com/office/drawing/2014/main" id="{86CBCA0D-2D0E-5A1A-1187-66A737FFFF97}"/>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0;p8">
              <a:extLst>
                <a:ext uri="{FF2B5EF4-FFF2-40B4-BE49-F238E27FC236}">
                  <a16:creationId xmlns:a16="http://schemas.microsoft.com/office/drawing/2014/main" id="{825F3D7B-AA92-A34F-3964-4AED60197E0B}"/>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1;p8">
              <a:extLst>
                <a:ext uri="{FF2B5EF4-FFF2-40B4-BE49-F238E27FC236}">
                  <a16:creationId xmlns:a16="http://schemas.microsoft.com/office/drawing/2014/main" id="{4D4B06CB-76BC-F6E1-F9DF-B4F737F7A106}"/>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2;p8">
              <a:extLst>
                <a:ext uri="{FF2B5EF4-FFF2-40B4-BE49-F238E27FC236}">
                  <a16:creationId xmlns:a16="http://schemas.microsoft.com/office/drawing/2014/main" id="{B84E5714-A108-B7C2-0BED-31F03E786332}"/>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3;p8">
              <a:extLst>
                <a:ext uri="{FF2B5EF4-FFF2-40B4-BE49-F238E27FC236}">
                  <a16:creationId xmlns:a16="http://schemas.microsoft.com/office/drawing/2014/main" id="{32AB0F23-3FF9-4D16-B8AA-47B09224A7FF}"/>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4;p8">
              <a:extLst>
                <a:ext uri="{FF2B5EF4-FFF2-40B4-BE49-F238E27FC236}">
                  <a16:creationId xmlns:a16="http://schemas.microsoft.com/office/drawing/2014/main" id="{035EA3FB-BCE8-31FA-120B-21AA122720EB}"/>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5;p8">
              <a:extLst>
                <a:ext uri="{FF2B5EF4-FFF2-40B4-BE49-F238E27FC236}">
                  <a16:creationId xmlns:a16="http://schemas.microsoft.com/office/drawing/2014/main" id="{CF76B1C8-4C7C-E6EB-AD31-5B32BF64B9FD}"/>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8" name="Google Shape;456;p8">
              <a:extLst>
                <a:ext uri="{FF2B5EF4-FFF2-40B4-BE49-F238E27FC236}">
                  <a16:creationId xmlns:a16="http://schemas.microsoft.com/office/drawing/2014/main" id="{72033037-55B3-5167-7511-2A1043022C3E}"/>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9" name="Google Shape;457;p8">
              <a:extLst>
                <a:ext uri="{FF2B5EF4-FFF2-40B4-BE49-F238E27FC236}">
                  <a16:creationId xmlns:a16="http://schemas.microsoft.com/office/drawing/2014/main" id="{90845802-E71B-775E-0EE6-6F6A20A8EA8E}"/>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58;p8">
              <a:extLst>
                <a:ext uri="{FF2B5EF4-FFF2-40B4-BE49-F238E27FC236}">
                  <a16:creationId xmlns:a16="http://schemas.microsoft.com/office/drawing/2014/main" id="{1E2245E5-1C0E-B442-F948-DF3FD3650500}"/>
                </a:ext>
              </a:extLst>
            </p:cNvPr>
            <p:cNvGrpSpPr/>
            <p:nvPr/>
          </p:nvGrpSpPr>
          <p:grpSpPr>
            <a:xfrm rot="890855">
              <a:off x="3181660" y="515636"/>
              <a:ext cx="370663" cy="217580"/>
              <a:chOff x="1429156" y="1387535"/>
              <a:chExt cx="657769" cy="386112"/>
            </a:xfrm>
          </p:grpSpPr>
          <p:sp>
            <p:nvSpPr>
              <p:cNvPr id="68" name="Google Shape;459;p8">
                <a:extLst>
                  <a:ext uri="{FF2B5EF4-FFF2-40B4-BE49-F238E27FC236}">
                    <a16:creationId xmlns:a16="http://schemas.microsoft.com/office/drawing/2014/main" id="{461E8954-CC4F-3669-394B-F8F4ECD21E0B}"/>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9" name="Google Shape;460;p8">
                <a:extLst>
                  <a:ext uri="{FF2B5EF4-FFF2-40B4-BE49-F238E27FC236}">
                    <a16:creationId xmlns:a16="http://schemas.microsoft.com/office/drawing/2014/main" id="{79174660-2893-2F40-042B-30B653976A8C}"/>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1;p8">
              <a:extLst>
                <a:ext uri="{FF2B5EF4-FFF2-40B4-BE49-F238E27FC236}">
                  <a16:creationId xmlns:a16="http://schemas.microsoft.com/office/drawing/2014/main" id="{931588A4-5A8F-F366-0921-71D8B6B77DEB}"/>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2;p8">
              <a:extLst>
                <a:ext uri="{FF2B5EF4-FFF2-40B4-BE49-F238E27FC236}">
                  <a16:creationId xmlns:a16="http://schemas.microsoft.com/office/drawing/2014/main" id="{4885F102-3501-B493-01A2-16A63A43491B}"/>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4" name="Google Shape;463;p8">
              <a:extLst>
                <a:ext uri="{FF2B5EF4-FFF2-40B4-BE49-F238E27FC236}">
                  <a16:creationId xmlns:a16="http://schemas.microsoft.com/office/drawing/2014/main" id="{ED058847-E9F0-84D1-90DE-54519BF8FA63}"/>
                </a:ext>
              </a:extLst>
            </p:cNvPr>
            <p:cNvGrpSpPr/>
            <p:nvPr/>
          </p:nvGrpSpPr>
          <p:grpSpPr>
            <a:xfrm>
              <a:off x="3707787" y="505390"/>
              <a:ext cx="212392" cy="256778"/>
              <a:chOff x="1010452" y="1144365"/>
              <a:chExt cx="376916" cy="455685"/>
            </a:xfrm>
          </p:grpSpPr>
          <p:sp>
            <p:nvSpPr>
              <p:cNvPr id="66" name="Google Shape;464;p8">
                <a:extLst>
                  <a:ext uri="{FF2B5EF4-FFF2-40B4-BE49-F238E27FC236}">
                    <a16:creationId xmlns:a16="http://schemas.microsoft.com/office/drawing/2014/main" id="{829B75EE-17B5-E844-1DAD-1AFBD8763864}"/>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7" name="Google Shape;465;p8">
                <a:extLst>
                  <a:ext uri="{FF2B5EF4-FFF2-40B4-BE49-F238E27FC236}">
                    <a16:creationId xmlns:a16="http://schemas.microsoft.com/office/drawing/2014/main" id="{2CE87C1F-F561-0299-4708-6D8D87A1F33B}"/>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5" name="Google Shape;466;p8">
              <a:extLst>
                <a:ext uri="{FF2B5EF4-FFF2-40B4-BE49-F238E27FC236}">
                  <a16:creationId xmlns:a16="http://schemas.microsoft.com/office/drawing/2014/main" id="{6060BA1A-FEAF-52DB-097D-0B044ECB09FA}"/>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67;p8">
              <a:extLst>
                <a:ext uri="{FF2B5EF4-FFF2-40B4-BE49-F238E27FC236}">
                  <a16:creationId xmlns:a16="http://schemas.microsoft.com/office/drawing/2014/main" id="{E328C474-73DB-CFBC-529C-7E1F52296823}"/>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68;p8">
              <a:extLst>
                <a:ext uri="{FF2B5EF4-FFF2-40B4-BE49-F238E27FC236}">
                  <a16:creationId xmlns:a16="http://schemas.microsoft.com/office/drawing/2014/main" id="{6A9AEF88-FDE4-22A8-D742-05237F3752A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69;p8">
              <a:extLst>
                <a:ext uri="{FF2B5EF4-FFF2-40B4-BE49-F238E27FC236}">
                  <a16:creationId xmlns:a16="http://schemas.microsoft.com/office/drawing/2014/main" id="{BAAF229B-9B71-4E61-8579-ED65061C4580}"/>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0;p8">
              <a:extLst>
                <a:ext uri="{FF2B5EF4-FFF2-40B4-BE49-F238E27FC236}">
                  <a16:creationId xmlns:a16="http://schemas.microsoft.com/office/drawing/2014/main" id="{9BD9E621-2F07-90E6-D2B1-3E08D948CE6E}"/>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1;p8">
              <a:extLst>
                <a:ext uri="{FF2B5EF4-FFF2-40B4-BE49-F238E27FC236}">
                  <a16:creationId xmlns:a16="http://schemas.microsoft.com/office/drawing/2014/main" id="{27AAF84B-D1D6-7D9A-330C-1F6CC7FA1E6C}"/>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2;p8">
              <a:extLst>
                <a:ext uri="{FF2B5EF4-FFF2-40B4-BE49-F238E27FC236}">
                  <a16:creationId xmlns:a16="http://schemas.microsoft.com/office/drawing/2014/main" id="{83F753A7-F20D-A772-FC7B-480BC7C8344A}"/>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3;p8">
              <a:extLst>
                <a:ext uri="{FF2B5EF4-FFF2-40B4-BE49-F238E27FC236}">
                  <a16:creationId xmlns:a16="http://schemas.microsoft.com/office/drawing/2014/main" id="{6211C545-A10A-D548-9B30-B61DC8087837}"/>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4;p8">
              <a:extLst>
                <a:ext uri="{FF2B5EF4-FFF2-40B4-BE49-F238E27FC236}">
                  <a16:creationId xmlns:a16="http://schemas.microsoft.com/office/drawing/2014/main" id="{B6DAB5D5-FA90-53BB-CE13-A028EB9CA889}"/>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5;p8">
              <a:extLst>
                <a:ext uri="{FF2B5EF4-FFF2-40B4-BE49-F238E27FC236}">
                  <a16:creationId xmlns:a16="http://schemas.microsoft.com/office/drawing/2014/main" id="{59BAAAEB-DE29-EA2C-8403-FA647E29422A}"/>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6;p8">
              <a:extLst>
                <a:ext uri="{FF2B5EF4-FFF2-40B4-BE49-F238E27FC236}">
                  <a16:creationId xmlns:a16="http://schemas.microsoft.com/office/drawing/2014/main" id="{0EF91B24-8334-C410-E77F-0C6C6684DB46}"/>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77;p8">
              <a:extLst>
                <a:ext uri="{FF2B5EF4-FFF2-40B4-BE49-F238E27FC236}">
                  <a16:creationId xmlns:a16="http://schemas.microsoft.com/office/drawing/2014/main" id="{31422C45-6452-D665-12FE-E675520DCEF2}"/>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78;p8">
              <a:extLst>
                <a:ext uri="{FF2B5EF4-FFF2-40B4-BE49-F238E27FC236}">
                  <a16:creationId xmlns:a16="http://schemas.microsoft.com/office/drawing/2014/main" id="{39166CF2-4FEA-5962-937D-8A8B2DB637B1}"/>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79;p8">
              <a:extLst>
                <a:ext uri="{FF2B5EF4-FFF2-40B4-BE49-F238E27FC236}">
                  <a16:creationId xmlns:a16="http://schemas.microsoft.com/office/drawing/2014/main" id="{69A486C9-9266-DB51-6E08-319B319AB42E}"/>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0;p8">
              <a:extLst>
                <a:ext uri="{FF2B5EF4-FFF2-40B4-BE49-F238E27FC236}">
                  <a16:creationId xmlns:a16="http://schemas.microsoft.com/office/drawing/2014/main" id="{74F9AE73-B534-1B23-B85D-E46EEBADBD77}"/>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1;p8">
              <a:extLst>
                <a:ext uri="{FF2B5EF4-FFF2-40B4-BE49-F238E27FC236}">
                  <a16:creationId xmlns:a16="http://schemas.microsoft.com/office/drawing/2014/main" id="{2449B3AF-A7E3-5B77-169D-30EF76A118D9}"/>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2;p8">
              <a:extLst>
                <a:ext uri="{FF2B5EF4-FFF2-40B4-BE49-F238E27FC236}">
                  <a16:creationId xmlns:a16="http://schemas.microsoft.com/office/drawing/2014/main" id="{5E8EB8D5-30ED-EA7B-3E87-EAC317C4355A}"/>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2" name="Google Shape;483;p8">
              <a:extLst>
                <a:ext uri="{FF2B5EF4-FFF2-40B4-BE49-F238E27FC236}">
                  <a16:creationId xmlns:a16="http://schemas.microsoft.com/office/drawing/2014/main" id="{6AFC27F9-785A-F520-004D-6C2FACF71834}"/>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3" name="Google Shape;484;p8">
              <a:extLst>
                <a:ext uri="{FF2B5EF4-FFF2-40B4-BE49-F238E27FC236}">
                  <a16:creationId xmlns:a16="http://schemas.microsoft.com/office/drawing/2014/main" id="{C9E04ECC-AF4B-AFCD-C4F1-AA2E09FAB84D}"/>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85;p8">
              <a:extLst>
                <a:ext uri="{FF2B5EF4-FFF2-40B4-BE49-F238E27FC236}">
                  <a16:creationId xmlns:a16="http://schemas.microsoft.com/office/drawing/2014/main" id="{3AF80C36-027C-70BC-FE35-9B5D22FAA457}"/>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86;p8">
              <a:extLst>
                <a:ext uri="{FF2B5EF4-FFF2-40B4-BE49-F238E27FC236}">
                  <a16:creationId xmlns:a16="http://schemas.microsoft.com/office/drawing/2014/main" id="{C5FD2658-E50D-8F84-305B-3B6E4E40E7B1}"/>
                </a:ext>
              </a:extLst>
            </p:cNvPr>
            <p:cNvGrpSpPr/>
            <p:nvPr/>
          </p:nvGrpSpPr>
          <p:grpSpPr>
            <a:xfrm>
              <a:off x="7836651" y="987182"/>
              <a:ext cx="121750" cy="155749"/>
              <a:chOff x="6422295" y="3351500"/>
              <a:chExt cx="252856" cy="323399"/>
            </a:xfrm>
          </p:grpSpPr>
          <p:sp>
            <p:nvSpPr>
              <p:cNvPr id="64" name="Google Shape;487;p8">
                <a:extLst>
                  <a:ext uri="{FF2B5EF4-FFF2-40B4-BE49-F238E27FC236}">
                    <a16:creationId xmlns:a16="http://schemas.microsoft.com/office/drawing/2014/main" id="{45FA5A17-90FB-9FA1-9E45-E35BB19E7062}"/>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5" name="Google Shape;488;p8">
                <a:extLst>
                  <a:ext uri="{FF2B5EF4-FFF2-40B4-BE49-F238E27FC236}">
                    <a16:creationId xmlns:a16="http://schemas.microsoft.com/office/drawing/2014/main" id="{6CD30064-11FF-4B33-95AD-B621EADA8C0E}"/>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89;p8">
              <a:extLst>
                <a:ext uri="{FF2B5EF4-FFF2-40B4-BE49-F238E27FC236}">
                  <a16:creationId xmlns:a16="http://schemas.microsoft.com/office/drawing/2014/main" id="{39B4B781-90E4-FCD0-7D26-F091D0B7DD8A}"/>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0;p8">
              <a:extLst>
                <a:ext uri="{FF2B5EF4-FFF2-40B4-BE49-F238E27FC236}">
                  <a16:creationId xmlns:a16="http://schemas.microsoft.com/office/drawing/2014/main" id="{0286F879-90A7-8EE8-2480-D64183395BE7}"/>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8" name="Google Shape;491;p8">
              <a:extLst>
                <a:ext uri="{FF2B5EF4-FFF2-40B4-BE49-F238E27FC236}">
                  <a16:creationId xmlns:a16="http://schemas.microsoft.com/office/drawing/2014/main" id="{3B87DA0F-3C0E-50B0-6E09-2E73CEDFAA17}"/>
                </a:ext>
              </a:extLst>
            </p:cNvPr>
            <p:cNvGrpSpPr/>
            <p:nvPr/>
          </p:nvGrpSpPr>
          <p:grpSpPr>
            <a:xfrm>
              <a:off x="3137402" y="1006079"/>
              <a:ext cx="129429" cy="165162"/>
              <a:chOff x="6793660" y="3322411"/>
              <a:chExt cx="268804" cy="342944"/>
            </a:xfrm>
          </p:grpSpPr>
          <p:sp>
            <p:nvSpPr>
              <p:cNvPr id="61" name="Google Shape;492;p8">
                <a:extLst>
                  <a:ext uri="{FF2B5EF4-FFF2-40B4-BE49-F238E27FC236}">
                    <a16:creationId xmlns:a16="http://schemas.microsoft.com/office/drawing/2014/main" id="{09A30AA5-8947-DA2F-5AA9-7CE0B6F1817F}"/>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93;p8">
                <a:extLst>
                  <a:ext uri="{FF2B5EF4-FFF2-40B4-BE49-F238E27FC236}">
                    <a16:creationId xmlns:a16="http://schemas.microsoft.com/office/drawing/2014/main" id="{B43B4ADC-712D-70EC-164B-ABCD56729CA2}"/>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3" name="Google Shape;494;p8">
                <a:extLst>
                  <a:ext uri="{FF2B5EF4-FFF2-40B4-BE49-F238E27FC236}">
                    <a16:creationId xmlns:a16="http://schemas.microsoft.com/office/drawing/2014/main" id="{31FA6816-6B59-84DC-6986-F2C4476AF592}"/>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9" name="Google Shape;495;p8">
              <a:extLst>
                <a:ext uri="{FF2B5EF4-FFF2-40B4-BE49-F238E27FC236}">
                  <a16:creationId xmlns:a16="http://schemas.microsoft.com/office/drawing/2014/main" id="{EB362976-8EF7-693A-32D4-B61A689335BD}"/>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6;p8">
              <a:extLst>
                <a:ext uri="{FF2B5EF4-FFF2-40B4-BE49-F238E27FC236}">
                  <a16:creationId xmlns:a16="http://schemas.microsoft.com/office/drawing/2014/main" id="{4FFEE3C3-DD9B-CAF4-6837-955F60D1CBEC}"/>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0673400" y="12181875"/>
            <a:ext cx="626400" cy="108000"/>
          </a:xfrm>
        </p:spPr>
        <p:txBody>
          <a:bodyPr/>
          <a:lstStyle/>
          <a:p>
            <a:fld id="{23AA811B-2EBD-4900-905E-5BE206449611}" type="slidenum">
              <a:rPr lang="da-DK" smtClean="0"/>
              <a:pPr/>
              <a:t>2</a:t>
            </a:fld>
            <a:endParaRPr lang="da-DK"/>
          </a:p>
        </p:txBody>
      </p:sp>
      <p:sp>
        <p:nvSpPr>
          <p:cNvPr id="13" name="Rectangle 12">
            <a:extLst>
              <a:ext uri="{FF2B5EF4-FFF2-40B4-BE49-F238E27FC236}">
                <a16:creationId xmlns:a16="http://schemas.microsoft.com/office/drawing/2014/main" id="{70764143-FD74-4911-BC3C-876E229F418E}"/>
              </a:ext>
            </a:extLst>
          </p:cNvPr>
          <p:cNvSpPr/>
          <p:nvPr/>
        </p:nvSpPr>
        <p:spPr>
          <a:xfrm>
            <a:off x="-533400" y="9460722"/>
            <a:ext cx="11833200" cy="194776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Google Shape;741;p19">
            <a:extLst>
              <a:ext uri="{FF2B5EF4-FFF2-40B4-BE49-F238E27FC236}">
                <a16:creationId xmlns:a16="http://schemas.microsoft.com/office/drawing/2014/main" id="{5D8B3674-E05D-FFE8-509D-72F6614D164C}"/>
              </a:ext>
            </a:extLst>
          </p:cNvPr>
          <p:cNvSpPr txBox="1">
            <a:spLocks/>
          </p:cNvSpPr>
          <p:nvPr/>
        </p:nvSpPr>
        <p:spPr>
          <a:xfrm>
            <a:off x="1021191" y="1390584"/>
            <a:ext cx="10170646" cy="51230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l" defTabSz="1219170">
              <a:buClr>
                <a:srgbClr val="273F68"/>
              </a:buClr>
            </a:pPr>
            <a:r>
              <a:rPr kumimoji="0" lang="da-DK" sz="1500" b="0" i="0" u="none" strike="noStrike" kern="0" cap="none" spc="0" normalizeH="0" baseline="0" noProof="0">
                <a:ln>
                  <a:noFill/>
                </a:ln>
                <a:solidFill>
                  <a:schemeClr val="bg1"/>
                </a:solidFill>
                <a:effectLst/>
                <a:uLnTx/>
                <a:uFillTx/>
                <a:latin typeface="Quicksand"/>
                <a:ea typeface="+mn-ea"/>
                <a:cs typeface="+mn-cs"/>
              </a:rPr>
              <a:t>I denne slidepakke finder I resultaterne fra første runde af evalueringen af </a:t>
            </a:r>
            <a:r>
              <a:rPr lang="da-DK" sz="1500" b="0" i="1" kern="0">
                <a:solidFill>
                  <a:schemeClr val="bg1"/>
                </a:solidFill>
                <a:latin typeface="Quicksand"/>
                <a:ea typeface="+mn-ea"/>
                <a:cs typeface="+mn-cs"/>
              </a:rPr>
              <a:t>Den Mangfoldige Folkeskole i Nordjylland </a:t>
            </a:r>
            <a:r>
              <a:rPr kumimoji="0" lang="da-DK" sz="1500" b="0" i="0" u="none" strike="noStrike" kern="0" cap="none" spc="0" normalizeH="0" baseline="0" noProof="0">
                <a:ln>
                  <a:noFill/>
                </a:ln>
                <a:solidFill>
                  <a:schemeClr val="bg1"/>
                </a:solidFill>
                <a:effectLst/>
                <a:uLnTx/>
                <a:uFillTx/>
                <a:latin typeface="Quicksand"/>
                <a:ea typeface="+mn-ea"/>
                <a:cs typeface="+mn-cs"/>
              </a:rPr>
              <a:t>(foråret 2023). </a:t>
            </a:r>
            <a:r>
              <a:rPr lang="da-DK" sz="1500" b="0" kern="0">
                <a:solidFill>
                  <a:srgbClr val="FFFFFF"/>
                </a:solidFill>
                <a:latin typeface="Quicksand"/>
              </a:rPr>
              <a:t>Vi håber, at disse slides kan støtte jer i at videreformidle de foreløbige resultater til det pædagogiske personale og skabe spændende dialoger om, hvordan I kan styrke arbejdet med at skabe deltagelsesmuligheder for alle elever på skolen. Arbejdet med inspirationspakken kan efterfølgende løftes op på tværkommunalt niveau med henblik på at dele gode erfaringer med arbejdet i praksis.</a:t>
            </a:r>
          </a:p>
          <a:p>
            <a:pPr marL="0" marR="0" lvl="0" indent="0" algn="l" defTabSz="1219170" rtl="0" eaLnBrk="1" fontAlgn="auto" latinLnBrk="0" hangingPunct="1">
              <a:lnSpc>
                <a:spcPct val="100000"/>
              </a:lnSpc>
              <a:spcBef>
                <a:spcPts val="0"/>
              </a:spcBef>
              <a:spcAft>
                <a:spcPts val="0"/>
              </a:spcAft>
              <a:buClr>
                <a:srgbClr val="273F68"/>
              </a:buClr>
              <a:buSzTx/>
              <a:buFontTx/>
              <a:buNone/>
              <a:tabLst/>
              <a:defRPr/>
            </a:pPr>
            <a:endParaRPr kumimoji="0" lang="da-DK" sz="1500" b="0" i="0" u="none" strike="noStrike" kern="0" cap="none" spc="0" normalizeH="0" baseline="0" noProof="0">
              <a:ln>
                <a:noFill/>
              </a:ln>
              <a:solidFill>
                <a:schemeClr val="bg1"/>
              </a:solidFill>
              <a:effectLst/>
              <a:uLnTx/>
              <a:uFillTx/>
              <a:latin typeface="Quicksand"/>
              <a:ea typeface="+mn-ea"/>
              <a:cs typeface="+mn-cs"/>
            </a:endParaRPr>
          </a:p>
          <a:p>
            <a:pPr marL="0" marR="0" lvl="0" indent="0" algn="l" defTabSz="1219170" rtl="0" eaLnBrk="1" fontAlgn="auto" latinLnBrk="0" hangingPunct="1">
              <a:lnSpc>
                <a:spcPct val="100000"/>
              </a:lnSpc>
              <a:spcBef>
                <a:spcPts val="0"/>
              </a:spcBef>
              <a:spcAft>
                <a:spcPts val="0"/>
              </a:spcAft>
              <a:buClr>
                <a:srgbClr val="273F68"/>
              </a:buClr>
              <a:buSzTx/>
              <a:buFontTx/>
              <a:buNone/>
              <a:tabLst/>
              <a:defRPr/>
            </a:pPr>
            <a:r>
              <a:rPr kumimoji="0" lang="da-DK" sz="1500" b="0" i="0" u="none" strike="noStrike" kern="0" cap="none" spc="0" normalizeH="0" baseline="0" noProof="0">
                <a:ln>
                  <a:noFill/>
                </a:ln>
                <a:solidFill>
                  <a:schemeClr val="bg1"/>
                </a:solidFill>
                <a:effectLst/>
                <a:uLnTx/>
                <a:uFillTx/>
                <a:latin typeface="Quicksand"/>
                <a:ea typeface="+mn-ea"/>
                <a:cs typeface="+mn-cs"/>
              </a:rPr>
              <a:t>Slidepakken består af fire sektioner: </a:t>
            </a:r>
          </a:p>
          <a:p>
            <a:pPr marL="144000" marR="0" lvl="0" indent="-144000" algn="l" defTabSz="1219170" rtl="0" eaLnBrk="1" fontAlgn="auto" latinLnBrk="0" hangingPunct="1">
              <a:lnSpc>
                <a:spcPct val="150000"/>
              </a:lnSpc>
              <a:spcBef>
                <a:spcPts val="0"/>
              </a:spcBef>
              <a:spcAft>
                <a:spcPts val="0"/>
              </a:spcAft>
              <a:buClr>
                <a:schemeClr val="bg1"/>
              </a:buClr>
              <a:buSzPct val="100000"/>
              <a:buFont typeface="Arial" panose="020B0604020202020204" pitchFamily="34" charset="0"/>
              <a:buChar char="•"/>
              <a:tabLst/>
              <a:defRPr/>
            </a:pPr>
            <a:r>
              <a:rPr kumimoji="0" lang="da-DK" sz="1500" b="0" i="0" u="none" strike="noStrike" kern="0" cap="none" spc="0" normalizeH="0" baseline="0" noProof="0">
                <a:ln>
                  <a:noFill/>
                </a:ln>
                <a:solidFill>
                  <a:schemeClr val="bg1"/>
                </a:solidFill>
                <a:effectLst/>
                <a:uLnTx/>
                <a:uFillTx/>
                <a:latin typeface="Quicksand"/>
                <a:ea typeface="+mn-ea"/>
                <a:cs typeface="+mn-cs"/>
              </a:rPr>
              <a:t>Idéer til, hvordan I kan arbejde med resultaterne på </a:t>
            </a:r>
            <a:r>
              <a:rPr lang="da-DK" sz="1500" b="0" kern="0">
                <a:solidFill>
                  <a:schemeClr val="bg1"/>
                </a:solidFill>
                <a:latin typeface="Quicksand"/>
                <a:ea typeface="+mn-ea"/>
                <a:cs typeface="+mn-cs"/>
              </a:rPr>
              <a:t>jeres skole</a:t>
            </a:r>
            <a:endParaRPr kumimoji="0" lang="da-DK" sz="1500" b="0" i="0" u="none" strike="noStrike" kern="0" cap="none" spc="0" normalizeH="0" baseline="0" noProof="0">
              <a:ln>
                <a:noFill/>
              </a:ln>
              <a:solidFill>
                <a:schemeClr val="bg1"/>
              </a:solidFill>
              <a:effectLst/>
              <a:uLnTx/>
              <a:uFillTx/>
              <a:latin typeface="Quicksand"/>
              <a:ea typeface="+mn-ea"/>
              <a:cs typeface="+mn-cs"/>
            </a:endParaRPr>
          </a:p>
          <a:p>
            <a:pPr marL="144000" marR="0" lvl="0" indent="-144000" algn="l" defTabSz="1219170" rtl="0" eaLnBrk="1" fontAlgn="auto" latinLnBrk="0" hangingPunct="1">
              <a:lnSpc>
                <a:spcPct val="150000"/>
              </a:lnSpc>
              <a:spcBef>
                <a:spcPts val="0"/>
              </a:spcBef>
              <a:spcAft>
                <a:spcPts val="0"/>
              </a:spcAft>
              <a:buClr>
                <a:schemeClr val="bg1"/>
              </a:buClr>
              <a:buSzPct val="100000"/>
              <a:buFont typeface="Arial" panose="020B0604020202020204" pitchFamily="34" charset="0"/>
              <a:buChar char="•"/>
              <a:tabLst/>
              <a:defRPr/>
            </a:pPr>
            <a:r>
              <a:rPr kumimoji="0" lang="da-DK" sz="1500" b="0" i="0" u="none" strike="noStrike" kern="0" cap="none" spc="0" normalizeH="0" baseline="0" noProof="0">
                <a:ln>
                  <a:noFill/>
                </a:ln>
                <a:solidFill>
                  <a:schemeClr val="bg1"/>
                </a:solidFill>
                <a:effectLst/>
                <a:uLnTx/>
                <a:uFillTx/>
                <a:latin typeface="Quicksand"/>
                <a:ea typeface="+mn-ea"/>
                <a:cs typeface="+mn-cs"/>
              </a:rPr>
              <a:t>Præsentation af resultaterne</a:t>
            </a:r>
          </a:p>
          <a:p>
            <a:pPr marL="144000" marR="0" lvl="0" indent="-144000" algn="l" defTabSz="1219170" rtl="0" eaLnBrk="1" fontAlgn="auto" latinLnBrk="0" hangingPunct="1">
              <a:lnSpc>
                <a:spcPct val="150000"/>
              </a:lnSpc>
              <a:spcBef>
                <a:spcPts val="0"/>
              </a:spcBef>
              <a:spcAft>
                <a:spcPts val="0"/>
              </a:spcAft>
              <a:buClr>
                <a:schemeClr val="bg1"/>
              </a:buClr>
              <a:buSzPct val="100000"/>
              <a:buFont typeface="Arial" panose="020B0604020202020204" pitchFamily="34" charset="0"/>
              <a:buChar char="•"/>
              <a:tabLst/>
              <a:defRPr/>
            </a:pPr>
            <a:r>
              <a:rPr kumimoji="0" lang="da-DK" sz="1500" b="0" i="0" u="none" strike="noStrike" kern="0" cap="none" spc="0" normalizeH="0" baseline="0" noProof="0">
                <a:ln>
                  <a:noFill/>
                </a:ln>
                <a:solidFill>
                  <a:schemeClr val="bg1"/>
                </a:solidFill>
                <a:effectLst/>
                <a:uLnTx/>
                <a:uFillTx/>
                <a:latin typeface="Quicksand"/>
                <a:ea typeface="+mn-ea"/>
                <a:cs typeface="+mn-cs"/>
              </a:rPr>
              <a:t>Eksempler fra praksis</a:t>
            </a:r>
          </a:p>
          <a:p>
            <a:pPr marR="0" lvl="0" algn="l" defTabSz="1219170" rtl="0" eaLnBrk="1" fontAlgn="auto" latinLnBrk="0" hangingPunct="1">
              <a:lnSpc>
                <a:spcPct val="100000"/>
              </a:lnSpc>
              <a:spcBef>
                <a:spcPts val="0"/>
              </a:spcBef>
              <a:spcAft>
                <a:spcPts val="0"/>
              </a:spcAft>
              <a:buClr>
                <a:schemeClr val="bg1"/>
              </a:buClr>
              <a:buSzPct val="100000"/>
              <a:tabLst/>
              <a:defRPr/>
            </a:pPr>
            <a:endParaRPr kumimoji="0" lang="da-DK" sz="1500" b="0" i="0" u="none" strike="noStrike" kern="0" cap="none" spc="0" normalizeH="0" baseline="0" noProof="0">
              <a:ln>
                <a:noFill/>
              </a:ln>
              <a:solidFill>
                <a:schemeClr val="bg1"/>
              </a:solidFill>
              <a:effectLst/>
              <a:uLnTx/>
              <a:uFillTx/>
              <a:latin typeface="Quicksand"/>
              <a:ea typeface="+mn-ea"/>
              <a:cs typeface="+mn-cs"/>
            </a:endParaRPr>
          </a:p>
          <a:p>
            <a:pPr marR="0" lvl="0" algn="l" defTabSz="1219170" rtl="0" eaLnBrk="1" fontAlgn="auto" latinLnBrk="0" hangingPunct="1">
              <a:lnSpc>
                <a:spcPct val="100000"/>
              </a:lnSpc>
              <a:spcBef>
                <a:spcPts val="0"/>
              </a:spcBef>
              <a:spcAft>
                <a:spcPts val="0"/>
              </a:spcAft>
              <a:buClr>
                <a:schemeClr val="bg1"/>
              </a:buClr>
              <a:buSzPct val="100000"/>
              <a:tabLst/>
              <a:defRPr/>
            </a:pPr>
            <a:r>
              <a:rPr kumimoji="0" lang="da-DK" sz="1500" b="0" i="0" u="none" strike="noStrike" kern="0" cap="none" spc="0" normalizeH="0" baseline="0" noProof="0">
                <a:ln>
                  <a:noFill/>
                </a:ln>
                <a:solidFill>
                  <a:schemeClr val="bg1"/>
                </a:solidFill>
                <a:effectLst/>
                <a:uLnTx/>
                <a:uFillTx/>
                <a:latin typeface="Quicksand"/>
                <a:ea typeface="+mn-ea"/>
                <a:cs typeface="+mn-cs"/>
              </a:rPr>
              <a:t>Vi foreslår, at I som skoleledere orienterer jer i alle tre sektioner og inviterer skolens pædagogiske personale til et møde, hvor I kan præsentere resultaterne fra evalueringen og drøfte, hvordan I videreudvikler jeres praksis. Her kan I med fordel inddrage resultaterne fra jeres </a:t>
            </a:r>
            <a:r>
              <a:rPr kumimoji="0" lang="da-DK" sz="1500" i="0" u="none" strike="noStrike" kern="0" cap="none" spc="0" normalizeH="0" baseline="0" noProof="0">
                <a:ln>
                  <a:noFill/>
                </a:ln>
                <a:solidFill>
                  <a:schemeClr val="bg1"/>
                </a:solidFill>
                <a:effectLst/>
                <a:uLnTx/>
                <a:uFillTx/>
                <a:latin typeface="Quicksand"/>
                <a:ea typeface="+mn-ea"/>
                <a:cs typeface="+mn-cs"/>
              </a:rPr>
              <a:t>skolerapport</a:t>
            </a:r>
            <a:r>
              <a:rPr kumimoji="0" lang="da-DK" sz="1500" b="0" i="0" u="none" strike="noStrike" kern="0" cap="none" spc="0" normalizeH="0" baseline="0" noProof="0">
                <a:ln>
                  <a:noFill/>
                </a:ln>
                <a:solidFill>
                  <a:schemeClr val="bg1"/>
                </a:solidFill>
                <a:effectLst/>
                <a:uLnTx/>
                <a:uFillTx/>
                <a:latin typeface="Quicksand"/>
                <a:ea typeface="+mn-ea"/>
                <a:cs typeface="+mn-cs"/>
              </a:rPr>
              <a:t> for at vurdere, hvilke lokale justeringer der er relevante for jer at foretage. </a:t>
            </a:r>
          </a:p>
          <a:p>
            <a:pPr marR="0" lvl="0" algn="l" defTabSz="1219170" rtl="0" eaLnBrk="1" fontAlgn="auto" latinLnBrk="0" hangingPunct="1">
              <a:lnSpc>
                <a:spcPct val="100000"/>
              </a:lnSpc>
              <a:spcBef>
                <a:spcPts val="0"/>
              </a:spcBef>
              <a:spcAft>
                <a:spcPts val="0"/>
              </a:spcAft>
              <a:buClr>
                <a:schemeClr val="bg1"/>
              </a:buClr>
              <a:buSzPct val="100000"/>
              <a:tabLst/>
              <a:defRPr/>
            </a:pPr>
            <a:endParaRPr kumimoji="0" lang="da-DK" sz="1500" b="0" i="0" u="none" strike="noStrike" kern="0" cap="none" spc="0" normalizeH="0" baseline="0" noProof="0">
              <a:ln>
                <a:noFill/>
              </a:ln>
              <a:solidFill>
                <a:schemeClr val="bg1"/>
              </a:solidFill>
              <a:effectLst/>
              <a:uLnTx/>
              <a:uFillTx/>
              <a:latin typeface="Quicksand"/>
              <a:ea typeface="+mn-ea"/>
              <a:cs typeface="+mn-cs"/>
            </a:endParaRPr>
          </a:p>
          <a:p>
            <a:pPr marR="0" lvl="0" algn="l" defTabSz="1219170" rtl="0" eaLnBrk="1" fontAlgn="auto" latinLnBrk="0" hangingPunct="1">
              <a:lnSpc>
                <a:spcPct val="100000"/>
              </a:lnSpc>
              <a:spcBef>
                <a:spcPts val="0"/>
              </a:spcBef>
              <a:spcAft>
                <a:spcPts val="0"/>
              </a:spcAft>
              <a:buClr>
                <a:schemeClr val="bg1"/>
              </a:buClr>
              <a:buSzPct val="100000"/>
              <a:tabLst/>
              <a:defRPr/>
            </a:pPr>
            <a:r>
              <a:rPr lang="da-DK" sz="1500" b="0" kern="0">
                <a:solidFill>
                  <a:schemeClr val="bg1"/>
                </a:solidFill>
                <a:latin typeface="Quicksand"/>
              </a:rPr>
              <a:t>Præsentationen er udarbejdet i et redigerbart format, så I selv kan sortere i indholdet afhængigt af, hvad der er vigtigst for jer at videreformidle, og hvad I ønsker at præsentere for hvem og hvornår. Til hver slide følger </a:t>
            </a:r>
            <a:r>
              <a:rPr lang="da-DK" sz="1500" b="0" kern="0" err="1">
                <a:solidFill>
                  <a:schemeClr val="bg1"/>
                </a:solidFill>
                <a:latin typeface="Quicksand"/>
              </a:rPr>
              <a:t>talenoter</a:t>
            </a:r>
            <a:r>
              <a:rPr lang="da-DK" sz="1500" b="0" kern="0">
                <a:solidFill>
                  <a:schemeClr val="bg1"/>
                </a:solidFill>
                <a:latin typeface="Quicksand"/>
              </a:rPr>
              <a:t>, som I kan bruge til at udfolde resultaterne.</a:t>
            </a:r>
          </a:p>
        </p:txBody>
      </p:sp>
      <p:sp>
        <p:nvSpPr>
          <p:cNvPr id="10" name="TextBox 9">
            <a:extLst>
              <a:ext uri="{FF2B5EF4-FFF2-40B4-BE49-F238E27FC236}">
                <a16:creationId xmlns:a16="http://schemas.microsoft.com/office/drawing/2014/main" id="{247940A4-FCEE-FE60-D937-4ABB370FCA8F}"/>
              </a:ext>
            </a:extLst>
          </p:cNvPr>
          <p:cNvSpPr txBox="1"/>
          <p:nvPr/>
        </p:nvSpPr>
        <p:spPr>
          <a:xfrm>
            <a:off x="2668003" y="5950089"/>
            <a:ext cx="6394784" cy="553998"/>
          </a:xfrm>
          <a:prstGeom prst="rect">
            <a:avLst/>
          </a:prstGeom>
          <a:noFill/>
        </p:spPr>
        <p:txBody>
          <a:bodyPr wrap="square">
            <a:spAutoFit/>
          </a:bodyPr>
          <a:lstStyle/>
          <a:p>
            <a:pPr algn="ctr" defTabSz="1219170">
              <a:lnSpc>
                <a:spcPct val="100000"/>
              </a:lnSpc>
              <a:buClr>
                <a:srgbClr val="273F68"/>
              </a:buClr>
              <a:buSzPct val="100000"/>
            </a:pPr>
            <a:r>
              <a:rPr lang="da-DK" sz="1500" b="1" kern="0">
                <a:solidFill>
                  <a:schemeClr val="bg2"/>
                </a:solidFill>
                <a:latin typeface="Quicksand"/>
              </a:rPr>
              <a:t>God fornøjelse!</a:t>
            </a:r>
          </a:p>
          <a:p>
            <a:pPr algn="ctr" defTabSz="1219170">
              <a:lnSpc>
                <a:spcPct val="100000"/>
              </a:lnSpc>
              <a:buClr>
                <a:srgbClr val="273F68"/>
              </a:buClr>
              <a:buSzPct val="100000"/>
            </a:pPr>
            <a:r>
              <a:rPr lang="da-DK" sz="1500" b="0" kern="0">
                <a:solidFill>
                  <a:schemeClr val="bg1"/>
                </a:solidFill>
                <a:latin typeface="Quicksand"/>
              </a:rPr>
              <a:t>Hilsen Rambøll</a:t>
            </a:r>
          </a:p>
        </p:txBody>
      </p:sp>
      <p:sp>
        <p:nvSpPr>
          <p:cNvPr id="7" name="Google Shape;994;p40">
            <a:extLst>
              <a:ext uri="{FF2B5EF4-FFF2-40B4-BE49-F238E27FC236}">
                <a16:creationId xmlns:a16="http://schemas.microsoft.com/office/drawing/2014/main" id="{96832833-B16A-C36B-6F8F-7D6D60BAF385}"/>
              </a:ext>
            </a:extLst>
          </p:cNvPr>
          <p:cNvSpPr txBox="1">
            <a:spLocks/>
          </p:cNvSpPr>
          <p:nvPr/>
        </p:nvSpPr>
        <p:spPr>
          <a:xfrm>
            <a:off x="0" y="370872"/>
            <a:ext cx="12192000"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400" eaLnBrk="1" fontAlgn="auto" latinLnBrk="0" hangingPunct="1">
              <a:lnSpc>
                <a:spcPct val="90000"/>
              </a:lnSpc>
              <a:spcBef>
                <a:spcPts val="0"/>
              </a:spcBef>
              <a:spcAft>
                <a:spcPts val="0"/>
              </a:spcAft>
              <a:buClr>
                <a:srgbClr val="273F68"/>
              </a:buClr>
              <a:buSzPts val="3000"/>
              <a:buFont typeface="Amatic SC"/>
              <a:buNone/>
              <a:tabLst/>
              <a:defRPr/>
            </a:pPr>
            <a:r>
              <a:rPr lang="da-DK" sz="4000" kern="0">
                <a:solidFill>
                  <a:schemeClr val="bg2"/>
                </a:solidFill>
              </a:rPr>
              <a:t>Hej skoleledere!</a:t>
            </a:r>
            <a:endParaRPr kumimoji="0" lang="da-DK" sz="4000" b="1" i="0" u="none" strike="noStrike" kern="0" cap="none" spc="0" normalizeH="0" baseline="0" noProof="0">
              <a:ln>
                <a:noFill/>
              </a:ln>
              <a:solidFill>
                <a:schemeClr val="bg2"/>
              </a:solidFill>
              <a:effectLst/>
              <a:uLnTx/>
              <a:uFillTx/>
              <a:latin typeface="Amatic SC"/>
              <a:cs typeface="Amatic SC"/>
              <a:sym typeface="Amatic SC"/>
            </a:endParaRPr>
          </a:p>
        </p:txBody>
      </p:sp>
    </p:spTree>
    <p:extLst>
      <p:ext uri="{BB962C8B-B14F-4D97-AF65-F5344CB8AC3E}">
        <p14:creationId xmlns:p14="http://schemas.microsoft.com/office/powerpoint/2010/main" val="29702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a:noFill/>
          <a:ln>
            <a:noFill/>
          </a:ln>
        </p:spPr>
        <p:txBody>
          <a:bodyPr/>
          <a:lstStyle/>
          <a:p>
            <a:fld id="{23AA811B-2EBD-4900-905E-5BE206449611}" type="slidenum">
              <a:rPr lang="da-DK" smtClean="0">
                <a:solidFill>
                  <a:schemeClr val="accent2"/>
                </a:solidFill>
              </a:rPr>
              <a:pPr/>
              <a:t>20</a:t>
            </a:fld>
            <a:endParaRPr lang="da-DK">
              <a:solidFill>
                <a:schemeClr val="accent2"/>
              </a:solidFill>
            </a:endParaRPr>
          </a:p>
        </p:txBody>
      </p:sp>
      <p:sp>
        <p:nvSpPr>
          <p:cNvPr id="10" name="Google Shape;846;p29">
            <a:extLst>
              <a:ext uri="{FF2B5EF4-FFF2-40B4-BE49-F238E27FC236}">
                <a16:creationId xmlns:a16="http://schemas.microsoft.com/office/drawing/2014/main" id="{25F9A4E7-2EB0-5254-1D0C-E517BFB235BA}"/>
              </a:ext>
            </a:extLst>
          </p:cNvPr>
          <p:cNvSpPr/>
          <p:nvPr/>
        </p:nvSpPr>
        <p:spPr>
          <a:xfrm>
            <a:off x="0" y="346309"/>
            <a:ext cx="12192001" cy="854479"/>
          </a:xfrm>
          <a:prstGeom prst="rect">
            <a:avLst/>
          </a:prstGeom>
          <a:solidFill>
            <a:schemeClr val="accent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0" i="0" u="none" strike="noStrike">
                <a:solidFill>
                  <a:srgbClr val="FFFFFF"/>
                </a:solidFill>
                <a:effectLst/>
                <a:latin typeface="Amatic SC" panose="00000500000000000000" pitchFamily="2" charset="-79"/>
              </a:rPr>
              <a:t>4. Elevernes oplevelse af </a:t>
            </a:r>
            <a:r>
              <a:rPr lang="da-DK" sz="3200" b="1">
                <a:solidFill>
                  <a:srgbClr val="FFFFFF"/>
                </a:solidFill>
                <a:latin typeface="Amatic SC" panose="00000500000000000000" pitchFamily="2" charset="-79"/>
              </a:rPr>
              <a:t>fællesskab</a:t>
            </a:r>
            <a:endParaRPr lang="da-DK" sz="3200" b="1">
              <a:solidFill>
                <a:schemeClr val="bg1"/>
              </a:solidFill>
              <a:latin typeface="Amatic SC"/>
              <a:ea typeface="Amatic SC"/>
              <a:cs typeface="Amatic SC"/>
              <a:sym typeface="Amatic SC"/>
            </a:endParaRPr>
          </a:p>
        </p:txBody>
      </p:sp>
      <p:sp>
        <p:nvSpPr>
          <p:cNvPr id="6" name="Rectangle 5">
            <a:extLst>
              <a:ext uri="{FF2B5EF4-FFF2-40B4-BE49-F238E27FC236}">
                <a16:creationId xmlns:a16="http://schemas.microsoft.com/office/drawing/2014/main" id="{4E145D63-C706-554C-BEAD-46F441844BA9}"/>
              </a:ext>
            </a:extLst>
          </p:cNvPr>
          <p:cNvSpPr/>
          <p:nvPr/>
        </p:nvSpPr>
        <p:spPr>
          <a:xfrm>
            <a:off x="6319157"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8" name="TextBox 7">
            <a:extLst>
              <a:ext uri="{FF2B5EF4-FFF2-40B4-BE49-F238E27FC236}">
                <a16:creationId xmlns:a16="http://schemas.microsoft.com/office/drawing/2014/main" id="{BF1B1437-A169-EFF5-39C7-146C7ADE4571}"/>
              </a:ext>
            </a:extLst>
          </p:cNvPr>
          <p:cNvSpPr txBox="1"/>
          <p:nvPr/>
        </p:nvSpPr>
        <p:spPr>
          <a:xfrm>
            <a:off x="6319157"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000" b="1">
                <a:latin typeface="Amatic SC"/>
                <a:ea typeface="Amatic SC"/>
                <a:cs typeface="Amatic SC"/>
                <a:sym typeface="Amatic SC"/>
              </a:rPr>
              <a:t>Eleverne oplever fællesskab i undervisningen, når…</a:t>
            </a:r>
            <a:endParaRPr lang="da-DK" sz="2000" b="1">
              <a:latin typeface="Amatic SC" panose="00000500000000000000" pitchFamily="2" charset="-79"/>
              <a:cs typeface="Amatic SC" panose="00000500000000000000" pitchFamily="2" charset="-79"/>
            </a:endParaRPr>
          </a:p>
        </p:txBody>
      </p:sp>
      <p:sp>
        <p:nvSpPr>
          <p:cNvPr id="2" name="Rectangle 1">
            <a:extLst>
              <a:ext uri="{FF2B5EF4-FFF2-40B4-BE49-F238E27FC236}">
                <a16:creationId xmlns:a16="http://schemas.microsoft.com/office/drawing/2014/main" id="{6CB42240-6350-3E0A-32C5-C44BE2CACA96}"/>
              </a:ext>
            </a:extLst>
          </p:cNvPr>
          <p:cNvSpPr/>
          <p:nvPr/>
        </p:nvSpPr>
        <p:spPr>
          <a:xfrm>
            <a:off x="959035" y="2221944"/>
            <a:ext cx="4767944" cy="34039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3" name="TextBox 2">
            <a:extLst>
              <a:ext uri="{FF2B5EF4-FFF2-40B4-BE49-F238E27FC236}">
                <a16:creationId xmlns:a16="http://schemas.microsoft.com/office/drawing/2014/main" id="{C01053F9-7D5A-90AB-C22A-1DD8050C5F7C}"/>
              </a:ext>
            </a:extLst>
          </p:cNvPr>
          <p:cNvSpPr txBox="1"/>
          <p:nvPr/>
        </p:nvSpPr>
        <p:spPr>
          <a:xfrm>
            <a:off x="959035" y="1640891"/>
            <a:ext cx="476794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2000" b="1">
                <a:latin typeface="Amatic SC"/>
                <a:ea typeface="Amatic SC"/>
                <a:cs typeface="Amatic SC"/>
                <a:sym typeface="Amatic SC"/>
              </a:rPr>
              <a:t>Eleverne oplever varierende fællesskab i undervisningen</a:t>
            </a:r>
            <a:endParaRPr lang="da-DK" sz="2000" b="1">
              <a:latin typeface="Amatic SC" panose="00000500000000000000" pitchFamily="2" charset="-79"/>
              <a:cs typeface="Amatic SC" panose="00000500000000000000" pitchFamily="2" charset="-79"/>
            </a:endParaRPr>
          </a:p>
        </p:txBody>
      </p:sp>
      <p:sp>
        <p:nvSpPr>
          <p:cNvPr id="11" name="Speech Bubble: Rectangle with Corners Rounded 10">
            <a:extLst>
              <a:ext uri="{FF2B5EF4-FFF2-40B4-BE49-F238E27FC236}">
                <a16:creationId xmlns:a16="http://schemas.microsoft.com/office/drawing/2014/main" id="{2EE4CB3B-39F2-7DB7-3376-6F047A8D9AD2}"/>
              </a:ext>
            </a:extLst>
          </p:cNvPr>
          <p:cNvSpPr/>
          <p:nvPr/>
        </p:nvSpPr>
        <p:spPr>
          <a:xfrm>
            <a:off x="1104899" y="2501801"/>
            <a:ext cx="4438650" cy="457299"/>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Når vi har [lærer] om morgenen, sætter hun tæt Ultranyt på, så </a:t>
            </a:r>
            <a:r>
              <a:rPr lang="da-DK" sz="1200" b="1">
                <a:solidFill>
                  <a:schemeClr val="tx1"/>
                </a:solidFill>
                <a:latin typeface="Quicksand" panose="020B0604020202020204" charset="0"/>
                <a:ea typeface="Verdana"/>
                <a:cs typeface="Quicksand" panose="020B0604020202020204" charset="0"/>
              </a:rPr>
              <a:t>man får en god start</a:t>
            </a:r>
            <a:r>
              <a:rPr lang="da-DK" sz="1200">
                <a:solidFill>
                  <a:schemeClr val="tx1"/>
                </a:solidFill>
                <a:latin typeface="Quicksand" panose="020B0604020202020204" charset="0"/>
                <a:ea typeface="Verdana"/>
                <a:cs typeface="Quicksand" panose="020B0604020202020204" charset="0"/>
              </a:rPr>
              <a:t>. Det er sådan lidt hyggeligt. </a:t>
            </a:r>
          </a:p>
        </p:txBody>
      </p:sp>
      <p:sp>
        <p:nvSpPr>
          <p:cNvPr id="12" name="Speech Bubble: Rectangle with Corners Rounded 11">
            <a:extLst>
              <a:ext uri="{FF2B5EF4-FFF2-40B4-BE49-F238E27FC236}">
                <a16:creationId xmlns:a16="http://schemas.microsoft.com/office/drawing/2014/main" id="{EB0527D7-D45E-A2D9-4690-7784507D35FE}"/>
              </a:ext>
            </a:extLst>
          </p:cNvPr>
          <p:cNvSpPr/>
          <p:nvPr/>
        </p:nvSpPr>
        <p:spPr>
          <a:xfrm>
            <a:off x="1104899" y="3099823"/>
            <a:ext cx="4438650" cy="457298"/>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Jeg tror, der er mange, som føler sig udenfor. Fx hvor man </a:t>
            </a:r>
            <a:r>
              <a:rPr lang="da-DK" sz="1200" b="1">
                <a:solidFill>
                  <a:schemeClr val="tx1"/>
                </a:solidFill>
                <a:latin typeface="Quicksand" panose="020B0604020202020204" charset="0"/>
                <a:ea typeface="Verdana"/>
                <a:cs typeface="Quicksand" panose="020B0604020202020204" charset="0"/>
              </a:rPr>
              <a:t>ikke tør at række hånden op </a:t>
            </a:r>
            <a:r>
              <a:rPr lang="da-DK" sz="1200">
                <a:solidFill>
                  <a:schemeClr val="tx1"/>
                </a:solidFill>
                <a:latin typeface="Quicksand" panose="020B0604020202020204" charset="0"/>
                <a:ea typeface="Verdana"/>
                <a:cs typeface="Quicksand" panose="020B0604020202020204" charset="0"/>
              </a:rPr>
              <a:t>og sådan.</a:t>
            </a:r>
          </a:p>
        </p:txBody>
      </p:sp>
      <p:sp>
        <p:nvSpPr>
          <p:cNvPr id="15" name="Speech Bubble: Rectangle with Corners Rounded 14">
            <a:extLst>
              <a:ext uri="{FF2B5EF4-FFF2-40B4-BE49-F238E27FC236}">
                <a16:creationId xmlns:a16="http://schemas.microsoft.com/office/drawing/2014/main" id="{F40A864E-7600-618C-E7CE-8B04A1805FFD}"/>
              </a:ext>
            </a:extLst>
          </p:cNvPr>
          <p:cNvSpPr/>
          <p:nvPr/>
        </p:nvSpPr>
        <p:spPr>
          <a:xfrm>
            <a:off x="1104899" y="3697844"/>
            <a:ext cx="4438650" cy="705094"/>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Vores lærer er god til fx at </a:t>
            </a:r>
            <a:r>
              <a:rPr lang="da-DK" sz="1200" b="1">
                <a:solidFill>
                  <a:schemeClr val="tx1"/>
                </a:solidFill>
                <a:latin typeface="Quicksand" panose="020B0604020202020204" charset="0"/>
                <a:ea typeface="Verdana"/>
                <a:cs typeface="Quicksand" panose="020B0604020202020204" charset="0"/>
              </a:rPr>
              <a:t>spørge nogle forskellige </a:t>
            </a:r>
            <a:r>
              <a:rPr lang="da-DK" sz="1200">
                <a:solidFill>
                  <a:schemeClr val="tx1"/>
                </a:solidFill>
                <a:latin typeface="Quicksand" panose="020B0604020202020204" charset="0"/>
                <a:ea typeface="Verdana"/>
                <a:cs typeface="Quicksand" panose="020B0604020202020204" charset="0"/>
              </a:rPr>
              <a:t>om, hvad de synes, selvom de ikke har hånden op. Jeg tror, de spørger dem, der ikke altid siger så meget, så de også kommer med. </a:t>
            </a:r>
          </a:p>
        </p:txBody>
      </p:sp>
      <p:sp>
        <p:nvSpPr>
          <p:cNvPr id="16" name="Speech Bubble: Rectangle with Corners Rounded 15">
            <a:extLst>
              <a:ext uri="{FF2B5EF4-FFF2-40B4-BE49-F238E27FC236}">
                <a16:creationId xmlns:a16="http://schemas.microsoft.com/office/drawing/2014/main" id="{B3D26C40-1384-FC3C-AEEB-2D0E08DADD5B}"/>
              </a:ext>
            </a:extLst>
          </p:cNvPr>
          <p:cNvSpPr/>
          <p:nvPr/>
        </p:nvSpPr>
        <p:spPr>
          <a:xfrm>
            <a:off x="1123681" y="4533158"/>
            <a:ext cx="4438650" cy="881989"/>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rPr>
              <a:t>Der er stor forskel på, om lærerne er gode til at få alle med. Det kommer an på, hvilken lærer vi har. </a:t>
            </a:r>
            <a:r>
              <a:rPr lang="da-DK" sz="1200" b="1">
                <a:solidFill>
                  <a:schemeClr val="tx1"/>
                </a:solidFill>
                <a:latin typeface="Quicksand" panose="020B0604020202020204"/>
              </a:rPr>
              <a:t>Dem, der gør det godt, kigger rundt i klassen </a:t>
            </a:r>
            <a:r>
              <a:rPr lang="da-DK" sz="1200">
                <a:solidFill>
                  <a:schemeClr val="tx1"/>
                </a:solidFill>
                <a:latin typeface="Quicksand" panose="020B0604020202020204"/>
              </a:rPr>
              <a:t>og sørger for, at alle er med. </a:t>
            </a:r>
          </a:p>
        </p:txBody>
      </p:sp>
      <p:sp>
        <p:nvSpPr>
          <p:cNvPr id="17" name="Speech Bubble: Rectangle with Corners Rounded 16">
            <a:extLst>
              <a:ext uri="{FF2B5EF4-FFF2-40B4-BE49-F238E27FC236}">
                <a16:creationId xmlns:a16="http://schemas.microsoft.com/office/drawing/2014/main" id="{5EF2E839-1819-7004-B401-0CCAF9B483B4}"/>
              </a:ext>
            </a:extLst>
          </p:cNvPr>
          <p:cNvSpPr/>
          <p:nvPr/>
        </p:nvSpPr>
        <p:spPr>
          <a:xfrm>
            <a:off x="6483804" y="2501801"/>
            <a:ext cx="4438650" cy="457299"/>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 læreren eller klassekammeraterne </a:t>
            </a:r>
            <a:r>
              <a:rPr lang="da-DK" sz="1200" b="1">
                <a:solidFill>
                  <a:schemeClr val="tx1"/>
                </a:solidFill>
                <a:latin typeface="Quicksand" panose="020B0604020202020204" charset="0"/>
                <a:ea typeface="Verdana"/>
                <a:cs typeface="Quicksand" panose="020B0604020202020204" charset="0"/>
              </a:rPr>
              <a:t>tager hensyn til hinanden</a:t>
            </a:r>
            <a:r>
              <a:rPr lang="da-DK" sz="1200">
                <a:solidFill>
                  <a:schemeClr val="tx1"/>
                </a:solidFill>
                <a:latin typeface="Quicksand" panose="020B0604020202020204" charset="0"/>
                <a:ea typeface="Verdana"/>
                <a:cs typeface="Quicksand" panose="020B0604020202020204" charset="0"/>
              </a:rPr>
              <a:t>, hvis man fx er forskellige eller har det svært. </a:t>
            </a:r>
          </a:p>
        </p:txBody>
      </p:sp>
      <p:sp>
        <p:nvSpPr>
          <p:cNvPr id="18" name="Speech Bubble: Rectangle with Corners Rounded 17">
            <a:extLst>
              <a:ext uri="{FF2B5EF4-FFF2-40B4-BE49-F238E27FC236}">
                <a16:creationId xmlns:a16="http://schemas.microsoft.com/office/drawing/2014/main" id="{7533DB6C-F355-9828-AD84-7A9755D66CC6}"/>
              </a:ext>
            </a:extLst>
          </p:cNvPr>
          <p:cNvSpPr/>
          <p:nvPr/>
        </p:nvSpPr>
        <p:spPr>
          <a:xfrm>
            <a:off x="6483804" y="3101717"/>
            <a:ext cx="4438650" cy="457298"/>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 man </a:t>
            </a:r>
            <a:r>
              <a:rPr lang="da-DK" sz="1200" b="1">
                <a:solidFill>
                  <a:schemeClr val="tx1"/>
                </a:solidFill>
                <a:latin typeface="Quicksand" panose="020B0604020202020204" charset="0"/>
                <a:ea typeface="Verdana"/>
                <a:cs typeface="Quicksand" panose="020B0604020202020204" charset="0"/>
              </a:rPr>
              <a:t>hjælper hinanden</a:t>
            </a:r>
            <a:r>
              <a:rPr lang="da-DK" sz="1200">
                <a:solidFill>
                  <a:schemeClr val="tx1"/>
                </a:solidFill>
                <a:latin typeface="Quicksand" panose="020B0604020202020204" charset="0"/>
                <a:ea typeface="Verdana"/>
                <a:cs typeface="Quicksand" panose="020B0604020202020204" charset="0"/>
              </a:rPr>
              <a:t>, hvis nogen har svært ved noget. </a:t>
            </a:r>
          </a:p>
        </p:txBody>
      </p:sp>
      <p:sp>
        <p:nvSpPr>
          <p:cNvPr id="19" name="Speech Bubble: Rectangle with Corners Rounded 18">
            <a:extLst>
              <a:ext uri="{FF2B5EF4-FFF2-40B4-BE49-F238E27FC236}">
                <a16:creationId xmlns:a16="http://schemas.microsoft.com/office/drawing/2014/main" id="{73C2F9C3-DAA1-C4F0-9AD5-84F26C3FE449}"/>
              </a:ext>
            </a:extLst>
          </p:cNvPr>
          <p:cNvSpPr/>
          <p:nvPr/>
        </p:nvSpPr>
        <p:spPr>
          <a:xfrm>
            <a:off x="6483804" y="3697844"/>
            <a:ext cx="4438650" cy="705094"/>
          </a:xfrm>
          <a:prstGeom prst="wedgeRoundRectCallout">
            <a:avLst>
              <a:gd name="adj1" fmla="val -51917"/>
              <a:gd name="adj2" fmla="val -2703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charset="0"/>
                <a:ea typeface="Verdana"/>
                <a:cs typeface="Quicksand" panose="020B0604020202020204" charset="0"/>
              </a:rPr>
              <a:t>… </a:t>
            </a:r>
            <a:r>
              <a:rPr lang="da-DK" sz="1200" b="1">
                <a:solidFill>
                  <a:schemeClr val="tx1"/>
                </a:solidFill>
                <a:latin typeface="Quicksand" panose="020B0604020202020204" charset="0"/>
                <a:ea typeface="Verdana"/>
                <a:cs typeface="Quicksand" panose="020B0604020202020204" charset="0"/>
              </a:rPr>
              <a:t>alle kender alle </a:t>
            </a:r>
            <a:r>
              <a:rPr lang="da-DK" sz="1200">
                <a:solidFill>
                  <a:schemeClr val="tx1"/>
                </a:solidFill>
                <a:latin typeface="Quicksand" panose="020B0604020202020204" charset="0"/>
                <a:ea typeface="Verdana"/>
                <a:cs typeface="Quicksand" panose="020B0604020202020204" charset="0"/>
              </a:rPr>
              <a:t>på skolen. Det gør det mere trygt at være her. Det er godt, når alle klasser har gode fællesskaber, også på tværs af årgange, at de store har gode relationer til de mindre.  </a:t>
            </a:r>
          </a:p>
        </p:txBody>
      </p:sp>
      <p:sp>
        <p:nvSpPr>
          <p:cNvPr id="20" name="Speech Bubble: Rectangle with Corners Rounded 19">
            <a:extLst>
              <a:ext uri="{FF2B5EF4-FFF2-40B4-BE49-F238E27FC236}">
                <a16:creationId xmlns:a16="http://schemas.microsoft.com/office/drawing/2014/main" id="{91E5292D-56F7-F0BA-1B87-ED0253D1B9A6}"/>
              </a:ext>
            </a:extLst>
          </p:cNvPr>
          <p:cNvSpPr/>
          <p:nvPr/>
        </p:nvSpPr>
        <p:spPr>
          <a:xfrm>
            <a:off x="6506172" y="4533158"/>
            <a:ext cx="4438650" cy="881989"/>
          </a:xfrm>
          <a:prstGeom prst="wedgeRoundRectCallout">
            <a:avLst>
              <a:gd name="adj1" fmla="val 52500"/>
              <a:gd name="adj2" fmla="val -1140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200">
                <a:solidFill>
                  <a:schemeClr val="tx1"/>
                </a:solidFill>
                <a:latin typeface="Quicksand" panose="020B0604020202020204"/>
              </a:rPr>
              <a:t>… man kan komme til læreren, hvis man har problemer, uden at det bliver træls. Det er vigtigt, at de interesserer sig for os, og at </a:t>
            </a:r>
            <a:r>
              <a:rPr lang="da-DK" sz="1200" b="1">
                <a:solidFill>
                  <a:schemeClr val="tx1"/>
                </a:solidFill>
                <a:latin typeface="Quicksand" panose="020B0604020202020204"/>
              </a:rPr>
              <a:t>man har et bånd uden for det skolemæssige </a:t>
            </a:r>
            <a:r>
              <a:rPr lang="da-DK" sz="1200">
                <a:solidFill>
                  <a:schemeClr val="tx1"/>
                </a:solidFill>
                <a:latin typeface="Quicksand" panose="020B0604020202020204"/>
              </a:rPr>
              <a:t>med læreren. </a:t>
            </a:r>
          </a:p>
        </p:txBody>
      </p:sp>
    </p:spTree>
    <p:extLst>
      <p:ext uri="{BB962C8B-B14F-4D97-AF65-F5344CB8AC3E}">
        <p14:creationId xmlns:p14="http://schemas.microsoft.com/office/powerpoint/2010/main" val="225530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21</a:t>
            </a:fld>
            <a:endParaRPr lang="da-DK"/>
          </a:p>
        </p:txBody>
      </p:sp>
      <p:sp>
        <p:nvSpPr>
          <p:cNvPr id="2" name="Rectangle 1">
            <a:extLst>
              <a:ext uri="{FF2B5EF4-FFF2-40B4-BE49-F238E27FC236}">
                <a16:creationId xmlns:a16="http://schemas.microsoft.com/office/drawing/2014/main" id="{3BC97B6A-32D1-29B0-934F-1034BC12DC24}"/>
              </a:ext>
            </a:extLst>
          </p:cNvPr>
          <p:cNvSpPr/>
          <p:nvPr/>
        </p:nvSpPr>
        <p:spPr>
          <a:xfrm rot="1069853">
            <a:off x="4687354" y="2852043"/>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400">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udfordrer elevernes perspektiver vores opfattelse af god undervisning*?</a:t>
            </a:r>
          </a:p>
        </p:txBody>
      </p:sp>
      <p:pic>
        <p:nvPicPr>
          <p:cNvPr id="6" name="Graphic 5" descr="Paperclip with solid fill">
            <a:extLst>
              <a:ext uri="{FF2B5EF4-FFF2-40B4-BE49-F238E27FC236}">
                <a16:creationId xmlns:a16="http://schemas.microsoft.com/office/drawing/2014/main" id="{F02DD254-3E7E-85BD-8E45-B9D602CC7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056809" y="2421496"/>
            <a:ext cx="914400" cy="914400"/>
          </a:xfrm>
          <a:prstGeom prst="rect">
            <a:avLst/>
          </a:prstGeom>
        </p:spPr>
      </p:pic>
      <p:sp>
        <p:nvSpPr>
          <p:cNvPr id="7" name="Rectangle 6">
            <a:extLst>
              <a:ext uri="{FF2B5EF4-FFF2-40B4-BE49-F238E27FC236}">
                <a16:creationId xmlns:a16="http://schemas.microsoft.com/office/drawing/2014/main" id="{04157946-5611-8C4B-3ED0-4026199785C4}"/>
              </a:ext>
            </a:extLst>
          </p:cNvPr>
          <p:cNvSpPr/>
          <p:nvPr/>
        </p:nvSpPr>
        <p:spPr>
          <a:xfrm rot="437979">
            <a:off x="8325621" y="2288299"/>
            <a:ext cx="3241247" cy="2933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a:solidFill>
                <a:srgbClr val="273F68"/>
              </a:solidFill>
              <a:latin typeface="Amatic SC" panose="00000500000000000000" pitchFamily="2" charset="-79"/>
              <a:cs typeface="Amatic SC" panose="00000500000000000000" pitchFamily="2" charset="-79"/>
            </a:endParaRPr>
          </a:p>
          <a:p>
            <a:pPr algn="ctr"/>
            <a:endParaRPr lang="da-DK" sz="2200" b="1">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kan vi gøre mere af det, eleverne efterspørger*? </a:t>
            </a:r>
            <a:br>
              <a:rPr lang="da-DK" sz="2400" b="1">
                <a:solidFill>
                  <a:srgbClr val="273F68"/>
                </a:solidFill>
                <a:latin typeface="Amatic SC" panose="00000500000000000000" pitchFamily="2" charset="-79"/>
                <a:cs typeface="Amatic SC" panose="00000500000000000000" pitchFamily="2" charset="-79"/>
              </a:rPr>
            </a:br>
            <a:r>
              <a:rPr lang="da-DK" sz="2400" b="1">
                <a:solidFill>
                  <a:srgbClr val="273F68"/>
                </a:solidFill>
                <a:latin typeface="Amatic SC" panose="00000500000000000000" pitchFamily="2" charset="-79"/>
                <a:cs typeface="Amatic SC" panose="00000500000000000000" pitchFamily="2" charset="-79"/>
              </a:rPr>
              <a:t>(skabe variation, differentiering, medbestemmelse og fællesskab) </a:t>
            </a:r>
          </a:p>
        </p:txBody>
      </p:sp>
      <p:sp>
        <p:nvSpPr>
          <p:cNvPr id="8" name="Rectangle 7">
            <a:extLst>
              <a:ext uri="{FF2B5EF4-FFF2-40B4-BE49-F238E27FC236}">
                <a16:creationId xmlns:a16="http://schemas.microsoft.com/office/drawing/2014/main" id="{8BDAA3FF-59CD-C6F5-F701-342B5E4445E1}"/>
              </a:ext>
            </a:extLst>
          </p:cNvPr>
          <p:cNvSpPr/>
          <p:nvPr/>
        </p:nvSpPr>
        <p:spPr>
          <a:xfrm rot="20942225">
            <a:off x="1206122" y="2176612"/>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800" noProof="0">
              <a:solidFill>
                <a:srgbClr val="273F68"/>
              </a:solidFill>
              <a:latin typeface="Amatic SC" panose="00000500000000000000" pitchFamily="2" charset="-79"/>
              <a:cs typeface="Amatic SC" panose="00000500000000000000" pitchFamily="2" charset="-79"/>
            </a:endParaRPr>
          </a:p>
          <a:p>
            <a:pPr algn="ctr"/>
            <a:r>
              <a:rPr lang="da-DK" sz="2400" b="1" noProof="0">
                <a:solidFill>
                  <a:srgbClr val="273F68"/>
                </a:solidFill>
                <a:latin typeface="Amatic SC" panose="00000500000000000000" pitchFamily="2" charset="-79"/>
                <a:cs typeface="Amatic SC" panose="00000500000000000000" pitchFamily="2" charset="-79"/>
              </a:rPr>
              <a:t>Hvordan harmonerer elevernes perspektiver med vores opfattelse af god undervisning*?</a:t>
            </a:r>
          </a:p>
        </p:txBody>
      </p:sp>
      <p:pic>
        <p:nvPicPr>
          <p:cNvPr id="3" name="Graphic 2" descr="Paperclip with solid fill">
            <a:extLst>
              <a:ext uri="{FF2B5EF4-FFF2-40B4-BE49-F238E27FC236}">
                <a16:creationId xmlns:a16="http://schemas.microsoft.com/office/drawing/2014/main" id="{AE2E047D-1D57-0D37-261A-11AA26C96E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4" y="1685471"/>
            <a:ext cx="914400" cy="914400"/>
          </a:xfrm>
          <a:prstGeom prst="rect">
            <a:avLst/>
          </a:prstGeom>
        </p:spPr>
      </p:pic>
      <p:pic>
        <p:nvPicPr>
          <p:cNvPr id="11" name="Graphic 10" descr="Paperclip with solid fill">
            <a:extLst>
              <a:ext uri="{FF2B5EF4-FFF2-40B4-BE49-F238E27FC236}">
                <a16:creationId xmlns:a16="http://schemas.microsoft.com/office/drawing/2014/main" id="{8DE18BA0-F733-5E42-FE31-5C354263EA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764350"/>
            <a:ext cx="914400" cy="914400"/>
          </a:xfrm>
          <a:prstGeom prst="rect">
            <a:avLst/>
          </a:prstGeom>
        </p:spPr>
      </p:pic>
      <p:sp>
        <p:nvSpPr>
          <p:cNvPr id="9" name="Google Shape;846;p29">
            <a:extLst>
              <a:ext uri="{FF2B5EF4-FFF2-40B4-BE49-F238E27FC236}">
                <a16:creationId xmlns:a16="http://schemas.microsoft.com/office/drawing/2014/main" id="{D5AB984A-077C-4E70-2588-8E9D40C40B33}"/>
              </a:ext>
            </a:extLst>
          </p:cNvPr>
          <p:cNvSpPr/>
          <p:nvPr/>
        </p:nvSpPr>
        <p:spPr>
          <a:xfrm>
            <a:off x="0" y="346507"/>
            <a:ext cx="12192001" cy="854281"/>
          </a:xfrm>
          <a:prstGeom prst="rect">
            <a:avLst/>
          </a:prstGeom>
          <a:solidFill>
            <a:schemeClr val="accent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a:solidFill>
                  <a:schemeClr val="bg1"/>
                </a:solidFill>
                <a:latin typeface="Amatic SC"/>
                <a:ea typeface="Amatic SC"/>
                <a:cs typeface="Amatic SC"/>
                <a:sym typeface="Amatic SC"/>
              </a:rPr>
              <a:t>refleksionsspørgsmål</a:t>
            </a:r>
          </a:p>
        </p:txBody>
      </p:sp>
      <p:sp>
        <p:nvSpPr>
          <p:cNvPr id="10" name="TextBox 9">
            <a:extLst>
              <a:ext uri="{FF2B5EF4-FFF2-40B4-BE49-F238E27FC236}">
                <a16:creationId xmlns:a16="http://schemas.microsoft.com/office/drawing/2014/main" id="{7619D784-5190-2DA2-225B-81BF53095744}"/>
              </a:ext>
            </a:extLst>
          </p:cNvPr>
          <p:cNvSpPr txBox="1"/>
          <p:nvPr/>
        </p:nvSpPr>
        <p:spPr>
          <a:xfrm>
            <a:off x="967336" y="5671981"/>
            <a:ext cx="10772775" cy="123111"/>
          </a:xfrm>
          <a:prstGeom prst="rect">
            <a:avLst/>
          </a:prstGeom>
          <a:noFill/>
        </p:spPr>
        <p:txBody>
          <a:bodyPr wrap="square" lIns="0" tIns="0" rIns="0" bIns="0" rtlCol="0">
            <a:spAutoFit/>
          </a:bodyPr>
          <a:lstStyle/>
          <a:p>
            <a:r>
              <a:rPr lang="da-DK" sz="800">
                <a:latin typeface="Quicksand" panose="020B0604020202020204"/>
              </a:rPr>
              <a:t>*I kan med fordel inddrage og perspektivere til skolens resultater i skolerapporten </a:t>
            </a:r>
            <a:r>
              <a:rPr lang="da-DK" sz="800">
                <a:solidFill>
                  <a:schemeClr val="tx1"/>
                </a:solidFill>
                <a:latin typeface="Quicksand" panose="020B0604020202020204" charset="0"/>
                <a:ea typeface="Quicksand"/>
                <a:cs typeface="Quicksand" panose="020B0604020202020204" charset="0"/>
                <a:sym typeface="Quicksand"/>
              </a:rPr>
              <a:t>under temaet ”Inddragelse af elevernes perspektiver”. </a:t>
            </a:r>
            <a:endParaRPr lang="da-DK" sz="800">
              <a:latin typeface="Quicksand" panose="020B0604020202020204"/>
            </a:endParaRPr>
          </a:p>
        </p:txBody>
      </p:sp>
    </p:spTree>
    <p:extLst>
      <p:ext uri="{BB962C8B-B14F-4D97-AF65-F5344CB8AC3E}">
        <p14:creationId xmlns:p14="http://schemas.microsoft.com/office/powerpoint/2010/main" val="175163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3838453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2962421" y="2436684"/>
            <a:ext cx="6267157" cy="1984631"/>
          </a:xfrm>
          <a:prstGeom prst="rect">
            <a:avLst/>
          </a:prstGeom>
        </p:spPr>
        <p:txBody>
          <a:bodyPr spcFirstLastPara="1" wrap="square" lIns="0" tIns="0" rIns="0" bIns="0" anchor="ctr" anchorCtr="0">
            <a:noAutofit/>
          </a:bodyPr>
          <a:lstStyle/>
          <a:p>
            <a:pPr algn="ctr"/>
            <a:r>
              <a:rPr lang="da-DK" sz="4800" b="1">
                <a:latin typeface="Amatic SC" panose="00000500000000000000" pitchFamily="2" charset="-79"/>
                <a:cs typeface="Amatic SC" panose="00000500000000000000" pitchFamily="2" charset="-79"/>
              </a:rPr>
              <a:t>Aktionslæringsforløb styrker deltagelsesmuligheder, når det foregår systematisk</a:t>
            </a:r>
            <a:endParaRPr lang="da-DK" sz="800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46142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23</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0"/>
            <a:ext cx="6951931" cy="290051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6"/>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a:solidFill>
                  <a:schemeClr val="bg2"/>
                </a:solidFill>
                <a:latin typeface="Amatic SC" panose="00000500000000000000" pitchFamily="2" charset="-79"/>
                <a:cs typeface="Amatic SC" panose="00000500000000000000" pitchFamily="2" charset="-79"/>
              </a:rPr>
              <a:t>arbejde med aktionslæring styrker praksis, når det foregår systematisk</a:t>
            </a:r>
            <a:endParaRPr lang="da-DK" sz="3200" b="1">
              <a:solidFill>
                <a:schemeClr val="bg2"/>
              </a:solidFill>
              <a:latin typeface="Amatic SC"/>
              <a:ea typeface="Amatic SC"/>
              <a:cs typeface="Amatic SC"/>
              <a:sym typeface="Amatic SC"/>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4585"/>
            <a:ext cx="6951931" cy="666246"/>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det pædagogiske personale oplever følgende udbytte af aktionslæring</a:t>
            </a:r>
          </a:p>
        </p:txBody>
      </p:sp>
      <p:sp>
        <p:nvSpPr>
          <p:cNvPr id="7" name="TextBox 6">
            <a:extLst>
              <a:ext uri="{FF2B5EF4-FFF2-40B4-BE49-F238E27FC236}">
                <a16:creationId xmlns:a16="http://schemas.microsoft.com/office/drawing/2014/main" id="{BD2606AB-11AB-17EB-93C7-331917089B99}"/>
              </a:ext>
            </a:extLst>
          </p:cNvPr>
          <p:cNvSpPr txBox="1"/>
          <p:nvPr/>
        </p:nvSpPr>
        <p:spPr>
          <a:xfrm>
            <a:off x="879231" y="2518936"/>
            <a:ext cx="6669575" cy="2246769"/>
          </a:xfrm>
          <a:prstGeom prst="rect">
            <a:avLst/>
          </a:prstGeom>
          <a:noFill/>
        </p:spPr>
        <p:txBody>
          <a:bodyPr wrap="square">
            <a:spAutoFit/>
          </a:bodyPr>
          <a:lstStyle/>
          <a:p>
            <a:pPr marL="360000" lvl="1" indent="-144000">
              <a:buFont typeface="Arial" panose="020B0604020202020204" pitchFamily="34" charset="0"/>
              <a:buChar char="•"/>
            </a:pPr>
            <a:r>
              <a:rPr lang="da-DK" sz="1400">
                <a:solidFill>
                  <a:schemeClr val="tx1"/>
                </a:solidFill>
                <a:latin typeface="Quicksand" panose="020B0604020202020204"/>
                <a:cs typeface="Amatic SC" panose="00000500000000000000" pitchFamily="2" charset="-79"/>
              </a:rPr>
              <a:t>De </a:t>
            </a:r>
            <a:r>
              <a:rPr lang="da-DK" sz="1400" b="1">
                <a:solidFill>
                  <a:schemeClr val="tx1"/>
                </a:solidFill>
                <a:latin typeface="Quicksand" panose="020B0604020202020204"/>
                <a:cs typeface="Amatic SC" panose="00000500000000000000" pitchFamily="2" charset="-79"/>
              </a:rPr>
              <a:t>justerer mere til i undervisningen på baggrund af dagsformen </a:t>
            </a:r>
            <a:r>
              <a:rPr lang="da-DK" sz="1400">
                <a:solidFill>
                  <a:schemeClr val="tx1"/>
                </a:solidFill>
                <a:latin typeface="Quicksand" panose="020B0604020202020204"/>
                <a:cs typeface="Amatic SC" panose="00000500000000000000" pitchFamily="2" charset="-79"/>
              </a:rPr>
              <a:t>blandt eleverne.</a:t>
            </a:r>
          </a:p>
          <a:p>
            <a:pPr marL="360000" lvl="1" indent="-144000">
              <a:buFont typeface="Arial" panose="020B0604020202020204" pitchFamily="34" charset="0"/>
              <a:buChar char="•"/>
            </a:pPr>
            <a:endParaRPr lang="da-DK" sz="1400">
              <a:solidFill>
                <a:schemeClr val="tx1"/>
              </a:solidFill>
              <a:latin typeface="Quicksand" panose="020B0604020202020204"/>
              <a:cs typeface="Amatic SC" panose="00000500000000000000" pitchFamily="2" charset="-79"/>
            </a:endParaRPr>
          </a:p>
          <a:p>
            <a:pPr marL="360000" lvl="1" indent="-144000">
              <a:buFont typeface="Arial" panose="020B0604020202020204" pitchFamily="34" charset="0"/>
              <a:buChar char="•"/>
            </a:pPr>
            <a:r>
              <a:rPr lang="da-DK" sz="1400">
                <a:latin typeface="Quicksand" panose="020B0604020202020204"/>
                <a:cs typeface="Amatic SC" panose="00000500000000000000" pitchFamily="2" charset="-79"/>
              </a:rPr>
              <a:t>De </a:t>
            </a:r>
            <a:r>
              <a:rPr lang="da-DK" sz="1400" b="1">
                <a:latin typeface="Quicksand" panose="020B0604020202020204"/>
                <a:cs typeface="Amatic SC" panose="00000500000000000000" pitchFamily="2" charset="-79"/>
              </a:rPr>
              <a:t>involverer eleverne mere </a:t>
            </a:r>
            <a:r>
              <a:rPr lang="da-DK" sz="1400">
                <a:latin typeface="Quicksand" panose="020B0604020202020204"/>
                <a:cs typeface="Amatic SC" panose="00000500000000000000" pitchFamily="2" charset="-79"/>
              </a:rPr>
              <a:t>i udviklingen af undervisningen.</a:t>
            </a:r>
          </a:p>
          <a:p>
            <a:pPr marL="360000" lvl="1" indent="-144000">
              <a:buFont typeface="Arial" panose="020B0604020202020204" pitchFamily="34" charset="0"/>
              <a:buChar char="•"/>
            </a:pPr>
            <a:endParaRPr lang="da-DK" sz="1400">
              <a:latin typeface="Quicksand" panose="020B0604020202020204"/>
              <a:cs typeface="Amatic SC" panose="00000500000000000000" pitchFamily="2" charset="-79"/>
            </a:endParaRPr>
          </a:p>
          <a:p>
            <a:pPr marL="360000" lvl="1" indent="-144000">
              <a:buFont typeface="Arial" panose="020B0604020202020204" pitchFamily="34" charset="0"/>
              <a:buChar char="•"/>
            </a:pPr>
            <a:r>
              <a:rPr lang="da-DK" sz="1400">
                <a:solidFill>
                  <a:schemeClr val="tx1"/>
                </a:solidFill>
                <a:latin typeface="Quicksand" panose="020B0604020202020204"/>
                <a:cs typeface="Amatic SC" panose="00000500000000000000" pitchFamily="2" charset="-79"/>
              </a:rPr>
              <a:t>De </a:t>
            </a:r>
            <a:r>
              <a:rPr lang="da-DK" sz="1400" b="1">
                <a:solidFill>
                  <a:schemeClr val="tx1"/>
                </a:solidFill>
                <a:latin typeface="Quicksand" panose="020B0604020202020204"/>
                <a:cs typeface="Amatic SC" panose="00000500000000000000" pitchFamily="2" charset="-79"/>
              </a:rPr>
              <a:t>prioriterer</a:t>
            </a:r>
            <a:r>
              <a:rPr lang="da-DK" sz="1400">
                <a:solidFill>
                  <a:schemeClr val="tx1"/>
                </a:solidFill>
                <a:latin typeface="Quicksand" panose="020B0604020202020204"/>
                <a:cs typeface="Amatic SC" panose="00000500000000000000" pitchFamily="2" charset="-79"/>
              </a:rPr>
              <a:t> i højere grad at sikre, </a:t>
            </a:r>
            <a:r>
              <a:rPr lang="da-DK" sz="1400" b="1">
                <a:solidFill>
                  <a:schemeClr val="tx1"/>
                </a:solidFill>
                <a:latin typeface="Quicksand" panose="020B0604020202020204"/>
                <a:cs typeface="Amatic SC" panose="00000500000000000000" pitchFamily="2" charset="-79"/>
              </a:rPr>
              <a:t>at eleverne føler sig set.</a:t>
            </a:r>
          </a:p>
          <a:p>
            <a:pPr marL="360000" lvl="1" indent="-144000">
              <a:buFont typeface="Arial" panose="020B0604020202020204" pitchFamily="34" charset="0"/>
              <a:buChar char="•"/>
            </a:pPr>
            <a:endParaRPr lang="da-DK" sz="1400">
              <a:solidFill>
                <a:schemeClr val="tx1"/>
              </a:solidFill>
              <a:latin typeface="Quicksand" panose="020B0604020202020204"/>
              <a:cs typeface="Amatic SC" panose="00000500000000000000" pitchFamily="2" charset="-79"/>
            </a:endParaRPr>
          </a:p>
          <a:p>
            <a:pPr marL="360000" lvl="1" indent="-144000">
              <a:buFont typeface="Arial" panose="020B0604020202020204" pitchFamily="34" charset="0"/>
              <a:buChar char="•"/>
            </a:pPr>
            <a:r>
              <a:rPr lang="da-DK" sz="1400">
                <a:solidFill>
                  <a:schemeClr val="tx1"/>
                </a:solidFill>
                <a:latin typeface="Quicksand" panose="020B0604020202020204"/>
                <a:cs typeface="Amatic SC" panose="00000500000000000000" pitchFamily="2" charset="-79"/>
              </a:rPr>
              <a:t>De </a:t>
            </a:r>
            <a:r>
              <a:rPr lang="da-DK" sz="1400" b="1">
                <a:solidFill>
                  <a:schemeClr val="tx1"/>
                </a:solidFill>
                <a:latin typeface="Quicksand" panose="020B0604020202020204"/>
                <a:cs typeface="Amatic SC" panose="00000500000000000000" pitchFamily="2" charset="-79"/>
              </a:rPr>
              <a:t>reflekterer mere over egen undervisning.</a:t>
            </a:r>
          </a:p>
          <a:p>
            <a:pPr marL="360000" lvl="1" indent="-144000">
              <a:buFont typeface="Arial" panose="020B0604020202020204" pitchFamily="34" charset="0"/>
              <a:buChar char="•"/>
            </a:pPr>
            <a:endParaRPr lang="da-DK" sz="1400">
              <a:solidFill>
                <a:schemeClr val="tx1"/>
              </a:solidFill>
              <a:latin typeface="Quicksand" panose="020B0604020202020204"/>
              <a:cs typeface="Amatic SC" panose="00000500000000000000" pitchFamily="2" charset="-79"/>
            </a:endParaRPr>
          </a:p>
          <a:p>
            <a:pPr marL="360000" lvl="1" indent="-144000">
              <a:buFont typeface="Arial" panose="020B0604020202020204" pitchFamily="34" charset="0"/>
              <a:buChar char="•"/>
            </a:pPr>
            <a:r>
              <a:rPr lang="da-DK" sz="1400">
                <a:solidFill>
                  <a:schemeClr val="tx1"/>
                </a:solidFill>
                <a:latin typeface="Quicksand" panose="020B0604020202020204"/>
                <a:cs typeface="Amatic SC" panose="00000500000000000000" pitchFamily="2" charset="-79"/>
              </a:rPr>
              <a:t>De </a:t>
            </a:r>
            <a:r>
              <a:rPr lang="da-DK" sz="1400" b="1">
                <a:solidFill>
                  <a:schemeClr val="tx1"/>
                </a:solidFill>
                <a:latin typeface="Quicksand" panose="020B0604020202020204"/>
                <a:cs typeface="Amatic SC" panose="00000500000000000000" pitchFamily="2" charset="-79"/>
              </a:rPr>
              <a:t>indtager oftere elevperspektivet.</a:t>
            </a:r>
          </a:p>
          <a:p>
            <a:pPr marL="742950" lvl="1" indent="-285750">
              <a:buFont typeface="Arial" panose="020B0604020202020204" pitchFamily="34" charset="0"/>
              <a:buChar char="•"/>
            </a:pPr>
            <a:endParaRPr lang="da-DK" sz="1400">
              <a:solidFill>
                <a:schemeClr val="tx1"/>
              </a:solidFill>
              <a:latin typeface="Quicksand" panose="020B0604020202020204"/>
              <a:cs typeface="Amatic SC" panose="00000500000000000000" pitchFamily="2" charset="-79"/>
            </a:endParaRPr>
          </a:p>
        </p:txBody>
      </p:sp>
      <p:sp>
        <p:nvSpPr>
          <p:cNvPr id="11" name="TextBox 10">
            <a:extLst>
              <a:ext uri="{FF2B5EF4-FFF2-40B4-BE49-F238E27FC236}">
                <a16:creationId xmlns:a16="http://schemas.microsoft.com/office/drawing/2014/main" id="{6522811D-D684-D540-607B-3B8A9E427BF6}"/>
              </a:ext>
            </a:extLst>
          </p:cNvPr>
          <p:cNvSpPr txBox="1"/>
          <p:nvPr/>
        </p:nvSpPr>
        <p:spPr>
          <a:xfrm>
            <a:off x="8423845" y="2250831"/>
            <a:ext cx="3096155" cy="2862322"/>
          </a:xfrm>
          <a:prstGeom prst="rect">
            <a:avLst/>
          </a:prstGeom>
          <a:noFill/>
          <a:ln>
            <a:noFill/>
          </a:ln>
        </p:spPr>
        <p:txBody>
          <a:bodyPr wrap="square" lIns="0" tIns="0" rIns="0" bIns="0" rtlCol="0">
            <a:spAutoFit/>
          </a:bodyPr>
          <a:lstStyle/>
          <a:p>
            <a:r>
              <a:rPr lang="da-DK" sz="1400" dirty="0">
                <a:latin typeface="Quicksand" panose="020B0604020202020204" charset="0"/>
                <a:cs typeface="Quicksand" panose="020B0604020202020204" charset="0"/>
              </a:rPr>
              <a:t>Før aktionslæring var jeg noget mere fokuseret på, hvad det er, vi skal kunne på en bestemt time – et  fagligt mål – men nu tænker jeg mere, at nu kan han eller hun ikke lige det her, så nu skal vi lige det her i stedet. Vi tilpasser mere og retter til i undervisningen. Det, synes jeg, jeg gør meget mere nu end før aktionslæring. At tage barneperspektivet. Hvorfor er det, at han ikke griber den her opgave, hvad kan det være, hvad skal jeg gøre for at få ham med. </a:t>
            </a:r>
          </a:p>
          <a:p>
            <a:pPr algn="r"/>
            <a:r>
              <a:rPr lang="da-DK" sz="1000" i="1" dirty="0">
                <a:latin typeface="Quicksand" panose="020B0604020202020204" charset="0"/>
                <a:cs typeface="Quicksand" panose="020B0604020202020204" charset="0"/>
              </a:rPr>
              <a:t>Pædagogisk personale</a:t>
            </a:r>
          </a:p>
          <a:p>
            <a:endParaRPr lang="da-DK" sz="800" dirty="0">
              <a:latin typeface="Quicksand" panose="020B0604020202020204" charset="0"/>
              <a:cs typeface="Quicksand" panose="020B0604020202020204" charset="0"/>
            </a:endParaRPr>
          </a:p>
        </p:txBody>
      </p:sp>
      <p:pic>
        <p:nvPicPr>
          <p:cNvPr id="14" name="Graphic 13" descr="Open quotation mark with solid fill">
            <a:extLst>
              <a:ext uri="{FF2B5EF4-FFF2-40B4-BE49-F238E27FC236}">
                <a16:creationId xmlns:a16="http://schemas.microsoft.com/office/drawing/2014/main" id="{6422B144-B51A-ED56-C2EB-F1FC749B80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
        <p:nvSpPr>
          <p:cNvPr id="15" name="Google Shape;1275;p48">
            <a:extLst>
              <a:ext uri="{FF2B5EF4-FFF2-40B4-BE49-F238E27FC236}">
                <a16:creationId xmlns:a16="http://schemas.microsoft.com/office/drawing/2014/main" id="{1ACACBD9-EF5B-A766-9F60-64E4D71D1475}"/>
              </a:ext>
            </a:extLst>
          </p:cNvPr>
          <p:cNvSpPr/>
          <p:nvPr/>
        </p:nvSpPr>
        <p:spPr>
          <a:xfrm>
            <a:off x="832509" y="1715877"/>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38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24</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1"/>
            <a:ext cx="6653049" cy="39682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6"/>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a:solidFill>
                  <a:schemeClr val="bg2"/>
                </a:solidFill>
                <a:latin typeface="Amatic SC" panose="00000500000000000000" pitchFamily="2" charset="-79"/>
                <a:cs typeface="Amatic SC" panose="00000500000000000000" pitchFamily="2" charset="-79"/>
              </a:rPr>
              <a:t>arbejde med aktionslæring styrker praksis, når det foregår systematisk</a:t>
            </a:r>
            <a:endParaRPr lang="da-DK" sz="3200" b="1">
              <a:solidFill>
                <a:schemeClr val="bg2"/>
              </a:solidFill>
              <a:latin typeface="Amatic SC"/>
              <a:ea typeface="Amatic SC"/>
              <a:cs typeface="Amatic SC"/>
              <a:sym typeface="Amatic SC"/>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4585"/>
            <a:ext cx="6653049" cy="666246"/>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Aktionslæring er særligt motiverende, når…</a:t>
            </a:r>
          </a:p>
        </p:txBody>
      </p:sp>
      <p:sp>
        <p:nvSpPr>
          <p:cNvPr id="7" name="TextBox 6">
            <a:extLst>
              <a:ext uri="{FF2B5EF4-FFF2-40B4-BE49-F238E27FC236}">
                <a16:creationId xmlns:a16="http://schemas.microsoft.com/office/drawing/2014/main" id="{BD2606AB-11AB-17EB-93C7-331917089B99}"/>
              </a:ext>
            </a:extLst>
          </p:cNvPr>
          <p:cNvSpPr txBox="1"/>
          <p:nvPr/>
        </p:nvSpPr>
        <p:spPr>
          <a:xfrm>
            <a:off x="873235" y="2384883"/>
            <a:ext cx="6447399" cy="3323987"/>
          </a:xfrm>
          <a:prstGeom prst="rect">
            <a:avLst/>
          </a:prstGeom>
          <a:noFill/>
        </p:spPr>
        <p:txBody>
          <a:bodyPr wrap="square">
            <a:spAutoFit/>
          </a:bodyPr>
          <a:lstStyle/>
          <a:p>
            <a:pPr marL="360000" lvl="1"/>
            <a:r>
              <a:rPr lang="da-DK" sz="1400">
                <a:solidFill>
                  <a:schemeClr val="tx1"/>
                </a:solidFill>
                <a:latin typeface="Quicksand" panose="020B0604020202020204"/>
                <a:cs typeface="Amatic SC" panose="00000500000000000000" pitchFamily="2" charset="-79"/>
              </a:rPr>
              <a:t>… teamet arbejder med </a:t>
            </a:r>
            <a:r>
              <a:rPr lang="da-DK" sz="1400" b="1">
                <a:solidFill>
                  <a:schemeClr val="tx1"/>
                </a:solidFill>
                <a:latin typeface="Quicksand" panose="020B0604020202020204"/>
                <a:cs typeface="Amatic SC" panose="00000500000000000000" pitchFamily="2" charset="-79"/>
              </a:rPr>
              <a:t>egne aktuelle problemstillinger</a:t>
            </a:r>
            <a:r>
              <a:rPr lang="da-DK" sz="1400">
                <a:solidFill>
                  <a:schemeClr val="tx1"/>
                </a:solidFill>
                <a:latin typeface="Quicksand" panose="020B0604020202020204"/>
                <a:cs typeface="Amatic SC" panose="00000500000000000000" pitchFamily="2" charset="-79"/>
              </a:rPr>
              <a:t>.</a:t>
            </a:r>
          </a:p>
          <a:p>
            <a:pPr marL="360000" lvl="1"/>
            <a:endParaRPr lang="da-DK" sz="1400">
              <a:solidFill>
                <a:schemeClr val="tx1"/>
              </a:solidFill>
              <a:latin typeface="Quicksand" panose="020B0604020202020204"/>
              <a:cs typeface="Amatic SC" panose="00000500000000000000" pitchFamily="2" charset="-79"/>
            </a:endParaRPr>
          </a:p>
          <a:p>
            <a:pPr marL="360000" lvl="1"/>
            <a:r>
              <a:rPr lang="da-DK" sz="1400">
                <a:solidFill>
                  <a:schemeClr val="tx1"/>
                </a:solidFill>
                <a:latin typeface="Quicksand" panose="020B0604020202020204"/>
                <a:cs typeface="Amatic SC" panose="00000500000000000000" pitchFamily="2" charset="-79"/>
              </a:rPr>
              <a:t>… teamet får </a:t>
            </a:r>
            <a:r>
              <a:rPr lang="da-DK" sz="1400" b="1">
                <a:solidFill>
                  <a:schemeClr val="tx1"/>
                </a:solidFill>
                <a:latin typeface="Quicksand" panose="020B0604020202020204"/>
                <a:cs typeface="Amatic SC" panose="00000500000000000000" pitchFamily="2" charset="-79"/>
              </a:rPr>
              <a:t>succesoplevelser</a:t>
            </a:r>
            <a:r>
              <a:rPr lang="da-DK" sz="1400">
                <a:solidFill>
                  <a:schemeClr val="tx1"/>
                </a:solidFill>
                <a:latin typeface="Quicksand" panose="020B0604020202020204"/>
                <a:cs typeface="Amatic SC" panose="00000500000000000000" pitchFamily="2" charset="-79"/>
              </a:rPr>
              <a:t> og hurtigt kan se en positiv forskel.</a:t>
            </a:r>
          </a:p>
          <a:p>
            <a:pPr marL="360000" lvl="1"/>
            <a:endParaRPr lang="da-DK" sz="1400">
              <a:solidFill>
                <a:schemeClr val="tx1"/>
              </a:solidFill>
              <a:latin typeface="Quicksand" panose="020B0604020202020204"/>
              <a:cs typeface="Amatic SC" panose="00000500000000000000" pitchFamily="2" charset="-79"/>
            </a:endParaRPr>
          </a:p>
          <a:p>
            <a:pPr marL="360000" lvl="1"/>
            <a:r>
              <a:rPr lang="da-DK" sz="1400">
                <a:solidFill>
                  <a:schemeClr val="tx1"/>
                </a:solidFill>
                <a:latin typeface="Quicksand" panose="020B0604020202020204"/>
                <a:cs typeface="Amatic SC" panose="00000500000000000000" pitchFamily="2" charset="-79"/>
              </a:rPr>
              <a:t>… teamet har </a:t>
            </a:r>
            <a:r>
              <a:rPr lang="da-DK" sz="1400" b="1">
                <a:solidFill>
                  <a:schemeClr val="tx1"/>
                </a:solidFill>
                <a:latin typeface="Quicksand" panose="020B0604020202020204"/>
                <a:cs typeface="Amatic SC" panose="00000500000000000000" pitchFamily="2" charset="-79"/>
              </a:rPr>
              <a:t>fælles viden og børnesyn </a:t>
            </a:r>
            <a:r>
              <a:rPr lang="da-DK" sz="1400">
                <a:solidFill>
                  <a:schemeClr val="tx1"/>
                </a:solidFill>
                <a:latin typeface="Quicksand" panose="020B0604020202020204"/>
                <a:cs typeface="Amatic SC" panose="00000500000000000000" pitchFamily="2" charset="-79"/>
              </a:rPr>
              <a:t>som afsæt.</a:t>
            </a:r>
          </a:p>
          <a:p>
            <a:pPr marL="360000" lvl="1"/>
            <a:endParaRPr lang="da-DK" sz="1400">
              <a:solidFill>
                <a:schemeClr val="tx1"/>
              </a:solidFill>
              <a:latin typeface="Quicksand" panose="020B0604020202020204"/>
              <a:cs typeface="Amatic SC" panose="00000500000000000000" pitchFamily="2" charset="-79"/>
            </a:endParaRPr>
          </a:p>
          <a:p>
            <a:pPr marL="360000" lvl="1"/>
            <a:r>
              <a:rPr lang="da-DK" sz="1400">
                <a:solidFill>
                  <a:schemeClr val="tx1"/>
                </a:solidFill>
                <a:latin typeface="Quicksand" panose="020B0604020202020204"/>
                <a:cs typeface="Amatic SC" panose="00000500000000000000" pitchFamily="2" charset="-79"/>
              </a:rPr>
              <a:t>… teamet </a:t>
            </a:r>
            <a:r>
              <a:rPr lang="da-DK" sz="1400" b="1">
                <a:solidFill>
                  <a:schemeClr val="tx1"/>
                </a:solidFill>
                <a:latin typeface="Quicksand" panose="020B0604020202020204"/>
                <a:cs typeface="Amatic SC" panose="00000500000000000000" pitchFamily="2" charset="-79"/>
              </a:rPr>
              <a:t>følger op og evaluerer </a:t>
            </a:r>
            <a:r>
              <a:rPr lang="da-DK" sz="1400">
                <a:solidFill>
                  <a:schemeClr val="tx1"/>
                </a:solidFill>
                <a:latin typeface="Quicksand" panose="020B0604020202020204"/>
                <a:cs typeface="Amatic SC" panose="00000500000000000000" pitchFamily="2" charset="-79"/>
              </a:rPr>
              <a:t>på afprøvning i samarbejde med kollegaer.</a:t>
            </a:r>
          </a:p>
          <a:p>
            <a:pPr marL="360000" lvl="1"/>
            <a:endParaRPr lang="da-DK" sz="1400">
              <a:solidFill>
                <a:schemeClr val="tx1"/>
              </a:solidFill>
              <a:latin typeface="Quicksand" panose="020B0604020202020204"/>
              <a:cs typeface="Amatic SC" panose="00000500000000000000" pitchFamily="2" charset="-79"/>
            </a:endParaRPr>
          </a:p>
          <a:p>
            <a:pPr marL="360000" lvl="1"/>
            <a:r>
              <a:rPr lang="da-DK" sz="1400">
                <a:solidFill>
                  <a:schemeClr val="tx1"/>
                </a:solidFill>
                <a:latin typeface="Quicksand" panose="020B0604020202020204"/>
                <a:cs typeface="Amatic SC" panose="00000500000000000000" pitchFamily="2" charset="-79"/>
              </a:rPr>
              <a:t>… aktionslæring </a:t>
            </a:r>
            <a:r>
              <a:rPr lang="da-DK" sz="1400" b="1">
                <a:solidFill>
                  <a:schemeClr val="tx1"/>
                </a:solidFill>
                <a:latin typeface="Quicksand" panose="020B0604020202020204"/>
                <a:cs typeface="Amatic SC" panose="00000500000000000000" pitchFamily="2" charset="-79"/>
              </a:rPr>
              <a:t>kobles til eksisterende mødeaktiviteter </a:t>
            </a:r>
            <a:r>
              <a:rPr lang="da-DK" sz="1400">
                <a:solidFill>
                  <a:schemeClr val="tx1"/>
                </a:solidFill>
                <a:latin typeface="Quicksand" panose="020B0604020202020204"/>
                <a:cs typeface="Amatic SC" panose="00000500000000000000" pitchFamily="2" charset="-79"/>
              </a:rPr>
              <a:t>frem for at være noget ”ekstra”.</a:t>
            </a:r>
          </a:p>
          <a:p>
            <a:pPr marL="360000" lvl="1"/>
            <a:endParaRPr lang="da-DK" sz="1400">
              <a:solidFill>
                <a:schemeClr val="tx1"/>
              </a:solidFill>
              <a:latin typeface="Quicksand" panose="020B0604020202020204"/>
              <a:cs typeface="Amatic SC" panose="00000500000000000000" pitchFamily="2" charset="-79"/>
            </a:endParaRPr>
          </a:p>
          <a:p>
            <a:pPr marL="360000" lvl="1"/>
            <a:r>
              <a:rPr lang="da-DK" sz="1400">
                <a:solidFill>
                  <a:schemeClr val="tx1"/>
                </a:solidFill>
                <a:latin typeface="Quicksand" panose="020B0604020202020204"/>
                <a:cs typeface="Amatic SC" panose="00000500000000000000" pitchFamily="2" charset="-79"/>
              </a:rPr>
              <a:t>… </a:t>
            </a:r>
            <a:r>
              <a:rPr lang="da-DK" sz="1400">
                <a:latin typeface="Quicksand" panose="020B0604020202020204"/>
                <a:cs typeface="Amatic SC" panose="00000500000000000000" pitchFamily="2" charset="-79"/>
              </a:rPr>
              <a:t>teamet</a:t>
            </a:r>
            <a:r>
              <a:rPr lang="da-DK" sz="1400">
                <a:solidFill>
                  <a:schemeClr val="tx1"/>
                </a:solidFill>
                <a:latin typeface="Quicksand" panose="020B0604020202020204"/>
                <a:cs typeface="Amatic SC" panose="00000500000000000000" pitchFamily="2" charset="-79"/>
              </a:rPr>
              <a:t> får </a:t>
            </a:r>
            <a:r>
              <a:rPr lang="da-DK" sz="1400" b="1">
                <a:solidFill>
                  <a:schemeClr val="tx1"/>
                </a:solidFill>
                <a:latin typeface="Quicksand" panose="020B0604020202020204"/>
                <a:cs typeface="Amatic SC" panose="00000500000000000000" pitchFamily="2" charset="-79"/>
              </a:rPr>
              <a:t>inputs udefra </a:t>
            </a:r>
            <a:r>
              <a:rPr lang="da-DK" sz="1400">
                <a:solidFill>
                  <a:schemeClr val="tx1"/>
                </a:solidFill>
                <a:latin typeface="Quicksand" panose="020B0604020202020204"/>
                <a:cs typeface="Amatic SC" panose="00000500000000000000" pitchFamily="2" charset="-79"/>
              </a:rPr>
              <a:t>til at afprøve nye metoder</a:t>
            </a:r>
            <a:r>
              <a:rPr lang="da-DK" sz="1400" b="1">
                <a:solidFill>
                  <a:schemeClr val="tx1"/>
                </a:solidFill>
                <a:latin typeface="Quicksand" panose="020B0604020202020204"/>
                <a:cs typeface="Amatic SC" panose="00000500000000000000" pitchFamily="2" charset="-79"/>
              </a:rPr>
              <a:t> </a:t>
            </a:r>
            <a:r>
              <a:rPr lang="da-DK" sz="1400">
                <a:latin typeface="Quicksand" panose="020B0604020202020204"/>
                <a:cs typeface="Amatic SC" panose="00000500000000000000" pitchFamily="2" charset="-79"/>
              </a:rPr>
              <a:t>(fx fra UCN, PPR eller vejleder).</a:t>
            </a:r>
            <a:endParaRPr lang="da-DK" sz="1400" b="1">
              <a:solidFill>
                <a:schemeClr val="tx1"/>
              </a:solidFill>
              <a:latin typeface="Quicksand" panose="020B0604020202020204"/>
              <a:cs typeface="Amatic SC" panose="00000500000000000000" pitchFamily="2" charset="-79"/>
            </a:endParaRPr>
          </a:p>
          <a:p>
            <a:pPr marL="360000" lvl="1"/>
            <a:endParaRPr lang="da-DK" sz="1400">
              <a:solidFill>
                <a:schemeClr val="tx1"/>
              </a:solidFill>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a:t>
            </a:r>
            <a:r>
              <a:rPr lang="da-DK" sz="1400" b="1">
                <a:latin typeface="Quicksand" panose="020B0604020202020204"/>
                <a:cs typeface="Amatic SC" panose="00000500000000000000" pitchFamily="2" charset="-79"/>
              </a:rPr>
              <a:t> eksterne stiller spørgsmålstegn </a:t>
            </a:r>
            <a:r>
              <a:rPr lang="da-DK" sz="1400">
                <a:latin typeface="Quicksand" panose="020B0604020202020204"/>
                <a:cs typeface="Amatic SC" panose="00000500000000000000" pitchFamily="2" charset="-79"/>
              </a:rPr>
              <a:t>ved praksis. </a:t>
            </a:r>
            <a:endParaRPr lang="da-DK" sz="1400">
              <a:solidFill>
                <a:schemeClr val="tx1"/>
              </a:solidFill>
              <a:latin typeface="Quicksand" panose="020B0604020202020204"/>
              <a:cs typeface="Amatic SC" panose="00000500000000000000" pitchFamily="2" charset="-79"/>
            </a:endParaRPr>
          </a:p>
        </p:txBody>
      </p:sp>
      <p:sp>
        <p:nvSpPr>
          <p:cNvPr id="8" name="TextBox 7">
            <a:extLst>
              <a:ext uri="{FF2B5EF4-FFF2-40B4-BE49-F238E27FC236}">
                <a16:creationId xmlns:a16="http://schemas.microsoft.com/office/drawing/2014/main" id="{C17575AC-6326-264C-378F-10DE84939037}"/>
              </a:ext>
            </a:extLst>
          </p:cNvPr>
          <p:cNvSpPr txBox="1"/>
          <p:nvPr/>
        </p:nvSpPr>
        <p:spPr>
          <a:xfrm>
            <a:off x="8428258" y="2250831"/>
            <a:ext cx="2993331" cy="2215991"/>
          </a:xfrm>
          <a:prstGeom prst="rect">
            <a:avLst/>
          </a:prstGeom>
          <a:noFill/>
          <a:ln>
            <a:noFill/>
          </a:ln>
        </p:spPr>
        <p:txBody>
          <a:bodyPr wrap="square" lIns="0" tIns="0" rIns="0" bIns="0" rtlCol="0">
            <a:spAutoFit/>
          </a:bodyPr>
          <a:lstStyle/>
          <a:p>
            <a:r>
              <a:rPr lang="da-DK" sz="1400" dirty="0">
                <a:latin typeface="Quicksand" panose="020B0604020202020204" charset="0"/>
                <a:cs typeface="Quicksand" panose="020B0604020202020204" charset="0"/>
              </a:rPr>
              <a:t>Noget af det, som jeg synes øger motivationen, er, når det gør en forskel. Når vi kan se, at nogle af de prøvehandlinger, der sættes i værk, har en betydning. Nogle steder er der bedre blik for, om nogle af prøvehandlingerne skal justeres, men når man kan se, at noget af det man afprøver, virker, så skaber det motivation. </a:t>
            </a:r>
          </a:p>
          <a:p>
            <a:pPr algn="r"/>
            <a:r>
              <a:rPr lang="da-DK" sz="1000" i="1" dirty="0">
                <a:latin typeface="Quicksand" panose="020B0604020202020204" charset="0"/>
                <a:cs typeface="Quicksand" panose="020B0604020202020204" charset="0"/>
              </a:rPr>
              <a:t>Leder</a:t>
            </a:r>
          </a:p>
          <a:p>
            <a:endParaRPr lang="da-DK" sz="800" dirty="0">
              <a:latin typeface="Quicksand" panose="020B0604020202020204" charset="0"/>
              <a:cs typeface="Quicksand" panose="020B0604020202020204" charset="0"/>
            </a:endParaRPr>
          </a:p>
        </p:txBody>
      </p:sp>
      <p:sp>
        <p:nvSpPr>
          <p:cNvPr id="11" name="Google Shape;1251;p48">
            <a:extLst>
              <a:ext uri="{FF2B5EF4-FFF2-40B4-BE49-F238E27FC236}">
                <a16:creationId xmlns:a16="http://schemas.microsoft.com/office/drawing/2014/main" id="{9B502AFB-D63C-1840-C711-4239F459C481}"/>
              </a:ext>
            </a:extLst>
          </p:cNvPr>
          <p:cNvSpPr/>
          <p:nvPr/>
        </p:nvSpPr>
        <p:spPr>
          <a:xfrm>
            <a:off x="1603025" y="1710293"/>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raphic 11" descr="Open quotation mark with solid fill">
            <a:extLst>
              <a:ext uri="{FF2B5EF4-FFF2-40B4-BE49-F238E27FC236}">
                <a16:creationId xmlns:a16="http://schemas.microsoft.com/office/drawing/2014/main" id="{7A72D52A-C663-0E7E-C0A0-230351798E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Tree>
    <p:extLst>
      <p:ext uri="{BB962C8B-B14F-4D97-AF65-F5344CB8AC3E}">
        <p14:creationId xmlns:p14="http://schemas.microsoft.com/office/powerpoint/2010/main" val="5689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25</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1"/>
            <a:ext cx="6653049" cy="394158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6"/>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a:solidFill>
                  <a:schemeClr val="bg2"/>
                </a:solidFill>
                <a:latin typeface="Amatic SC" panose="00000500000000000000" pitchFamily="2" charset="-79"/>
                <a:cs typeface="Amatic SC" panose="00000500000000000000" pitchFamily="2" charset="-79"/>
              </a:rPr>
              <a:t>arbejde med aktionslæring styrker praksis, når det foregår systematisk</a:t>
            </a:r>
            <a:endParaRPr lang="da-DK" sz="3200" b="1">
              <a:solidFill>
                <a:schemeClr val="bg2"/>
              </a:solidFill>
              <a:latin typeface="Amatic SC"/>
              <a:ea typeface="Amatic SC"/>
              <a:cs typeface="Amatic SC"/>
              <a:sym typeface="Amatic SC"/>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4585"/>
            <a:ext cx="6653049" cy="666246"/>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Det kan udfordre udbytte af aktionslæring, når…</a:t>
            </a:r>
          </a:p>
        </p:txBody>
      </p:sp>
      <p:sp>
        <p:nvSpPr>
          <p:cNvPr id="7" name="TextBox 6">
            <a:extLst>
              <a:ext uri="{FF2B5EF4-FFF2-40B4-BE49-F238E27FC236}">
                <a16:creationId xmlns:a16="http://schemas.microsoft.com/office/drawing/2014/main" id="{BD2606AB-11AB-17EB-93C7-331917089B99}"/>
              </a:ext>
            </a:extLst>
          </p:cNvPr>
          <p:cNvSpPr txBox="1"/>
          <p:nvPr/>
        </p:nvSpPr>
        <p:spPr>
          <a:xfrm>
            <a:off x="873235" y="2384883"/>
            <a:ext cx="6361872" cy="3323987"/>
          </a:xfrm>
          <a:prstGeom prst="rect">
            <a:avLst/>
          </a:prstGeom>
          <a:noFill/>
        </p:spPr>
        <p:txBody>
          <a:bodyPr wrap="square">
            <a:spAutoFit/>
          </a:bodyPr>
          <a:lstStyle/>
          <a:p>
            <a:pPr marL="360000" lvl="1"/>
            <a:r>
              <a:rPr lang="da-DK" sz="1400">
                <a:latin typeface="Quicksand" panose="020B0604020202020204" charset="0"/>
                <a:cs typeface="Quicksand" panose="020B0604020202020204" charset="0"/>
              </a:rPr>
              <a:t>… processen opfattes som </a:t>
            </a:r>
            <a:r>
              <a:rPr lang="da-DK" sz="1400" b="1">
                <a:latin typeface="Quicksand" panose="020B0604020202020204" charset="0"/>
                <a:cs typeface="Quicksand" panose="020B0604020202020204" charset="0"/>
              </a:rPr>
              <a:t>unødvendigt kompliceret eller opstillet.</a:t>
            </a:r>
          </a:p>
          <a:p>
            <a:pPr marL="360000" lvl="1"/>
            <a:endParaRPr lang="da-DK" sz="1400">
              <a:solidFill>
                <a:schemeClr val="tx1"/>
              </a:solidFill>
              <a:latin typeface="Quicksand" panose="020B0604020202020204"/>
              <a:cs typeface="Amatic SC" panose="00000500000000000000" pitchFamily="2" charset="-79"/>
            </a:endParaRPr>
          </a:p>
          <a:p>
            <a:pPr marL="360000" lvl="1"/>
            <a:r>
              <a:rPr lang="da-DK" sz="1400">
                <a:solidFill>
                  <a:schemeClr val="tx1"/>
                </a:solidFill>
                <a:latin typeface="Quicksand" panose="020B0604020202020204"/>
                <a:cs typeface="Amatic SC" panose="00000500000000000000" pitchFamily="2" charset="-79"/>
              </a:rPr>
              <a:t>… </a:t>
            </a:r>
            <a:r>
              <a:rPr lang="da-DK" sz="1400">
                <a:latin typeface="Quicksand" panose="020B0604020202020204" charset="0"/>
                <a:cs typeface="Amatic SC" panose="00000500000000000000" pitchFamily="2" charset="-79"/>
              </a:rPr>
              <a:t>d</a:t>
            </a:r>
            <a:r>
              <a:rPr lang="da-DK" sz="1400">
                <a:latin typeface="Quicksand" panose="020B0604020202020204" charset="0"/>
                <a:cs typeface="Quicksand" panose="020B0604020202020204" charset="0"/>
              </a:rPr>
              <a:t>er ikke er sammenhængende tid til at </a:t>
            </a:r>
            <a:r>
              <a:rPr lang="da-DK" sz="1400" b="1">
                <a:latin typeface="Quicksand" panose="020B0604020202020204" charset="0"/>
                <a:cs typeface="Quicksand" panose="020B0604020202020204" charset="0"/>
              </a:rPr>
              <a:t>forberede prøvehandlinger.</a:t>
            </a:r>
          </a:p>
          <a:p>
            <a:pPr marL="360000" lvl="1"/>
            <a:endParaRPr lang="da-DK" sz="1400" b="1">
              <a:solidFill>
                <a:schemeClr val="tx1"/>
              </a:solidFill>
              <a:latin typeface="Quicksand" panose="020B0604020202020204" charset="0"/>
              <a:cs typeface="Amatic SC" panose="00000500000000000000" pitchFamily="2" charset="-79"/>
            </a:endParaRPr>
          </a:p>
          <a:p>
            <a:pPr marL="360000" lvl="1"/>
            <a:r>
              <a:rPr lang="da-DK" sz="1400">
                <a:latin typeface="Quicksand" panose="020B0604020202020204" charset="0"/>
                <a:cs typeface="Amatic SC" panose="00000500000000000000" pitchFamily="2" charset="-79"/>
              </a:rPr>
              <a:t>… m</a:t>
            </a:r>
            <a:r>
              <a:rPr lang="da-DK" sz="1400">
                <a:latin typeface="Quicksand" panose="020B0604020202020204" charset="0"/>
                <a:cs typeface="Quicksand" panose="020B0604020202020204" charset="0"/>
              </a:rPr>
              <a:t>an efterfølgende </a:t>
            </a:r>
            <a:r>
              <a:rPr lang="da-DK" sz="1400" b="1">
                <a:latin typeface="Quicksand" panose="020B0604020202020204" charset="0"/>
                <a:cs typeface="Quicksand" panose="020B0604020202020204" charset="0"/>
              </a:rPr>
              <a:t>falder tilbage i ‘plejer’.</a:t>
            </a:r>
          </a:p>
          <a:p>
            <a:pPr marL="360000" lvl="1"/>
            <a:endParaRPr lang="da-DK" sz="1400" b="1">
              <a:latin typeface="Quicksand" panose="020B0604020202020204" charset="0"/>
              <a:cs typeface="Quicksand" panose="020B0604020202020204" charset="0"/>
            </a:endParaRPr>
          </a:p>
          <a:p>
            <a:pPr marL="360000" lvl="1"/>
            <a:r>
              <a:rPr lang="da-DK" sz="1400">
                <a:latin typeface="Quicksand" panose="020B0604020202020204" charset="0"/>
                <a:cs typeface="Quicksand" panose="020B0604020202020204" charset="0"/>
              </a:rPr>
              <a:t>… refleksion </a:t>
            </a:r>
            <a:r>
              <a:rPr lang="da-DK" sz="1400" b="1">
                <a:latin typeface="Quicksand" panose="020B0604020202020204" charset="0"/>
                <a:cs typeface="Quicksand" panose="020B0604020202020204" charset="0"/>
              </a:rPr>
              <a:t>opfattes som langtrukkent.</a:t>
            </a:r>
          </a:p>
          <a:p>
            <a:pPr marL="360000" lvl="1"/>
            <a:endParaRPr lang="da-DK" sz="1400" b="1">
              <a:latin typeface="Quicksand" panose="020B0604020202020204" charset="0"/>
              <a:cs typeface="Quicksand" panose="020B0604020202020204" charset="0"/>
            </a:endParaRPr>
          </a:p>
          <a:p>
            <a:pPr marL="360000" lvl="1"/>
            <a:r>
              <a:rPr lang="da-DK" sz="1400">
                <a:latin typeface="Quicksand" panose="020B0604020202020204" charset="0"/>
                <a:cs typeface="Quicksand" panose="020B0604020202020204" charset="0"/>
              </a:rPr>
              <a:t>… genstandsfeltet opleves som </a:t>
            </a:r>
            <a:r>
              <a:rPr lang="da-DK" sz="1400" b="1">
                <a:latin typeface="Quicksand" panose="020B0604020202020204" charset="0"/>
                <a:cs typeface="Quicksand" panose="020B0604020202020204" charset="0"/>
              </a:rPr>
              <a:t>uvedkommende. </a:t>
            </a:r>
          </a:p>
          <a:p>
            <a:pPr marL="360000" lvl="1"/>
            <a:endParaRPr lang="da-DK" sz="1400" b="1">
              <a:latin typeface="Quicksand" panose="020B0604020202020204" charset="0"/>
              <a:cs typeface="Quicksand" panose="020B0604020202020204" charset="0"/>
            </a:endParaRPr>
          </a:p>
          <a:p>
            <a:pPr marL="360000" lvl="1"/>
            <a:r>
              <a:rPr lang="da-DK" sz="1400">
                <a:latin typeface="Quicksand" panose="020B0604020202020204" charset="0"/>
                <a:cs typeface="Quicksand" panose="020B0604020202020204" charset="0"/>
              </a:rPr>
              <a:t>… de </a:t>
            </a:r>
            <a:r>
              <a:rPr lang="da-DK" sz="1400" b="1">
                <a:latin typeface="Quicksand" panose="020B0604020202020204" charset="0"/>
                <a:cs typeface="Quicksand" panose="020B0604020202020204" charset="0"/>
              </a:rPr>
              <a:t>fysiske rammer på skolen opleves at skabe begrænsninger </a:t>
            </a:r>
            <a:r>
              <a:rPr lang="da-DK" sz="1400">
                <a:latin typeface="Quicksand" panose="020B0604020202020204" charset="0"/>
                <a:cs typeface="Quicksand" panose="020B0604020202020204" charset="0"/>
              </a:rPr>
              <a:t>for kreativitet og variation.</a:t>
            </a:r>
          </a:p>
          <a:p>
            <a:pPr marL="360000" lvl="1"/>
            <a:endParaRPr lang="da-DK" sz="1400">
              <a:latin typeface="Quicksand" panose="020B0604020202020204" charset="0"/>
              <a:cs typeface="Quicksand" panose="020B0604020202020204" charset="0"/>
            </a:endParaRPr>
          </a:p>
          <a:p>
            <a:pPr marL="360000" lvl="1"/>
            <a:r>
              <a:rPr lang="da-DK" sz="1400">
                <a:latin typeface="Quicksand" panose="020B0604020202020204" charset="0"/>
                <a:cs typeface="Quicksand" panose="020B0604020202020204" charset="0"/>
              </a:rPr>
              <a:t>… teamet </a:t>
            </a:r>
            <a:r>
              <a:rPr lang="da-DK" sz="1400" b="1">
                <a:latin typeface="Quicksand" panose="020B0604020202020204" charset="0"/>
                <a:cs typeface="Quicksand" panose="020B0604020202020204" charset="0"/>
              </a:rPr>
              <a:t>ikke oplever fremgang </a:t>
            </a:r>
            <a:r>
              <a:rPr lang="da-DK" sz="1400">
                <a:latin typeface="Quicksand" panose="020B0604020202020204" charset="0"/>
                <a:cs typeface="Quicksand" panose="020B0604020202020204" charset="0"/>
              </a:rPr>
              <a:t>hos eleverne trods forsøg på at skabe flere deltagelsesmuligheder.</a:t>
            </a:r>
          </a:p>
        </p:txBody>
      </p:sp>
      <p:sp>
        <p:nvSpPr>
          <p:cNvPr id="8" name="TextBox 7">
            <a:extLst>
              <a:ext uri="{FF2B5EF4-FFF2-40B4-BE49-F238E27FC236}">
                <a16:creationId xmlns:a16="http://schemas.microsoft.com/office/drawing/2014/main" id="{C17575AC-6326-264C-378F-10DE84939037}"/>
              </a:ext>
            </a:extLst>
          </p:cNvPr>
          <p:cNvSpPr txBox="1"/>
          <p:nvPr/>
        </p:nvSpPr>
        <p:spPr>
          <a:xfrm>
            <a:off x="8428257" y="2250831"/>
            <a:ext cx="2993331" cy="1723549"/>
          </a:xfrm>
          <a:prstGeom prst="rect">
            <a:avLst/>
          </a:prstGeom>
          <a:noFill/>
          <a:ln>
            <a:noFill/>
          </a:ln>
        </p:spPr>
        <p:txBody>
          <a:bodyPr wrap="square" lIns="0" tIns="0" rIns="0" bIns="0" rtlCol="0">
            <a:spAutoFit/>
          </a:bodyPr>
          <a:lstStyle/>
          <a:p>
            <a:r>
              <a:rPr lang="da-DK" sz="1400" dirty="0">
                <a:latin typeface="Quicksand" panose="020B0604020202020204" charset="0"/>
                <a:cs typeface="Quicksand" panose="020B0604020202020204" charset="0"/>
              </a:rPr>
              <a:t>Når vi arbejder med aktionslæring, skal vi finde en problemstilling, der er stor nok til, at vi kan snakke om det. Det bliver så søgt ellers. Men hvis nogle kollegaer brænder for, at et problem bliver løst, så føler jeg, at jeg hjælper dem.</a:t>
            </a:r>
            <a:endParaRPr lang="da-DK" sz="1400" i="1" dirty="0">
              <a:latin typeface="Quicksand" panose="020B0604020202020204" charset="0"/>
              <a:cs typeface="Quicksand" panose="020B0604020202020204" charset="0"/>
            </a:endParaRPr>
          </a:p>
          <a:p>
            <a:pPr algn="r"/>
            <a:endParaRPr lang="da-DK" sz="1000" i="1" dirty="0">
              <a:latin typeface="Quicksand" panose="020B0604020202020204" charset="0"/>
              <a:cs typeface="Quicksand" panose="020B0604020202020204" charset="0"/>
            </a:endParaRPr>
          </a:p>
          <a:p>
            <a:pPr algn="r"/>
            <a:r>
              <a:rPr lang="da-DK" sz="1000" i="1" dirty="0">
                <a:latin typeface="Quicksand" panose="020B0604020202020204" charset="0"/>
                <a:cs typeface="Quicksand" panose="020B0604020202020204" charset="0"/>
              </a:rPr>
              <a:t>Pædagogisk personale</a:t>
            </a:r>
          </a:p>
          <a:p>
            <a:endParaRPr lang="da-DK" sz="800" dirty="0">
              <a:latin typeface="Quicksand" panose="020B0604020202020204" charset="0"/>
              <a:cs typeface="Quicksand" panose="020B0604020202020204" charset="0"/>
            </a:endParaRPr>
          </a:p>
        </p:txBody>
      </p:sp>
      <p:sp>
        <p:nvSpPr>
          <p:cNvPr id="10" name="Google Shape;1276;p48">
            <a:extLst>
              <a:ext uri="{FF2B5EF4-FFF2-40B4-BE49-F238E27FC236}">
                <a16:creationId xmlns:a16="http://schemas.microsoft.com/office/drawing/2014/main" id="{BDA74826-B33A-DB57-0881-1E4419EC027C}"/>
              </a:ext>
            </a:extLst>
          </p:cNvPr>
          <p:cNvSpPr/>
          <p:nvPr/>
        </p:nvSpPr>
        <p:spPr>
          <a:xfrm>
            <a:off x="1450957" y="1760297"/>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raphic 12" descr="Open quotation mark with solid fill">
            <a:extLst>
              <a:ext uri="{FF2B5EF4-FFF2-40B4-BE49-F238E27FC236}">
                <a16:creationId xmlns:a16="http://schemas.microsoft.com/office/drawing/2014/main" id="{EFDBF90E-A585-DB13-D524-647449668C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Tree>
    <p:extLst>
      <p:ext uri="{BB962C8B-B14F-4D97-AF65-F5344CB8AC3E}">
        <p14:creationId xmlns:p14="http://schemas.microsoft.com/office/powerpoint/2010/main" val="127501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26</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0"/>
            <a:ext cx="6653049" cy="298046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6"/>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a:solidFill>
                  <a:schemeClr val="bg2"/>
                </a:solidFill>
                <a:latin typeface="Amatic SC" panose="00000500000000000000" pitchFamily="2" charset="-79"/>
                <a:cs typeface="Amatic SC" panose="00000500000000000000" pitchFamily="2" charset="-79"/>
              </a:rPr>
              <a:t>arbejde med aktionslæring styrker praksis, når det foregår systematisk</a:t>
            </a:r>
            <a:endParaRPr lang="da-DK" sz="3200" b="1">
              <a:solidFill>
                <a:schemeClr val="bg2"/>
              </a:solidFill>
              <a:latin typeface="Amatic SC"/>
              <a:ea typeface="Amatic SC"/>
              <a:cs typeface="Amatic SC"/>
              <a:sym typeface="Amatic SC"/>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4585"/>
            <a:ext cx="6653049" cy="666246"/>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fremadrettet kan arbejdet med aktionslæring styrkes ved at…</a:t>
            </a:r>
          </a:p>
        </p:txBody>
      </p:sp>
      <p:sp>
        <p:nvSpPr>
          <p:cNvPr id="7" name="TextBox 6">
            <a:extLst>
              <a:ext uri="{FF2B5EF4-FFF2-40B4-BE49-F238E27FC236}">
                <a16:creationId xmlns:a16="http://schemas.microsoft.com/office/drawing/2014/main" id="{BD2606AB-11AB-17EB-93C7-331917089B99}"/>
              </a:ext>
            </a:extLst>
          </p:cNvPr>
          <p:cNvSpPr txBox="1"/>
          <p:nvPr/>
        </p:nvSpPr>
        <p:spPr>
          <a:xfrm>
            <a:off x="873235" y="2384883"/>
            <a:ext cx="6447399" cy="2246769"/>
          </a:xfrm>
          <a:prstGeom prst="rect">
            <a:avLst/>
          </a:prstGeom>
          <a:noFill/>
        </p:spPr>
        <p:txBody>
          <a:bodyPr wrap="square">
            <a:spAutoFit/>
          </a:bodyPr>
          <a:lstStyle/>
          <a:p>
            <a:pPr marL="360000" lvl="1"/>
            <a:r>
              <a:rPr lang="da-DK" sz="1400">
                <a:latin typeface="Quicksand" panose="020B0604020202020204"/>
                <a:cs typeface="Amatic SC" panose="00000500000000000000" pitchFamily="2" charset="-79"/>
              </a:rPr>
              <a:t>… </a:t>
            </a:r>
            <a:r>
              <a:rPr lang="da-DK" sz="1400" b="1" err="1">
                <a:latin typeface="Quicksand" panose="020B0604020202020204"/>
                <a:cs typeface="Amatic SC" panose="00000500000000000000" pitchFamily="2" charset="-79"/>
              </a:rPr>
              <a:t>videndele</a:t>
            </a:r>
            <a:r>
              <a:rPr lang="da-DK" sz="1400">
                <a:latin typeface="Quicksand" panose="020B0604020202020204"/>
                <a:cs typeface="Amatic SC" panose="00000500000000000000" pitchFamily="2" charset="-79"/>
              </a:rPr>
              <a:t> om erfaringer med aktionslæring på tværs af teams og årgange.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indsamle data </a:t>
            </a:r>
            <a:r>
              <a:rPr lang="da-DK" sz="1400">
                <a:latin typeface="Quicksand" panose="020B0604020202020204"/>
                <a:cs typeface="Amatic SC" panose="00000500000000000000" pitchFamily="2" charset="-79"/>
              </a:rPr>
              <a:t>til at vurdere, hvorvidt aktionerne har den ønskede effekt.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prioritere tid til at </a:t>
            </a:r>
            <a:r>
              <a:rPr lang="da-DK" sz="1400" b="1">
                <a:latin typeface="Quicksand" panose="020B0604020202020204"/>
                <a:cs typeface="Amatic SC" panose="00000500000000000000" pitchFamily="2" charset="-79"/>
              </a:rPr>
              <a:t>evaluere prøvehandlinger</a:t>
            </a:r>
            <a:r>
              <a:rPr lang="da-DK" sz="1400">
                <a:latin typeface="Quicksand" panose="020B0604020202020204"/>
                <a:cs typeface="Amatic SC" panose="00000500000000000000" pitchFamily="2" charset="-79"/>
              </a:rPr>
              <a:t>.</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inddrage eleverne </a:t>
            </a:r>
            <a:r>
              <a:rPr lang="da-DK" sz="1400">
                <a:latin typeface="Quicksand" panose="020B0604020202020204"/>
                <a:cs typeface="Amatic SC" panose="00000500000000000000" pitchFamily="2" charset="-79"/>
              </a:rPr>
              <a:t>i udviklingen af læringsmiljøet og få deres perspektiver på prøvehandlingerne.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observere hinandens undervisning </a:t>
            </a:r>
            <a:r>
              <a:rPr lang="da-DK" sz="1400">
                <a:latin typeface="Quicksand" panose="020B0604020202020204"/>
                <a:cs typeface="Amatic SC" panose="00000500000000000000" pitchFamily="2" charset="-79"/>
              </a:rPr>
              <a:t>for at finde nye løsninger på udfordringer. </a:t>
            </a:r>
          </a:p>
        </p:txBody>
      </p:sp>
      <p:sp>
        <p:nvSpPr>
          <p:cNvPr id="8" name="TextBox 7">
            <a:extLst>
              <a:ext uri="{FF2B5EF4-FFF2-40B4-BE49-F238E27FC236}">
                <a16:creationId xmlns:a16="http://schemas.microsoft.com/office/drawing/2014/main" id="{C17575AC-6326-264C-378F-10DE84939037}"/>
              </a:ext>
            </a:extLst>
          </p:cNvPr>
          <p:cNvSpPr txBox="1"/>
          <p:nvPr/>
        </p:nvSpPr>
        <p:spPr>
          <a:xfrm>
            <a:off x="8428257" y="2250831"/>
            <a:ext cx="2993331" cy="1369606"/>
          </a:xfrm>
          <a:prstGeom prst="rect">
            <a:avLst/>
          </a:prstGeom>
          <a:noFill/>
          <a:ln>
            <a:noFill/>
          </a:ln>
        </p:spPr>
        <p:txBody>
          <a:bodyPr wrap="square" lIns="0" tIns="0" rIns="0" bIns="0" rtlCol="0">
            <a:spAutoFit/>
          </a:bodyPr>
          <a:lstStyle/>
          <a:p>
            <a:r>
              <a:rPr lang="da-DK" sz="1400" dirty="0">
                <a:latin typeface="Quicksand" panose="020B0604020202020204"/>
                <a:cs typeface="Quicksand" panose="020B0604020202020204" charset="0"/>
              </a:rPr>
              <a:t>Evalueringen efter hver time sammen med eleverne gør mig klogere på deres tanker og refleksioner omkring læring. Og det tager jeg til efterretning i min forberedelse til næste gang.</a:t>
            </a:r>
            <a:endParaRPr lang="da-DK" sz="1400" dirty="0">
              <a:latin typeface="Quicksand" panose="020B0604020202020204" charset="0"/>
              <a:cs typeface="Quicksand" panose="020B0604020202020204" charset="0"/>
            </a:endParaRPr>
          </a:p>
          <a:p>
            <a:pPr algn="r"/>
            <a:r>
              <a:rPr lang="da-DK" sz="1100" i="1" dirty="0">
                <a:latin typeface="Quicksand" panose="020B0604020202020204" charset="0"/>
                <a:cs typeface="Quicksand" panose="020B0604020202020204" charset="0"/>
              </a:rPr>
              <a:t>Pædagogisk personale</a:t>
            </a:r>
          </a:p>
          <a:p>
            <a:endParaRPr lang="da-DK" sz="800" dirty="0">
              <a:latin typeface="Quicksand" panose="020B0604020202020204" charset="0"/>
              <a:cs typeface="Quicksand" panose="020B0604020202020204" charset="0"/>
            </a:endParaRPr>
          </a:p>
        </p:txBody>
      </p:sp>
      <p:sp>
        <p:nvSpPr>
          <p:cNvPr id="11" name="Google Shape;1217;p48">
            <a:extLst>
              <a:ext uri="{FF2B5EF4-FFF2-40B4-BE49-F238E27FC236}">
                <a16:creationId xmlns:a16="http://schemas.microsoft.com/office/drawing/2014/main" id="{98EB45EF-6C33-45A5-90FF-035114568288}"/>
              </a:ext>
            </a:extLst>
          </p:cNvPr>
          <p:cNvSpPr/>
          <p:nvPr/>
        </p:nvSpPr>
        <p:spPr>
          <a:xfrm>
            <a:off x="873235" y="1734497"/>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raphic 12" descr="Open quotation mark with solid fill">
            <a:extLst>
              <a:ext uri="{FF2B5EF4-FFF2-40B4-BE49-F238E27FC236}">
                <a16:creationId xmlns:a16="http://schemas.microsoft.com/office/drawing/2014/main" id="{9416B37F-93DE-712E-8201-40CAA6CECD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Tree>
    <p:extLst>
      <p:ext uri="{BB962C8B-B14F-4D97-AF65-F5344CB8AC3E}">
        <p14:creationId xmlns:p14="http://schemas.microsoft.com/office/powerpoint/2010/main" val="55755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extLst>
              <p:ext uri="{D42A27DB-BD31-4B8C-83A1-F6EECF244321}">
                <p14:modId xmlns:p14="http://schemas.microsoft.com/office/powerpoint/2010/main" val="2181091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27</a:t>
            </a:fld>
            <a:endParaRPr lang="da-DK"/>
          </a:p>
        </p:txBody>
      </p:sp>
      <p:sp>
        <p:nvSpPr>
          <p:cNvPr id="2" name="Rectangle 1">
            <a:extLst>
              <a:ext uri="{FF2B5EF4-FFF2-40B4-BE49-F238E27FC236}">
                <a16:creationId xmlns:a16="http://schemas.microsoft.com/office/drawing/2014/main" id="{3BC97B6A-32D1-29B0-934F-1034BC12DC24}"/>
              </a:ext>
            </a:extLst>
          </p:cNvPr>
          <p:cNvSpPr/>
          <p:nvPr/>
        </p:nvSpPr>
        <p:spPr>
          <a:xfrm rot="1069853">
            <a:off x="4687356" y="3036555"/>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400">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Hvad kan vi gøre for i højere grad at inddrage elevernes perspektiver i vores udvikling af praksis? </a:t>
            </a:r>
            <a:endParaRPr lang="da-DK" sz="2400" noProof="0">
              <a:solidFill>
                <a:srgbClr val="273F68"/>
              </a:solidFill>
              <a:latin typeface="Amatic SC" panose="00000500000000000000" pitchFamily="2" charset="-79"/>
              <a:cs typeface="Amatic SC" panose="00000500000000000000" pitchFamily="2" charset="-79"/>
            </a:endParaRPr>
          </a:p>
        </p:txBody>
      </p:sp>
      <p:pic>
        <p:nvPicPr>
          <p:cNvPr id="6" name="Graphic 5" descr="Paperclip with solid fill">
            <a:extLst>
              <a:ext uri="{FF2B5EF4-FFF2-40B4-BE49-F238E27FC236}">
                <a16:creationId xmlns:a16="http://schemas.microsoft.com/office/drawing/2014/main" id="{F02DD254-3E7E-85BD-8E45-B9D602CC7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056811" y="2606008"/>
            <a:ext cx="914400" cy="914400"/>
          </a:xfrm>
          <a:prstGeom prst="rect">
            <a:avLst/>
          </a:prstGeom>
        </p:spPr>
      </p:pic>
      <p:sp>
        <p:nvSpPr>
          <p:cNvPr id="7" name="Rectangle 6">
            <a:extLst>
              <a:ext uri="{FF2B5EF4-FFF2-40B4-BE49-F238E27FC236}">
                <a16:creationId xmlns:a16="http://schemas.microsoft.com/office/drawing/2014/main" id="{04157946-5611-8C4B-3ED0-4026199785C4}"/>
              </a:ext>
            </a:extLst>
          </p:cNvPr>
          <p:cNvSpPr/>
          <p:nvPr/>
        </p:nvSpPr>
        <p:spPr>
          <a:xfrm rot="437979">
            <a:off x="8454230" y="2354968"/>
            <a:ext cx="2817291" cy="27827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a:solidFill>
                <a:srgbClr val="273F68"/>
              </a:solidFill>
              <a:latin typeface="Amatic SC" panose="00000500000000000000" pitchFamily="2" charset="-79"/>
              <a:cs typeface="Amatic SC" panose="00000500000000000000" pitchFamily="2" charset="-79"/>
            </a:endParaRPr>
          </a:p>
          <a:p>
            <a:pPr algn="ctr"/>
            <a:endParaRPr lang="da-DK" sz="2400" b="1">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vil vi sikre, at vi evaluerer prøvehandlinger og bruger det som anledning til at lave nye prøvehandlinger?</a:t>
            </a:r>
            <a:r>
              <a:rPr lang="da-DK" sz="2200" b="1">
                <a:solidFill>
                  <a:srgbClr val="273F68"/>
                </a:solidFill>
                <a:latin typeface="Amatic SC" panose="00000500000000000000" pitchFamily="2" charset="-79"/>
                <a:cs typeface="Amatic SC" panose="00000500000000000000" pitchFamily="2" charset="-79"/>
              </a:rPr>
              <a:t> </a:t>
            </a:r>
          </a:p>
        </p:txBody>
      </p:sp>
      <p:sp>
        <p:nvSpPr>
          <p:cNvPr id="8" name="Rectangle 7">
            <a:extLst>
              <a:ext uri="{FF2B5EF4-FFF2-40B4-BE49-F238E27FC236}">
                <a16:creationId xmlns:a16="http://schemas.microsoft.com/office/drawing/2014/main" id="{8BDAA3FF-59CD-C6F5-F701-342B5E4445E1}"/>
              </a:ext>
            </a:extLst>
          </p:cNvPr>
          <p:cNvSpPr/>
          <p:nvPr/>
        </p:nvSpPr>
        <p:spPr>
          <a:xfrm rot="20942225">
            <a:off x="1206123" y="240562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800" noProof="0">
              <a:solidFill>
                <a:srgbClr val="273F68"/>
              </a:solidFill>
              <a:latin typeface="Amatic SC" panose="00000500000000000000" pitchFamily="2" charset="-79"/>
              <a:cs typeface="Amatic SC" panose="00000500000000000000" pitchFamily="2" charset="-79"/>
            </a:endParaRPr>
          </a:p>
          <a:p>
            <a:pPr algn="ctr"/>
            <a:r>
              <a:rPr lang="da-DK" sz="2400" b="1" noProof="0">
                <a:solidFill>
                  <a:srgbClr val="273F68"/>
                </a:solidFill>
                <a:latin typeface="Amatic SC" panose="00000500000000000000" pitchFamily="2" charset="-79"/>
                <a:cs typeface="Amatic SC" panose="00000500000000000000" pitchFamily="2" charset="-79"/>
              </a:rPr>
              <a:t>Hvornår og hvordan kan vi dele erfaringer med aktionslæring på tværs af teams og årgange?</a:t>
            </a:r>
          </a:p>
        </p:txBody>
      </p:sp>
      <p:pic>
        <p:nvPicPr>
          <p:cNvPr id="3" name="Graphic 2" descr="Paperclip with solid fill">
            <a:extLst>
              <a:ext uri="{FF2B5EF4-FFF2-40B4-BE49-F238E27FC236}">
                <a16:creationId xmlns:a16="http://schemas.microsoft.com/office/drawing/2014/main" id="{AE2E047D-1D57-0D37-261A-11AA26C96E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5" y="1914486"/>
            <a:ext cx="914400" cy="914400"/>
          </a:xfrm>
          <a:prstGeom prst="rect">
            <a:avLst/>
          </a:prstGeom>
        </p:spPr>
      </p:pic>
      <p:pic>
        <p:nvPicPr>
          <p:cNvPr id="11" name="Graphic 10" descr="Paperclip with solid fill">
            <a:extLst>
              <a:ext uri="{FF2B5EF4-FFF2-40B4-BE49-F238E27FC236}">
                <a16:creationId xmlns:a16="http://schemas.microsoft.com/office/drawing/2014/main" id="{8DE18BA0-F733-5E42-FE31-5C354263EA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881677"/>
            <a:ext cx="914400" cy="914400"/>
          </a:xfrm>
          <a:prstGeom prst="rect">
            <a:avLst/>
          </a:prstGeom>
        </p:spPr>
      </p:pic>
      <p:sp>
        <p:nvSpPr>
          <p:cNvPr id="9" name="Google Shape;846;p29">
            <a:extLst>
              <a:ext uri="{FF2B5EF4-FFF2-40B4-BE49-F238E27FC236}">
                <a16:creationId xmlns:a16="http://schemas.microsoft.com/office/drawing/2014/main" id="{67B99296-AEBF-78CA-AB36-AFA9E38F5D34}"/>
              </a:ext>
            </a:extLst>
          </p:cNvPr>
          <p:cNvSpPr/>
          <p:nvPr/>
        </p:nvSpPr>
        <p:spPr>
          <a:xfrm>
            <a:off x="0" y="346507"/>
            <a:ext cx="12192001" cy="854281"/>
          </a:xfrm>
          <a:prstGeom prst="rect">
            <a:avLst/>
          </a:prstGeom>
          <a:solidFill>
            <a:schemeClr val="accent6"/>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a:solidFill>
                  <a:schemeClr val="bg1"/>
                </a:solidFill>
                <a:latin typeface="Amatic SC"/>
                <a:ea typeface="Amatic SC"/>
                <a:cs typeface="Amatic SC"/>
                <a:sym typeface="Amatic SC"/>
              </a:rPr>
              <a:t>refleksionsspørgsmål</a:t>
            </a:r>
          </a:p>
        </p:txBody>
      </p:sp>
      <p:sp>
        <p:nvSpPr>
          <p:cNvPr id="10" name="TextBox 9">
            <a:extLst>
              <a:ext uri="{FF2B5EF4-FFF2-40B4-BE49-F238E27FC236}">
                <a16:creationId xmlns:a16="http://schemas.microsoft.com/office/drawing/2014/main" id="{8D42647C-1052-D35E-1B24-744AC30C1036}"/>
              </a:ext>
            </a:extLst>
          </p:cNvPr>
          <p:cNvSpPr txBox="1"/>
          <p:nvPr/>
        </p:nvSpPr>
        <p:spPr>
          <a:xfrm>
            <a:off x="967336" y="6007146"/>
            <a:ext cx="10772775" cy="123111"/>
          </a:xfrm>
          <a:prstGeom prst="rect">
            <a:avLst/>
          </a:prstGeom>
          <a:noFill/>
        </p:spPr>
        <p:txBody>
          <a:bodyPr wrap="square" lIns="0" tIns="0" rIns="0" bIns="0" rtlCol="0">
            <a:spAutoFit/>
          </a:bodyPr>
          <a:lstStyle/>
          <a:p>
            <a:r>
              <a:rPr lang="da-DK" sz="800">
                <a:latin typeface="Quicksand" panose="020B0604020202020204"/>
              </a:rPr>
              <a:t>*I kan med fordel inddrage og perspektivere til skolens resultater i skolerapporten </a:t>
            </a:r>
            <a:r>
              <a:rPr lang="da-DK" sz="800">
                <a:solidFill>
                  <a:schemeClr val="tx1"/>
                </a:solidFill>
                <a:latin typeface="Quicksand" panose="020B0604020202020204" charset="0"/>
                <a:ea typeface="Quicksand"/>
                <a:cs typeface="Quicksand" panose="020B0604020202020204" charset="0"/>
                <a:sym typeface="Quicksand"/>
              </a:rPr>
              <a:t>under temaet ”Teamets samarbejde i PLF” og ”Inddragelse af elevernes perspektiver”. </a:t>
            </a:r>
            <a:endParaRPr lang="da-DK" sz="800">
              <a:latin typeface="Quicksand" panose="020B0604020202020204"/>
            </a:endParaRPr>
          </a:p>
        </p:txBody>
      </p:sp>
    </p:spTree>
    <p:extLst>
      <p:ext uri="{BB962C8B-B14F-4D97-AF65-F5344CB8AC3E}">
        <p14:creationId xmlns:p14="http://schemas.microsoft.com/office/powerpoint/2010/main" val="29314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2C6A4-7126-6133-BDE9-8899A50474E6}"/>
              </a:ext>
            </a:extLst>
          </p:cNvPr>
          <p:cNvSpPr>
            <a:spLocks noGrp="1"/>
          </p:cNvSpPr>
          <p:nvPr>
            <p:ph type="sldNum" sz="quarter" idx="12"/>
          </p:nvPr>
        </p:nvSpPr>
        <p:spPr/>
        <p:txBody>
          <a:bodyPr/>
          <a:lstStyle/>
          <a:p>
            <a:fld id="{23AA811B-2EBD-4900-905E-5BE206449611}" type="slidenum">
              <a:rPr lang="da-DK" smtClean="0"/>
              <a:pPr/>
              <a:t>28</a:t>
            </a:fld>
            <a:endParaRPr lang="da-DK"/>
          </a:p>
        </p:txBody>
      </p:sp>
      <p:grpSp>
        <p:nvGrpSpPr>
          <p:cNvPr id="3" name="Google Shape;22;p2">
            <a:extLst>
              <a:ext uri="{FF2B5EF4-FFF2-40B4-BE49-F238E27FC236}">
                <a16:creationId xmlns:a16="http://schemas.microsoft.com/office/drawing/2014/main" id="{F856A1E5-536D-22E8-AB91-F684A9EBED34}"/>
              </a:ext>
            </a:extLst>
          </p:cNvPr>
          <p:cNvGrpSpPr/>
          <p:nvPr/>
        </p:nvGrpSpPr>
        <p:grpSpPr>
          <a:xfrm>
            <a:off x="81519" y="-84327"/>
            <a:ext cx="12028962" cy="7026653"/>
            <a:chOff x="-85500" y="-168653"/>
            <a:chExt cx="9290344" cy="5426904"/>
          </a:xfrm>
        </p:grpSpPr>
        <p:grpSp>
          <p:nvGrpSpPr>
            <p:cNvPr id="4" name="Google Shape;23;p2">
              <a:extLst>
                <a:ext uri="{FF2B5EF4-FFF2-40B4-BE49-F238E27FC236}">
                  <a16:creationId xmlns:a16="http://schemas.microsoft.com/office/drawing/2014/main" id="{777CEB8E-787E-36F4-EB77-4C29ADC59783}"/>
                </a:ext>
              </a:extLst>
            </p:cNvPr>
            <p:cNvGrpSpPr/>
            <p:nvPr/>
          </p:nvGrpSpPr>
          <p:grpSpPr>
            <a:xfrm>
              <a:off x="3870624" y="271731"/>
              <a:ext cx="531017" cy="704779"/>
              <a:chOff x="3870624" y="271731"/>
              <a:chExt cx="531017" cy="704779"/>
            </a:xfrm>
          </p:grpSpPr>
          <p:sp>
            <p:nvSpPr>
              <p:cNvPr id="88" name="Google Shape;24;p2">
                <a:extLst>
                  <a:ext uri="{FF2B5EF4-FFF2-40B4-BE49-F238E27FC236}">
                    <a16:creationId xmlns:a16="http://schemas.microsoft.com/office/drawing/2014/main" id="{097165CA-8507-FF16-369E-D689DA43B8EB}"/>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9" name="Google Shape;25;p2">
                <a:extLst>
                  <a:ext uri="{FF2B5EF4-FFF2-40B4-BE49-F238E27FC236}">
                    <a16:creationId xmlns:a16="http://schemas.microsoft.com/office/drawing/2014/main" id="{5C015839-285A-E806-C927-D71B9E4F2F71}"/>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 name="Google Shape;26;p2">
              <a:extLst>
                <a:ext uri="{FF2B5EF4-FFF2-40B4-BE49-F238E27FC236}">
                  <a16:creationId xmlns:a16="http://schemas.microsoft.com/office/drawing/2014/main" id="{26D3CC53-84FD-A8C6-95C0-057FDDAC8962}"/>
                </a:ext>
              </a:extLst>
            </p:cNvPr>
            <p:cNvGrpSpPr/>
            <p:nvPr/>
          </p:nvGrpSpPr>
          <p:grpSpPr>
            <a:xfrm>
              <a:off x="-85500" y="4299338"/>
              <a:ext cx="612915" cy="585559"/>
              <a:chOff x="8158724" y="4646275"/>
              <a:chExt cx="612915" cy="585559"/>
            </a:xfrm>
          </p:grpSpPr>
          <p:sp>
            <p:nvSpPr>
              <p:cNvPr id="86" name="Google Shape;27;p2">
                <a:extLst>
                  <a:ext uri="{FF2B5EF4-FFF2-40B4-BE49-F238E27FC236}">
                    <a16:creationId xmlns:a16="http://schemas.microsoft.com/office/drawing/2014/main" id="{E3D10441-523F-090F-6345-7C9A7C6DB1D2}"/>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28;p2">
                <a:extLst>
                  <a:ext uri="{FF2B5EF4-FFF2-40B4-BE49-F238E27FC236}">
                    <a16:creationId xmlns:a16="http://schemas.microsoft.com/office/drawing/2014/main" id="{3D9B1AC4-3008-D157-C9D6-CAEDB29B15BE}"/>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 name="Google Shape;29;p2">
              <a:extLst>
                <a:ext uri="{FF2B5EF4-FFF2-40B4-BE49-F238E27FC236}">
                  <a16:creationId xmlns:a16="http://schemas.microsoft.com/office/drawing/2014/main" id="{7FF340DC-09D0-98AB-EEBF-6FCD2DE87370}"/>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7" name="Google Shape;30;p2">
              <a:extLst>
                <a:ext uri="{FF2B5EF4-FFF2-40B4-BE49-F238E27FC236}">
                  <a16:creationId xmlns:a16="http://schemas.microsoft.com/office/drawing/2014/main" id="{DC82E49F-826B-D395-190A-F7D1EAA117B3}"/>
                </a:ext>
              </a:extLst>
            </p:cNvPr>
            <p:cNvGrpSpPr/>
            <p:nvPr/>
          </p:nvGrpSpPr>
          <p:grpSpPr>
            <a:xfrm>
              <a:off x="968652" y="3696885"/>
              <a:ext cx="565312" cy="602473"/>
              <a:chOff x="813652" y="3801560"/>
              <a:chExt cx="565312" cy="602473"/>
            </a:xfrm>
          </p:grpSpPr>
          <p:sp>
            <p:nvSpPr>
              <p:cNvPr id="84" name="Google Shape;31;p2">
                <a:extLst>
                  <a:ext uri="{FF2B5EF4-FFF2-40B4-BE49-F238E27FC236}">
                    <a16:creationId xmlns:a16="http://schemas.microsoft.com/office/drawing/2014/main" id="{87922206-C33D-BD38-1916-ACABE2183F3A}"/>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32;p2">
                <a:extLst>
                  <a:ext uri="{FF2B5EF4-FFF2-40B4-BE49-F238E27FC236}">
                    <a16:creationId xmlns:a16="http://schemas.microsoft.com/office/drawing/2014/main" id="{EB20F055-BCC2-7683-A739-FBB728AE5104}"/>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8" name="Google Shape;33;p2">
              <a:extLst>
                <a:ext uri="{FF2B5EF4-FFF2-40B4-BE49-F238E27FC236}">
                  <a16:creationId xmlns:a16="http://schemas.microsoft.com/office/drawing/2014/main" id="{8B6C04EB-E36E-4A39-C463-8BF150D41B21}"/>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 name="Google Shape;34;p2">
              <a:extLst>
                <a:ext uri="{FF2B5EF4-FFF2-40B4-BE49-F238E27FC236}">
                  <a16:creationId xmlns:a16="http://schemas.microsoft.com/office/drawing/2014/main" id="{A01C4DF0-E35C-CDFB-C449-51F9CC3BF05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0" name="Google Shape;35;p2">
              <a:extLst>
                <a:ext uri="{FF2B5EF4-FFF2-40B4-BE49-F238E27FC236}">
                  <a16:creationId xmlns:a16="http://schemas.microsoft.com/office/drawing/2014/main" id="{B74C21B7-2E50-5D92-DB50-8366A92B1F21}"/>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1" name="Google Shape;36;p2">
              <a:extLst>
                <a:ext uri="{FF2B5EF4-FFF2-40B4-BE49-F238E27FC236}">
                  <a16:creationId xmlns:a16="http://schemas.microsoft.com/office/drawing/2014/main" id="{2E6BCD2C-0E6E-1608-432A-D57EC3350DA9}"/>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37;p2">
              <a:extLst>
                <a:ext uri="{FF2B5EF4-FFF2-40B4-BE49-F238E27FC236}">
                  <a16:creationId xmlns:a16="http://schemas.microsoft.com/office/drawing/2014/main" id="{486D3B1C-D1CD-E11F-08BF-E2BD6657B7BA}"/>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38;p2">
              <a:extLst>
                <a:ext uri="{FF2B5EF4-FFF2-40B4-BE49-F238E27FC236}">
                  <a16:creationId xmlns:a16="http://schemas.microsoft.com/office/drawing/2014/main" id="{CE69955E-B189-D7BE-FBD5-145B7021E767}"/>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4" name="Google Shape;39;p2">
              <a:extLst>
                <a:ext uri="{FF2B5EF4-FFF2-40B4-BE49-F238E27FC236}">
                  <a16:creationId xmlns:a16="http://schemas.microsoft.com/office/drawing/2014/main" id="{1F88CAAB-4904-D051-ED3B-70FA24389717}"/>
                </a:ext>
              </a:extLst>
            </p:cNvPr>
            <p:cNvGrpSpPr/>
            <p:nvPr/>
          </p:nvGrpSpPr>
          <p:grpSpPr>
            <a:xfrm>
              <a:off x="5462677" y="4575203"/>
              <a:ext cx="497752" cy="491681"/>
              <a:chOff x="7559440" y="3972390"/>
              <a:chExt cx="497752" cy="491681"/>
            </a:xfrm>
          </p:grpSpPr>
          <p:sp>
            <p:nvSpPr>
              <p:cNvPr id="82" name="Google Shape;40;p2">
                <a:extLst>
                  <a:ext uri="{FF2B5EF4-FFF2-40B4-BE49-F238E27FC236}">
                    <a16:creationId xmlns:a16="http://schemas.microsoft.com/office/drawing/2014/main" id="{EF7704F7-3C84-6630-4B8A-45C1E89B8991}"/>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41;p2">
                <a:extLst>
                  <a:ext uri="{FF2B5EF4-FFF2-40B4-BE49-F238E27FC236}">
                    <a16:creationId xmlns:a16="http://schemas.microsoft.com/office/drawing/2014/main" id="{AC72388D-9E25-7A53-ABE7-23ACA3361EA4}"/>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5" name="Google Shape;42;p2">
              <a:extLst>
                <a:ext uri="{FF2B5EF4-FFF2-40B4-BE49-F238E27FC236}">
                  <a16:creationId xmlns:a16="http://schemas.microsoft.com/office/drawing/2014/main" id="{2FA37B22-1DE2-5F27-6F96-FDFC8A2BCDD7}"/>
                </a:ext>
              </a:extLst>
            </p:cNvPr>
            <p:cNvGrpSpPr/>
            <p:nvPr/>
          </p:nvGrpSpPr>
          <p:grpSpPr>
            <a:xfrm>
              <a:off x="510215" y="271717"/>
              <a:ext cx="557022" cy="619823"/>
              <a:chOff x="510215" y="271717"/>
              <a:chExt cx="557022" cy="619823"/>
            </a:xfrm>
          </p:grpSpPr>
          <p:sp>
            <p:nvSpPr>
              <p:cNvPr id="80" name="Google Shape;43;p2">
                <a:extLst>
                  <a:ext uri="{FF2B5EF4-FFF2-40B4-BE49-F238E27FC236}">
                    <a16:creationId xmlns:a16="http://schemas.microsoft.com/office/drawing/2014/main" id="{B6D4D1E2-4683-9C14-7A57-CA44D6522F4E}"/>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44;p2">
                <a:extLst>
                  <a:ext uri="{FF2B5EF4-FFF2-40B4-BE49-F238E27FC236}">
                    <a16:creationId xmlns:a16="http://schemas.microsoft.com/office/drawing/2014/main" id="{F1A5F68C-7E89-AD0B-EB86-A331CFF2857B}"/>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6" name="Google Shape;45;p2">
              <a:extLst>
                <a:ext uri="{FF2B5EF4-FFF2-40B4-BE49-F238E27FC236}">
                  <a16:creationId xmlns:a16="http://schemas.microsoft.com/office/drawing/2014/main" id="{0A0A4635-AF84-F54B-EF5C-360525760775}"/>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46;p2">
              <a:extLst>
                <a:ext uri="{FF2B5EF4-FFF2-40B4-BE49-F238E27FC236}">
                  <a16:creationId xmlns:a16="http://schemas.microsoft.com/office/drawing/2014/main" id="{89B02591-9CEA-715F-D5D3-19646A0A3814}"/>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47;p2">
              <a:extLst>
                <a:ext uri="{FF2B5EF4-FFF2-40B4-BE49-F238E27FC236}">
                  <a16:creationId xmlns:a16="http://schemas.microsoft.com/office/drawing/2014/main" id="{D8AAA867-947C-5CA1-0B14-800859DB9D4E}"/>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48;p2">
              <a:extLst>
                <a:ext uri="{FF2B5EF4-FFF2-40B4-BE49-F238E27FC236}">
                  <a16:creationId xmlns:a16="http://schemas.microsoft.com/office/drawing/2014/main" id="{5B73BE1E-2D35-BD46-2CA1-AE547411BD0F}"/>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49;p2">
              <a:extLst>
                <a:ext uri="{FF2B5EF4-FFF2-40B4-BE49-F238E27FC236}">
                  <a16:creationId xmlns:a16="http://schemas.microsoft.com/office/drawing/2014/main" id="{0217332C-902F-5C40-3444-5C3EBA1D43B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50;p2">
              <a:extLst>
                <a:ext uri="{FF2B5EF4-FFF2-40B4-BE49-F238E27FC236}">
                  <a16:creationId xmlns:a16="http://schemas.microsoft.com/office/drawing/2014/main" id="{F4891475-3AFC-9B20-65BA-5A24C9363ABD}"/>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51;p2">
              <a:extLst>
                <a:ext uri="{FF2B5EF4-FFF2-40B4-BE49-F238E27FC236}">
                  <a16:creationId xmlns:a16="http://schemas.microsoft.com/office/drawing/2014/main" id="{49026444-46C5-42C7-1A23-4BCACFEE0BFA}"/>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52;p2">
              <a:extLst>
                <a:ext uri="{FF2B5EF4-FFF2-40B4-BE49-F238E27FC236}">
                  <a16:creationId xmlns:a16="http://schemas.microsoft.com/office/drawing/2014/main" id="{4D078995-9A4D-40F2-6DB7-184B5712A63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4" name="Google Shape;53;p2">
              <a:extLst>
                <a:ext uri="{FF2B5EF4-FFF2-40B4-BE49-F238E27FC236}">
                  <a16:creationId xmlns:a16="http://schemas.microsoft.com/office/drawing/2014/main" id="{3E106C1B-0A4E-42E8-DC62-29F515C5EEC9}"/>
                </a:ext>
              </a:extLst>
            </p:cNvPr>
            <p:cNvGrpSpPr/>
            <p:nvPr/>
          </p:nvGrpSpPr>
          <p:grpSpPr>
            <a:xfrm rot="891035">
              <a:off x="1165229" y="1691730"/>
              <a:ext cx="657771" cy="386113"/>
              <a:chOff x="1429156" y="1387535"/>
              <a:chExt cx="657769" cy="386112"/>
            </a:xfrm>
          </p:grpSpPr>
          <p:sp>
            <p:nvSpPr>
              <p:cNvPr id="78" name="Google Shape;54;p2">
                <a:extLst>
                  <a:ext uri="{FF2B5EF4-FFF2-40B4-BE49-F238E27FC236}">
                    <a16:creationId xmlns:a16="http://schemas.microsoft.com/office/drawing/2014/main" id="{4F9C3FAA-A991-3DE5-51C2-CB82C0FB7E6A}"/>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9" name="Google Shape;55;p2">
                <a:extLst>
                  <a:ext uri="{FF2B5EF4-FFF2-40B4-BE49-F238E27FC236}">
                    <a16:creationId xmlns:a16="http://schemas.microsoft.com/office/drawing/2014/main" id="{0EF30F4D-63BD-C2FA-2338-0F5A315557F4}"/>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5" name="Google Shape;56;p2">
              <a:extLst>
                <a:ext uri="{FF2B5EF4-FFF2-40B4-BE49-F238E27FC236}">
                  <a16:creationId xmlns:a16="http://schemas.microsoft.com/office/drawing/2014/main" id="{D6A4D23F-73FC-5D55-6E79-9E3DCCF1081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57;p2">
              <a:extLst>
                <a:ext uri="{FF2B5EF4-FFF2-40B4-BE49-F238E27FC236}">
                  <a16:creationId xmlns:a16="http://schemas.microsoft.com/office/drawing/2014/main" id="{2F7E8455-20E3-959C-7A74-2510861948A0}"/>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7" name="Google Shape;58;p2">
              <a:extLst>
                <a:ext uri="{FF2B5EF4-FFF2-40B4-BE49-F238E27FC236}">
                  <a16:creationId xmlns:a16="http://schemas.microsoft.com/office/drawing/2014/main" id="{BFC6B312-A3C9-1523-7ABA-1F8BDD3DB47C}"/>
                </a:ext>
              </a:extLst>
            </p:cNvPr>
            <p:cNvGrpSpPr/>
            <p:nvPr/>
          </p:nvGrpSpPr>
          <p:grpSpPr>
            <a:xfrm>
              <a:off x="346827" y="3411153"/>
              <a:ext cx="376916" cy="455685"/>
              <a:chOff x="1010452" y="1144365"/>
              <a:chExt cx="376916" cy="455685"/>
            </a:xfrm>
          </p:grpSpPr>
          <p:sp>
            <p:nvSpPr>
              <p:cNvPr id="76" name="Google Shape;59;p2">
                <a:extLst>
                  <a:ext uri="{FF2B5EF4-FFF2-40B4-BE49-F238E27FC236}">
                    <a16:creationId xmlns:a16="http://schemas.microsoft.com/office/drawing/2014/main" id="{E30C08A6-F7BE-F853-2A92-90C2AF436FC2}"/>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7" name="Google Shape;60;p2">
                <a:extLst>
                  <a:ext uri="{FF2B5EF4-FFF2-40B4-BE49-F238E27FC236}">
                    <a16:creationId xmlns:a16="http://schemas.microsoft.com/office/drawing/2014/main" id="{BCA30151-56DA-9D77-6AE6-81CE1B3C031B}"/>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8" name="Google Shape;61;p2">
              <a:extLst>
                <a:ext uri="{FF2B5EF4-FFF2-40B4-BE49-F238E27FC236}">
                  <a16:creationId xmlns:a16="http://schemas.microsoft.com/office/drawing/2014/main" id="{21C29430-C694-D107-00E8-6C0CE6007BF8}"/>
                </a:ext>
              </a:extLst>
            </p:cNvPr>
            <p:cNvGrpSpPr/>
            <p:nvPr/>
          </p:nvGrpSpPr>
          <p:grpSpPr>
            <a:xfrm>
              <a:off x="7439637" y="3918577"/>
              <a:ext cx="503800" cy="507307"/>
              <a:chOff x="7439637" y="3918577"/>
              <a:chExt cx="503800" cy="507307"/>
            </a:xfrm>
          </p:grpSpPr>
          <p:sp>
            <p:nvSpPr>
              <p:cNvPr id="74" name="Google Shape;62;p2">
                <a:extLst>
                  <a:ext uri="{FF2B5EF4-FFF2-40B4-BE49-F238E27FC236}">
                    <a16:creationId xmlns:a16="http://schemas.microsoft.com/office/drawing/2014/main" id="{20BDEA82-9E5C-C598-FBB4-0D7E981DEE17}"/>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5" name="Google Shape;63;p2">
                <a:extLst>
                  <a:ext uri="{FF2B5EF4-FFF2-40B4-BE49-F238E27FC236}">
                    <a16:creationId xmlns:a16="http://schemas.microsoft.com/office/drawing/2014/main" id="{2435F8E0-AF17-512A-C5F4-F31B03BE3459}"/>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9" name="Google Shape;64;p2">
              <a:extLst>
                <a:ext uri="{FF2B5EF4-FFF2-40B4-BE49-F238E27FC236}">
                  <a16:creationId xmlns:a16="http://schemas.microsoft.com/office/drawing/2014/main" id="{D17B555B-2B1F-85D9-21F2-579B49474F85}"/>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65;p2">
              <a:extLst>
                <a:ext uri="{FF2B5EF4-FFF2-40B4-BE49-F238E27FC236}">
                  <a16:creationId xmlns:a16="http://schemas.microsoft.com/office/drawing/2014/main" id="{DFAA52B6-2EBD-64E6-66A4-F653A975BC5A}"/>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66;p2">
              <a:extLst>
                <a:ext uri="{FF2B5EF4-FFF2-40B4-BE49-F238E27FC236}">
                  <a16:creationId xmlns:a16="http://schemas.microsoft.com/office/drawing/2014/main" id="{9F4696AF-4B3E-3D95-9597-FCE11C407156}"/>
                </a:ext>
              </a:extLst>
            </p:cNvPr>
            <p:cNvGrpSpPr/>
            <p:nvPr/>
          </p:nvGrpSpPr>
          <p:grpSpPr>
            <a:xfrm>
              <a:off x="7413193" y="740389"/>
              <a:ext cx="289739" cy="482318"/>
              <a:chOff x="4912930" y="846902"/>
              <a:chExt cx="289739" cy="482318"/>
            </a:xfrm>
          </p:grpSpPr>
          <p:sp>
            <p:nvSpPr>
              <p:cNvPr id="72" name="Google Shape;67;p2">
                <a:extLst>
                  <a:ext uri="{FF2B5EF4-FFF2-40B4-BE49-F238E27FC236}">
                    <a16:creationId xmlns:a16="http://schemas.microsoft.com/office/drawing/2014/main" id="{D773526C-931B-F3CB-7906-FB0BC9656610}"/>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68;p2">
                <a:extLst>
                  <a:ext uri="{FF2B5EF4-FFF2-40B4-BE49-F238E27FC236}">
                    <a16:creationId xmlns:a16="http://schemas.microsoft.com/office/drawing/2014/main" id="{5AFDCD18-D9A8-FB15-63ED-84F58DCCCD76}"/>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69;p2">
              <a:extLst>
                <a:ext uri="{FF2B5EF4-FFF2-40B4-BE49-F238E27FC236}">
                  <a16:creationId xmlns:a16="http://schemas.microsoft.com/office/drawing/2014/main" id="{B36AC2DF-4135-822C-7575-21C32E4C8404}"/>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70;p2">
              <a:extLst>
                <a:ext uri="{FF2B5EF4-FFF2-40B4-BE49-F238E27FC236}">
                  <a16:creationId xmlns:a16="http://schemas.microsoft.com/office/drawing/2014/main" id="{3CACFAE5-3DB5-446E-E7FB-6798235EA16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71;p2">
              <a:extLst>
                <a:ext uri="{FF2B5EF4-FFF2-40B4-BE49-F238E27FC236}">
                  <a16:creationId xmlns:a16="http://schemas.microsoft.com/office/drawing/2014/main" id="{1D6F03D5-F33E-5C8D-81D7-4B5601BD1C28}"/>
                </a:ext>
              </a:extLst>
            </p:cNvPr>
            <p:cNvGrpSpPr/>
            <p:nvPr/>
          </p:nvGrpSpPr>
          <p:grpSpPr>
            <a:xfrm>
              <a:off x="7801268" y="2011644"/>
              <a:ext cx="583849" cy="670195"/>
              <a:chOff x="7801268" y="2011644"/>
              <a:chExt cx="583849" cy="670195"/>
            </a:xfrm>
          </p:grpSpPr>
          <p:sp>
            <p:nvSpPr>
              <p:cNvPr id="70" name="Google Shape;72;p2">
                <a:extLst>
                  <a:ext uri="{FF2B5EF4-FFF2-40B4-BE49-F238E27FC236}">
                    <a16:creationId xmlns:a16="http://schemas.microsoft.com/office/drawing/2014/main" id="{D8FD9A3F-A34E-FBA9-7736-127DD725330E}"/>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1" name="Google Shape;73;p2">
                <a:extLst>
                  <a:ext uri="{FF2B5EF4-FFF2-40B4-BE49-F238E27FC236}">
                    <a16:creationId xmlns:a16="http://schemas.microsoft.com/office/drawing/2014/main" id="{27916505-AB15-6E35-2F55-20DA739C69E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35" name="Google Shape;74;p2">
              <a:extLst>
                <a:ext uri="{FF2B5EF4-FFF2-40B4-BE49-F238E27FC236}">
                  <a16:creationId xmlns:a16="http://schemas.microsoft.com/office/drawing/2014/main" id="{C9AE4188-F958-F315-AAA6-BFD7AA0877F4}"/>
                </a:ext>
              </a:extLst>
            </p:cNvPr>
            <p:cNvGrpSpPr/>
            <p:nvPr/>
          </p:nvGrpSpPr>
          <p:grpSpPr>
            <a:xfrm>
              <a:off x="286734" y="1360788"/>
              <a:ext cx="437027" cy="515682"/>
              <a:chOff x="286734" y="1360788"/>
              <a:chExt cx="437027" cy="515682"/>
            </a:xfrm>
          </p:grpSpPr>
          <p:sp>
            <p:nvSpPr>
              <p:cNvPr id="68" name="Google Shape;75;p2">
                <a:extLst>
                  <a:ext uri="{FF2B5EF4-FFF2-40B4-BE49-F238E27FC236}">
                    <a16:creationId xmlns:a16="http://schemas.microsoft.com/office/drawing/2014/main" id="{69989F46-730F-F9DB-D857-1C762223FF01}"/>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9" name="Google Shape;76;p2">
                <a:extLst>
                  <a:ext uri="{FF2B5EF4-FFF2-40B4-BE49-F238E27FC236}">
                    <a16:creationId xmlns:a16="http://schemas.microsoft.com/office/drawing/2014/main" id="{A51DF1F5-F1BA-559C-2635-34AE2B3D064F}"/>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6" name="Google Shape;77;p2">
              <a:extLst>
                <a:ext uri="{FF2B5EF4-FFF2-40B4-BE49-F238E27FC236}">
                  <a16:creationId xmlns:a16="http://schemas.microsoft.com/office/drawing/2014/main" id="{4CF55771-5B8A-5AE8-803E-BFCB7426B2FA}"/>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78;p2">
              <a:extLst>
                <a:ext uri="{FF2B5EF4-FFF2-40B4-BE49-F238E27FC236}">
                  <a16:creationId xmlns:a16="http://schemas.microsoft.com/office/drawing/2014/main" id="{45369EE2-9B33-69FC-CFAC-8AF8A6D6F40D}"/>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79;p2">
              <a:extLst>
                <a:ext uri="{FF2B5EF4-FFF2-40B4-BE49-F238E27FC236}">
                  <a16:creationId xmlns:a16="http://schemas.microsoft.com/office/drawing/2014/main" id="{D548CCC1-DE1D-12B7-4828-5739296F94D7}"/>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80;p2">
              <a:extLst>
                <a:ext uri="{FF2B5EF4-FFF2-40B4-BE49-F238E27FC236}">
                  <a16:creationId xmlns:a16="http://schemas.microsoft.com/office/drawing/2014/main" id="{9FC860A3-BF50-C322-70CF-5B4222B05D62}"/>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0" name="Google Shape;81;p2">
              <a:extLst>
                <a:ext uri="{FF2B5EF4-FFF2-40B4-BE49-F238E27FC236}">
                  <a16:creationId xmlns:a16="http://schemas.microsoft.com/office/drawing/2014/main" id="{582C6EAB-009D-B557-C84A-628DEFCBC62E}"/>
                </a:ext>
              </a:extLst>
            </p:cNvPr>
            <p:cNvGrpSpPr/>
            <p:nvPr/>
          </p:nvGrpSpPr>
          <p:grpSpPr>
            <a:xfrm>
              <a:off x="8513660" y="3273951"/>
              <a:ext cx="236955" cy="259508"/>
              <a:chOff x="1624551" y="3569952"/>
              <a:chExt cx="236955" cy="259508"/>
            </a:xfrm>
          </p:grpSpPr>
          <p:sp>
            <p:nvSpPr>
              <p:cNvPr id="66" name="Google Shape;82;p2">
                <a:extLst>
                  <a:ext uri="{FF2B5EF4-FFF2-40B4-BE49-F238E27FC236}">
                    <a16:creationId xmlns:a16="http://schemas.microsoft.com/office/drawing/2014/main" id="{CDC21685-E1C7-7FDA-2031-266D08A5E5D8}"/>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7" name="Google Shape;83;p2">
                <a:extLst>
                  <a:ext uri="{FF2B5EF4-FFF2-40B4-BE49-F238E27FC236}">
                    <a16:creationId xmlns:a16="http://schemas.microsoft.com/office/drawing/2014/main" id="{1F721E40-7EC0-6BB6-EC2E-212ED3665036}"/>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1" name="Google Shape;84;p2">
              <a:extLst>
                <a:ext uri="{FF2B5EF4-FFF2-40B4-BE49-F238E27FC236}">
                  <a16:creationId xmlns:a16="http://schemas.microsoft.com/office/drawing/2014/main" id="{AE4CE9A8-6BBC-085E-5AD7-07E934EAD4F7}"/>
                </a:ext>
              </a:extLst>
            </p:cNvPr>
            <p:cNvGrpSpPr/>
            <p:nvPr/>
          </p:nvGrpSpPr>
          <p:grpSpPr>
            <a:xfrm>
              <a:off x="3637530" y="4055057"/>
              <a:ext cx="418773" cy="520154"/>
              <a:chOff x="3637530" y="4055057"/>
              <a:chExt cx="418773" cy="520154"/>
            </a:xfrm>
          </p:grpSpPr>
          <p:sp>
            <p:nvSpPr>
              <p:cNvPr id="64" name="Google Shape;85;p2">
                <a:extLst>
                  <a:ext uri="{FF2B5EF4-FFF2-40B4-BE49-F238E27FC236}">
                    <a16:creationId xmlns:a16="http://schemas.microsoft.com/office/drawing/2014/main" id="{D1B15141-5FD4-715D-1DBA-659D196DF66D}"/>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5" name="Google Shape;86;p2">
                <a:extLst>
                  <a:ext uri="{FF2B5EF4-FFF2-40B4-BE49-F238E27FC236}">
                    <a16:creationId xmlns:a16="http://schemas.microsoft.com/office/drawing/2014/main" id="{4621EA85-404E-C693-C1CC-2B61F79D4A3D}"/>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2" name="Google Shape;87;p2">
              <a:extLst>
                <a:ext uri="{FF2B5EF4-FFF2-40B4-BE49-F238E27FC236}">
                  <a16:creationId xmlns:a16="http://schemas.microsoft.com/office/drawing/2014/main" id="{C4C9C763-BBBA-D0D4-25B2-B8622EC3939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88;p2">
              <a:extLst>
                <a:ext uri="{FF2B5EF4-FFF2-40B4-BE49-F238E27FC236}">
                  <a16:creationId xmlns:a16="http://schemas.microsoft.com/office/drawing/2014/main" id="{B92A7D41-26B8-B67B-2A59-E8D08A8AB14F}"/>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89;p2">
              <a:extLst>
                <a:ext uri="{FF2B5EF4-FFF2-40B4-BE49-F238E27FC236}">
                  <a16:creationId xmlns:a16="http://schemas.microsoft.com/office/drawing/2014/main" id="{7EB4C793-261D-DEEA-4004-707B1C8ADBDB}"/>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90;p2">
              <a:extLst>
                <a:ext uri="{FF2B5EF4-FFF2-40B4-BE49-F238E27FC236}">
                  <a16:creationId xmlns:a16="http://schemas.microsoft.com/office/drawing/2014/main" id="{78DF96FD-2E9E-1589-6FEC-14689CD72B91}"/>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91;p2">
              <a:extLst>
                <a:ext uri="{FF2B5EF4-FFF2-40B4-BE49-F238E27FC236}">
                  <a16:creationId xmlns:a16="http://schemas.microsoft.com/office/drawing/2014/main" id="{DE79D083-7F87-FEFF-FE01-971784A84E3F}"/>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92;p2">
              <a:extLst>
                <a:ext uri="{FF2B5EF4-FFF2-40B4-BE49-F238E27FC236}">
                  <a16:creationId xmlns:a16="http://schemas.microsoft.com/office/drawing/2014/main" id="{C2797596-6630-E1E6-0873-C106FCDA5C82}"/>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93;p2">
              <a:extLst>
                <a:ext uri="{FF2B5EF4-FFF2-40B4-BE49-F238E27FC236}">
                  <a16:creationId xmlns:a16="http://schemas.microsoft.com/office/drawing/2014/main" id="{377B33BA-23F3-E454-F33B-4B5ADAB79869}"/>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9" name="Google Shape;94;p2">
              <a:extLst>
                <a:ext uri="{FF2B5EF4-FFF2-40B4-BE49-F238E27FC236}">
                  <a16:creationId xmlns:a16="http://schemas.microsoft.com/office/drawing/2014/main" id="{E162715E-6D06-C29F-D196-3CE9D9887758}"/>
                </a:ext>
              </a:extLst>
            </p:cNvPr>
            <p:cNvGrpSpPr/>
            <p:nvPr/>
          </p:nvGrpSpPr>
          <p:grpSpPr>
            <a:xfrm>
              <a:off x="6457245" y="4530131"/>
              <a:ext cx="216066" cy="276377"/>
              <a:chOff x="6422295" y="3351500"/>
              <a:chExt cx="252856" cy="323399"/>
            </a:xfrm>
          </p:grpSpPr>
          <p:sp>
            <p:nvSpPr>
              <p:cNvPr id="62" name="Google Shape;95;p2">
                <a:extLst>
                  <a:ext uri="{FF2B5EF4-FFF2-40B4-BE49-F238E27FC236}">
                    <a16:creationId xmlns:a16="http://schemas.microsoft.com/office/drawing/2014/main" id="{1CE1CC33-7D7E-82A9-EAAC-23408940B84C}"/>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96;p2">
                <a:extLst>
                  <a:ext uri="{FF2B5EF4-FFF2-40B4-BE49-F238E27FC236}">
                    <a16:creationId xmlns:a16="http://schemas.microsoft.com/office/drawing/2014/main" id="{7D9CAAEF-7B53-ED09-209B-E5A0C6F1D33C}"/>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0" name="Google Shape;97;p2">
              <a:extLst>
                <a:ext uri="{FF2B5EF4-FFF2-40B4-BE49-F238E27FC236}">
                  <a16:creationId xmlns:a16="http://schemas.microsoft.com/office/drawing/2014/main" id="{3B4D56F1-9C1E-3CF6-33B9-64FE57210A0B}"/>
                </a:ext>
              </a:extLst>
            </p:cNvPr>
            <p:cNvGrpSpPr/>
            <p:nvPr/>
          </p:nvGrpSpPr>
          <p:grpSpPr>
            <a:xfrm>
              <a:off x="2318449" y="604142"/>
              <a:ext cx="332332" cy="346582"/>
              <a:chOff x="2318449" y="604142"/>
              <a:chExt cx="332332" cy="346582"/>
            </a:xfrm>
          </p:grpSpPr>
          <p:sp>
            <p:nvSpPr>
              <p:cNvPr id="60" name="Google Shape;98;p2">
                <a:extLst>
                  <a:ext uri="{FF2B5EF4-FFF2-40B4-BE49-F238E27FC236}">
                    <a16:creationId xmlns:a16="http://schemas.microsoft.com/office/drawing/2014/main" id="{7E77234A-8CE7-4B2B-8DBF-2C11040B9493}"/>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61" name="Google Shape;99;p2">
                <a:extLst>
                  <a:ext uri="{FF2B5EF4-FFF2-40B4-BE49-F238E27FC236}">
                    <a16:creationId xmlns:a16="http://schemas.microsoft.com/office/drawing/2014/main" id="{DE866DFA-B67D-B09E-22D7-BD201585F84A}"/>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1" name="Google Shape;100;p2">
              <a:extLst>
                <a:ext uri="{FF2B5EF4-FFF2-40B4-BE49-F238E27FC236}">
                  <a16:creationId xmlns:a16="http://schemas.microsoft.com/office/drawing/2014/main" id="{A920755E-F4DD-6785-79A3-0478717E01CC}"/>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101;p2">
              <a:extLst>
                <a:ext uri="{FF2B5EF4-FFF2-40B4-BE49-F238E27FC236}">
                  <a16:creationId xmlns:a16="http://schemas.microsoft.com/office/drawing/2014/main" id="{BE8DD83A-0E9D-4612-64AD-16E0A4529056}"/>
                </a:ext>
              </a:extLst>
            </p:cNvPr>
            <p:cNvGrpSpPr/>
            <p:nvPr/>
          </p:nvGrpSpPr>
          <p:grpSpPr>
            <a:xfrm>
              <a:off x="1184427" y="4630083"/>
              <a:ext cx="229693" cy="293080"/>
              <a:chOff x="6793660" y="3322411"/>
              <a:chExt cx="268804" cy="342944"/>
            </a:xfrm>
          </p:grpSpPr>
          <p:sp>
            <p:nvSpPr>
              <p:cNvPr id="57" name="Google Shape;102;p2">
                <a:extLst>
                  <a:ext uri="{FF2B5EF4-FFF2-40B4-BE49-F238E27FC236}">
                    <a16:creationId xmlns:a16="http://schemas.microsoft.com/office/drawing/2014/main" id="{3B221F32-03A8-3F23-2DE4-862AC741038F}"/>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03;p2">
                <a:extLst>
                  <a:ext uri="{FF2B5EF4-FFF2-40B4-BE49-F238E27FC236}">
                    <a16:creationId xmlns:a16="http://schemas.microsoft.com/office/drawing/2014/main" id="{7587873F-1FAD-5A5C-5859-D383A1BAE9C6}"/>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104;p2">
                <a:extLst>
                  <a:ext uri="{FF2B5EF4-FFF2-40B4-BE49-F238E27FC236}">
                    <a16:creationId xmlns:a16="http://schemas.microsoft.com/office/drawing/2014/main" id="{4AC9D863-5DBF-3930-404D-A1C219D25CE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3" name="Google Shape;105;p2">
              <a:extLst>
                <a:ext uri="{FF2B5EF4-FFF2-40B4-BE49-F238E27FC236}">
                  <a16:creationId xmlns:a16="http://schemas.microsoft.com/office/drawing/2014/main" id="{05F82458-A38A-030C-F593-712A04CC6EBC}"/>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06;p2">
              <a:extLst>
                <a:ext uri="{FF2B5EF4-FFF2-40B4-BE49-F238E27FC236}">
                  <a16:creationId xmlns:a16="http://schemas.microsoft.com/office/drawing/2014/main" id="{5AA52A4C-BCB7-06AD-9C1D-1C7FBB27DBAB}"/>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07;p2">
              <a:extLst>
                <a:ext uri="{FF2B5EF4-FFF2-40B4-BE49-F238E27FC236}">
                  <a16:creationId xmlns:a16="http://schemas.microsoft.com/office/drawing/2014/main" id="{28DB6D2C-9AC9-AC01-49BF-5F4DF66F6B61}"/>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108;p2">
              <a:extLst>
                <a:ext uri="{FF2B5EF4-FFF2-40B4-BE49-F238E27FC236}">
                  <a16:creationId xmlns:a16="http://schemas.microsoft.com/office/drawing/2014/main" id="{2C15FD77-F8FD-F7E1-C21E-7D75A8676D32}"/>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91" name="Google Shape;694;p13">
            <a:extLst>
              <a:ext uri="{FF2B5EF4-FFF2-40B4-BE49-F238E27FC236}">
                <a16:creationId xmlns:a16="http://schemas.microsoft.com/office/drawing/2014/main" id="{A4F52F74-1602-4292-791E-3DC42330387B}"/>
              </a:ext>
            </a:extLst>
          </p:cNvPr>
          <p:cNvSpPr txBox="1">
            <a:spLocks/>
          </p:cNvSpPr>
          <p:nvPr/>
        </p:nvSpPr>
        <p:spPr>
          <a:xfrm>
            <a:off x="2378345" y="2436884"/>
            <a:ext cx="7223854" cy="1984631"/>
          </a:xfrm>
          <a:prstGeom prst="rect">
            <a:avLst/>
          </a:prstGeom>
        </p:spPr>
        <p:txBody>
          <a:bodyPr spcFirstLastPara="1" wrap="square" lIns="0" tIns="0" rIns="0" bIns="0" anchor="ctr"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pPr algn="ctr"/>
            <a:r>
              <a:rPr lang="da-DK" sz="4800" b="1">
                <a:solidFill>
                  <a:schemeClr val="bg1"/>
                </a:solidFill>
                <a:latin typeface="Amatic SC" panose="00000500000000000000" pitchFamily="2" charset="-79"/>
                <a:cs typeface="Amatic SC" panose="00000500000000000000" pitchFamily="2" charset="-79"/>
              </a:rPr>
              <a:t>Teamsamarbejde er løftestang for udvikling af praksis, når teamet har et fælles børnesyn</a:t>
            </a:r>
          </a:p>
        </p:txBody>
      </p:sp>
    </p:spTree>
    <p:extLst>
      <p:ext uri="{BB962C8B-B14F-4D97-AF65-F5344CB8AC3E}">
        <p14:creationId xmlns:p14="http://schemas.microsoft.com/office/powerpoint/2010/main" val="158445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29</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1"/>
            <a:ext cx="6653049" cy="269346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4"/>
          </a:solidFill>
          <a:ln>
            <a:noFill/>
          </a:ln>
        </p:spPr>
        <p:txBody>
          <a:bodyPr spcFirstLastPara="1" wrap="square" lIns="396000" tIns="91425" rIns="91425" bIns="91425" anchor="ctr" anchorCtr="0">
            <a:noAutofit/>
          </a:bodyPr>
          <a:lstStyle/>
          <a:p>
            <a:pPr algn="ctr">
              <a:tabLst>
                <a:tab pos="2062163" algn="l"/>
              </a:tabLst>
            </a:pPr>
            <a:r>
              <a:rPr lang="da-DK" sz="3200" b="1">
                <a:solidFill>
                  <a:schemeClr val="bg1"/>
                </a:solidFill>
                <a:latin typeface="Amatic SC" panose="00000500000000000000" pitchFamily="2" charset="-79"/>
                <a:cs typeface="Amatic SC" panose="00000500000000000000" pitchFamily="2" charset="-79"/>
              </a:rPr>
              <a:t>Teamsamarbejde er løftestang for udvikling af praksis, når teamet har et fælles børnesyn</a:t>
            </a: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3215"/>
            <a:ext cx="6653049" cy="666246"/>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det pædagogiske personale oplever, at…</a:t>
            </a:r>
          </a:p>
        </p:txBody>
      </p:sp>
      <p:sp>
        <p:nvSpPr>
          <p:cNvPr id="7" name="TextBox 6">
            <a:extLst>
              <a:ext uri="{FF2B5EF4-FFF2-40B4-BE49-F238E27FC236}">
                <a16:creationId xmlns:a16="http://schemas.microsoft.com/office/drawing/2014/main" id="{BD2606AB-11AB-17EB-93C7-331917089B99}"/>
              </a:ext>
            </a:extLst>
          </p:cNvPr>
          <p:cNvSpPr txBox="1"/>
          <p:nvPr/>
        </p:nvSpPr>
        <p:spPr>
          <a:xfrm>
            <a:off x="879231" y="2518936"/>
            <a:ext cx="6195689" cy="1815882"/>
          </a:xfrm>
          <a:prstGeom prst="rect">
            <a:avLst/>
          </a:prstGeom>
          <a:noFill/>
        </p:spPr>
        <p:txBody>
          <a:bodyPr wrap="square">
            <a:spAutoFit/>
          </a:bodyPr>
          <a:lstStyle/>
          <a:p>
            <a:pPr marL="360000" lvl="1"/>
            <a:r>
              <a:rPr lang="da-DK" sz="1400">
                <a:solidFill>
                  <a:schemeClr val="tx1"/>
                </a:solidFill>
                <a:latin typeface="Quicksand" panose="020B0604020202020204"/>
                <a:cs typeface="Amatic SC" panose="00000500000000000000" pitchFamily="2" charset="-79"/>
              </a:rPr>
              <a:t>… være </a:t>
            </a:r>
            <a:r>
              <a:rPr lang="da-DK" sz="1400" b="1">
                <a:solidFill>
                  <a:schemeClr val="tx1"/>
                </a:solidFill>
                <a:latin typeface="Quicksand" panose="020B0604020202020204"/>
                <a:cs typeface="Amatic SC" panose="00000500000000000000" pitchFamily="2" charset="-79"/>
              </a:rPr>
              <a:t>motiverede for at samarbejde</a:t>
            </a:r>
            <a:r>
              <a:rPr lang="da-DK" sz="1400">
                <a:solidFill>
                  <a:schemeClr val="tx1"/>
                </a:solidFill>
                <a:latin typeface="Quicksand" panose="020B0604020202020204"/>
                <a:cs typeface="Amatic SC" panose="00000500000000000000" pitchFamily="2" charset="-79"/>
              </a:rPr>
              <a:t> i teams om at skabe deltagelsesmuligheder for alle.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deres </a:t>
            </a:r>
            <a:r>
              <a:rPr lang="da-DK" sz="1400" b="1">
                <a:latin typeface="Quicksand" panose="020B0604020202020204"/>
                <a:cs typeface="Amatic SC" panose="00000500000000000000" pitchFamily="2" charset="-79"/>
              </a:rPr>
              <a:t>team har viden og kompetencerne </a:t>
            </a:r>
            <a:r>
              <a:rPr lang="da-DK" sz="1400">
                <a:latin typeface="Quicksand" panose="020B0604020202020204"/>
                <a:cs typeface="Amatic SC" panose="00000500000000000000" pitchFamily="2" charset="-79"/>
              </a:rPr>
              <a:t>til at skabe deltagelsesmuligheder for alle.</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et velfungerende teamsamarbejde er en </a:t>
            </a:r>
            <a:r>
              <a:rPr lang="da-DK" sz="1400" b="1">
                <a:latin typeface="Quicksand" panose="020B0604020202020204"/>
                <a:cs typeface="Amatic SC" panose="00000500000000000000" pitchFamily="2" charset="-79"/>
              </a:rPr>
              <a:t>forudsætning for at lykkes </a:t>
            </a:r>
            <a:r>
              <a:rPr lang="da-DK" sz="1400">
                <a:latin typeface="Quicksand" panose="020B0604020202020204"/>
                <a:cs typeface="Amatic SC" panose="00000500000000000000" pitchFamily="2" charset="-79"/>
              </a:rPr>
              <a:t>med at udvikle praksis. </a:t>
            </a:r>
          </a:p>
        </p:txBody>
      </p:sp>
      <p:sp>
        <p:nvSpPr>
          <p:cNvPr id="11" name="TextBox 10">
            <a:extLst>
              <a:ext uri="{FF2B5EF4-FFF2-40B4-BE49-F238E27FC236}">
                <a16:creationId xmlns:a16="http://schemas.microsoft.com/office/drawing/2014/main" id="{6522811D-D684-D540-607B-3B8A9E427BF6}"/>
              </a:ext>
            </a:extLst>
          </p:cNvPr>
          <p:cNvSpPr txBox="1"/>
          <p:nvPr/>
        </p:nvSpPr>
        <p:spPr>
          <a:xfrm>
            <a:off x="8428257" y="2249461"/>
            <a:ext cx="2993331" cy="1938992"/>
          </a:xfrm>
          <a:prstGeom prst="rect">
            <a:avLst/>
          </a:prstGeom>
          <a:noFill/>
          <a:ln>
            <a:noFill/>
          </a:ln>
        </p:spPr>
        <p:txBody>
          <a:bodyPr wrap="square" lIns="0" tIns="0" rIns="0" bIns="0" rtlCol="0">
            <a:spAutoFit/>
          </a:bodyPr>
          <a:lstStyle/>
          <a:p>
            <a:r>
              <a:rPr lang="da-DK" sz="1400" dirty="0">
                <a:solidFill>
                  <a:schemeClr val="accent4"/>
                </a:solidFill>
                <a:latin typeface="Quicksand" panose="020B0604020202020204" charset="0"/>
                <a:cs typeface="Quicksand" panose="020B0604020202020204" charset="0"/>
              </a:rPr>
              <a:t>Når vi tør være åbne over for at dele vores undervisning med hinanden, så åbner vi ligesom op for at kunne skabe de her læringsmiljøer med deltagelsesmuligheder for alle. I fællesskab kan vi jo se mere og gøre mere, end vi kan som individer.  </a:t>
            </a:r>
          </a:p>
          <a:p>
            <a:pPr algn="r"/>
            <a:r>
              <a:rPr lang="da-DK" sz="1000" i="1" dirty="0">
                <a:solidFill>
                  <a:schemeClr val="accent4"/>
                </a:solidFill>
                <a:latin typeface="Quicksand" panose="020B0604020202020204" charset="0"/>
                <a:cs typeface="Quicksand" panose="020B0604020202020204" charset="0"/>
              </a:rPr>
              <a:t>Pædagogisk personale</a:t>
            </a:r>
          </a:p>
          <a:p>
            <a:pPr algn="r"/>
            <a:endParaRPr lang="da-DK" sz="1000" i="1" dirty="0">
              <a:solidFill>
                <a:schemeClr val="accent4"/>
              </a:solidFill>
              <a:latin typeface="Quicksand" panose="020B0604020202020204" charset="0"/>
              <a:cs typeface="Quicksand" panose="020B0604020202020204" charset="0"/>
            </a:endParaRPr>
          </a:p>
          <a:p>
            <a:endParaRPr lang="da-DK" sz="800" dirty="0">
              <a:latin typeface="Quicksand" panose="020B0604020202020204" charset="0"/>
              <a:cs typeface="Quicksand" panose="020B0604020202020204" charset="0"/>
            </a:endParaRPr>
          </a:p>
        </p:txBody>
      </p:sp>
      <p:sp>
        <p:nvSpPr>
          <p:cNvPr id="15" name="Google Shape;1275;p48">
            <a:extLst>
              <a:ext uri="{FF2B5EF4-FFF2-40B4-BE49-F238E27FC236}">
                <a16:creationId xmlns:a16="http://schemas.microsoft.com/office/drawing/2014/main" id="{1ACACBD9-EF5B-A766-9F60-64E4D71D1475}"/>
              </a:ext>
            </a:extLst>
          </p:cNvPr>
          <p:cNvSpPr/>
          <p:nvPr/>
        </p:nvSpPr>
        <p:spPr>
          <a:xfrm>
            <a:off x="1980228" y="1715877"/>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raphic 9" descr="Open quotation mark with solid fill">
            <a:extLst>
              <a:ext uri="{FF2B5EF4-FFF2-40B4-BE49-F238E27FC236}">
                <a16:creationId xmlns:a16="http://schemas.microsoft.com/office/drawing/2014/main" id="{B8B4B913-550A-2D45-5A94-BD94C2C3D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Tree>
    <p:extLst>
      <p:ext uri="{BB962C8B-B14F-4D97-AF65-F5344CB8AC3E}">
        <p14:creationId xmlns:p14="http://schemas.microsoft.com/office/powerpoint/2010/main" val="12484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94;p40">
            <a:extLst>
              <a:ext uri="{FF2B5EF4-FFF2-40B4-BE49-F238E27FC236}">
                <a16:creationId xmlns:a16="http://schemas.microsoft.com/office/drawing/2014/main" id="{0ADFA097-A14A-E055-8EE8-072145B1352B}"/>
              </a:ext>
            </a:extLst>
          </p:cNvPr>
          <p:cNvSpPr txBox="1">
            <a:spLocks/>
          </p:cNvSpPr>
          <p:nvPr/>
        </p:nvSpPr>
        <p:spPr>
          <a:xfrm>
            <a:off x="0" y="370872"/>
            <a:ext cx="12191999"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defTabSz="914400" eaLnBrk="1" fontAlgn="auto" latinLnBrk="0" hangingPunct="1">
              <a:lnSpc>
                <a:spcPct val="90000"/>
              </a:lnSpc>
              <a:spcBef>
                <a:spcPts val="0"/>
              </a:spcBef>
              <a:spcAft>
                <a:spcPts val="0"/>
              </a:spcAft>
              <a:buClr>
                <a:srgbClr val="273F68"/>
              </a:buClr>
              <a:buSzPts val="3000"/>
              <a:buFont typeface="Amatic SC"/>
              <a:buNone/>
              <a:tabLst/>
              <a:defRPr/>
            </a:pPr>
            <a:r>
              <a:rPr kumimoji="0" lang="da-DK" sz="4000" b="1" i="0" u="none" strike="noStrike" kern="0" cap="none" spc="0" normalizeH="0" baseline="0" noProof="0">
                <a:ln>
                  <a:noFill/>
                </a:ln>
                <a:solidFill>
                  <a:srgbClr val="273F68"/>
                </a:solidFill>
                <a:effectLst/>
                <a:uLnTx/>
                <a:uFillTx/>
                <a:latin typeface="Amatic SC"/>
                <a:cs typeface="Amatic SC"/>
                <a:sym typeface="Amatic SC"/>
              </a:rPr>
              <a:t>Hvad er den mangfoldige folkeskole?</a:t>
            </a:r>
          </a:p>
        </p:txBody>
      </p:sp>
      <p:sp>
        <p:nvSpPr>
          <p:cNvPr id="4" name="Content Placeholder 1">
            <a:extLst>
              <a:ext uri="{FF2B5EF4-FFF2-40B4-BE49-F238E27FC236}">
                <a16:creationId xmlns:a16="http://schemas.microsoft.com/office/drawing/2014/main" id="{D8C8E874-38CC-AA76-28D6-98D54D7A117B}"/>
              </a:ext>
            </a:extLst>
          </p:cNvPr>
          <p:cNvSpPr txBox="1">
            <a:spLocks/>
          </p:cNvSpPr>
          <p:nvPr/>
        </p:nvSpPr>
        <p:spPr>
          <a:xfrm>
            <a:off x="1021191" y="1924774"/>
            <a:ext cx="8756882" cy="4295442"/>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nSpc>
                <a:spcPct val="107000"/>
              </a:lnSpc>
              <a:spcAft>
                <a:spcPts val="800"/>
              </a:spcAft>
              <a:buNone/>
            </a:pPr>
            <a:r>
              <a:rPr lang="da-DK" b="1">
                <a:latin typeface="Quicksand" panose="020B0604020202020204"/>
                <a:ea typeface="ＭＳ Ｐゴシック"/>
              </a:rPr>
              <a:t>Næsten alle</a:t>
            </a:r>
            <a:r>
              <a:rPr lang="da-DK" sz="1600" b="1">
                <a:latin typeface="Quicksand" panose="020B0604020202020204"/>
                <a:ea typeface="ＭＳ Ｐゴシック"/>
              </a:rPr>
              <a:t> nordjyske kommuner </a:t>
            </a:r>
            <a:r>
              <a:rPr lang="da-DK" sz="1600">
                <a:latin typeface="Quicksand" panose="020B0604020202020204"/>
                <a:ea typeface="ＭＳ Ｐゴシック"/>
              </a:rPr>
              <a:t>samarbejder med UCN om at udvikle og </a:t>
            </a:r>
            <a:r>
              <a:rPr lang="da-DK" sz="1600" err="1">
                <a:latin typeface="Quicksand" panose="020B0604020202020204"/>
                <a:ea typeface="ＭＳ Ｐゴシック"/>
              </a:rPr>
              <a:t>videndele</a:t>
            </a:r>
            <a:r>
              <a:rPr lang="da-DK" sz="1600">
                <a:latin typeface="Quicksand" panose="020B0604020202020204"/>
                <a:ea typeface="ＭＳ Ｐゴシック"/>
              </a:rPr>
              <a:t> om modeller for praksisnær kompetenceudvikling.</a:t>
            </a:r>
            <a:endParaRPr lang="da-DK" sz="1600" baseline="30000">
              <a:latin typeface="Quicksand" panose="020B0604020202020204"/>
              <a:ea typeface="ＭＳ Ｐゴシック"/>
            </a:endParaRPr>
          </a:p>
          <a:p>
            <a:pPr marL="0" indent="0">
              <a:lnSpc>
                <a:spcPct val="107000"/>
              </a:lnSpc>
              <a:spcAft>
                <a:spcPts val="800"/>
              </a:spcAft>
              <a:buNone/>
            </a:pPr>
            <a:br>
              <a:rPr lang="da-DK" sz="1600">
                <a:effectLst/>
                <a:latin typeface="Quicksand" panose="020B0604020202020204"/>
                <a:ea typeface="Calibri" panose="020F0502020204030204" pitchFamily="34" charset="0"/>
                <a:cs typeface="Times New Roman" panose="02020603050405020304" pitchFamily="18" charset="0"/>
              </a:rPr>
            </a:br>
            <a:r>
              <a:rPr lang="da-DK" sz="1600">
                <a:latin typeface="Quicksand" panose="020B0604020202020204"/>
                <a:ea typeface="ＭＳ Ｐゴシック"/>
              </a:rPr>
              <a:t>Formålet er at </a:t>
            </a:r>
            <a:r>
              <a:rPr lang="da-DK" sz="1600" b="1">
                <a:latin typeface="Quicksand" panose="020B0604020202020204"/>
                <a:ea typeface="ＭＳ Ｐゴシック"/>
              </a:rPr>
              <a:t>udvikle nye og lokale virksomme tilgange og metoder gennem aktionslæring</a:t>
            </a:r>
            <a:r>
              <a:rPr lang="da-DK" sz="1600">
                <a:latin typeface="Quicksand" panose="020B0604020202020204"/>
                <a:ea typeface="ＭＳ Ｐゴシック"/>
              </a:rPr>
              <a:t>, som bidrager til at styrke alle elevers deltagelsesmuligheder. </a:t>
            </a:r>
          </a:p>
          <a:p>
            <a:pPr marL="0" indent="0">
              <a:lnSpc>
                <a:spcPct val="107000"/>
              </a:lnSpc>
              <a:spcAft>
                <a:spcPts val="800"/>
              </a:spcAft>
              <a:buNone/>
            </a:pPr>
            <a:endParaRPr lang="da-DK">
              <a:latin typeface="Quicksand" panose="020B0604020202020204"/>
              <a:ea typeface="ＭＳ Ｐゴシック"/>
            </a:endParaRPr>
          </a:p>
          <a:p>
            <a:pPr marL="0" indent="0">
              <a:lnSpc>
                <a:spcPct val="107000"/>
              </a:lnSpc>
              <a:spcAft>
                <a:spcPts val="800"/>
              </a:spcAft>
              <a:buNone/>
            </a:pPr>
            <a:r>
              <a:rPr lang="da-DK" sz="1600">
                <a:latin typeface="Quicksand" panose="020B0604020202020204"/>
                <a:ea typeface="ＭＳ Ｐゴシック"/>
              </a:rPr>
              <a:t>Projektet består af et </a:t>
            </a:r>
            <a:r>
              <a:rPr lang="da-DK" sz="1600" b="1">
                <a:latin typeface="Quicksand" panose="020B0604020202020204"/>
                <a:ea typeface="ＭＳ Ｐゴシック"/>
              </a:rPr>
              <a:t>kommunalt</a:t>
            </a:r>
            <a:r>
              <a:rPr lang="da-DK" sz="1600">
                <a:latin typeface="Quicksand" panose="020B0604020202020204"/>
                <a:ea typeface="ＭＳ Ｐゴシック"/>
              </a:rPr>
              <a:t> aktionslæringsbaseret kompetenceudviklingsspor og et </a:t>
            </a:r>
            <a:r>
              <a:rPr lang="da-DK" sz="1600" b="1">
                <a:latin typeface="Quicksand" panose="020B0604020202020204"/>
                <a:ea typeface="ＭＳ Ｐゴシック"/>
              </a:rPr>
              <a:t>regionalt</a:t>
            </a:r>
            <a:r>
              <a:rPr lang="da-DK" sz="1600">
                <a:latin typeface="Quicksand" panose="020B0604020202020204"/>
                <a:ea typeface="ＭＳ Ｐゴシック"/>
              </a:rPr>
              <a:t> videndelingsspor.</a:t>
            </a:r>
            <a:endParaRPr lang="da-DK" sz="1600">
              <a:latin typeface="Quicksand" panose="020B0604020202020204"/>
            </a:endParaRPr>
          </a:p>
          <a:p>
            <a:pPr marL="0" indent="0">
              <a:lnSpc>
                <a:spcPct val="107000"/>
              </a:lnSpc>
              <a:spcAft>
                <a:spcPts val="800"/>
              </a:spcAft>
              <a:buNone/>
            </a:pPr>
            <a:endParaRPr lang="da-DK"/>
          </a:p>
        </p:txBody>
      </p:sp>
      <p:sp>
        <p:nvSpPr>
          <p:cNvPr id="5" name="L-Shape 4">
            <a:extLst>
              <a:ext uri="{FF2B5EF4-FFF2-40B4-BE49-F238E27FC236}">
                <a16:creationId xmlns:a16="http://schemas.microsoft.com/office/drawing/2014/main" id="{45F8D1CC-104E-8FCC-BB1F-B0DBDE48FDF2}"/>
              </a:ext>
            </a:extLst>
          </p:cNvPr>
          <p:cNvSpPr/>
          <p:nvPr/>
        </p:nvSpPr>
        <p:spPr>
          <a:xfrm rot="13500000">
            <a:off x="547099" y="1986952"/>
            <a:ext cx="300219" cy="300219"/>
          </a:xfrm>
          <a:prstGeom prst="corner">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da-DK" sz="2000" err="1">
              <a:solidFill>
                <a:schemeClr val="tx1"/>
              </a:solidFill>
            </a:endParaRPr>
          </a:p>
        </p:txBody>
      </p:sp>
      <p:sp>
        <p:nvSpPr>
          <p:cNvPr id="6" name="L-Shape 5">
            <a:extLst>
              <a:ext uri="{FF2B5EF4-FFF2-40B4-BE49-F238E27FC236}">
                <a16:creationId xmlns:a16="http://schemas.microsoft.com/office/drawing/2014/main" id="{545D2170-51B3-40EC-94DD-707C38FC6DF3}"/>
              </a:ext>
            </a:extLst>
          </p:cNvPr>
          <p:cNvSpPr/>
          <p:nvPr/>
        </p:nvSpPr>
        <p:spPr>
          <a:xfrm rot="13500000">
            <a:off x="547099" y="2884749"/>
            <a:ext cx="300219" cy="300219"/>
          </a:xfrm>
          <a:prstGeom prst="corner">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da-DK" sz="2000" err="1">
              <a:solidFill>
                <a:schemeClr val="tx1">
                  <a:lumMod val="65000"/>
                  <a:lumOff val="35000"/>
                </a:schemeClr>
              </a:solidFill>
            </a:endParaRPr>
          </a:p>
        </p:txBody>
      </p:sp>
      <p:sp>
        <p:nvSpPr>
          <p:cNvPr id="7" name="L-Shape 6">
            <a:extLst>
              <a:ext uri="{FF2B5EF4-FFF2-40B4-BE49-F238E27FC236}">
                <a16:creationId xmlns:a16="http://schemas.microsoft.com/office/drawing/2014/main" id="{B0841951-7DF9-6DB2-8585-9522B6930965}"/>
              </a:ext>
            </a:extLst>
          </p:cNvPr>
          <p:cNvSpPr/>
          <p:nvPr/>
        </p:nvSpPr>
        <p:spPr>
          <a:xfrm rot="13500000">
            <a:off x="547099" y="3887057"/>
            <a:ext cx="300219" cy="300219"/>
          </a:xfrm>
          <a:prstGeom prst="corner">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da-DK" sz="2000" err="1">
              <a:solidFill>
                <a:schemeClr val="tx1">
                  <a:lumMod val="65000"/>
                  <a:lumOff val="35000"/>
                </a:schemeClr>
              </a:solidFill>
            </a:endParaRPr>
          </a:p>
        </p:txBody>
      </p:sp>
      <p:sp>
        <p:nvSpPr>
          <p:cNvPr id="3" name="Google Shape;1218;p48">
            <a:extLst>
              <a:ext uri="{FF2B5EF4-FFF2-40B4-BE49-F238E27FC236}">
                <a16:creationId xmlns:a16="http://schemas.microsoft.com/office/drawing/2014/main" id="{EAE20328-2035-6478-91FB-0C43B9464197}"/>
              </a:ext>
            </a:extLst>
          </p:cNvPr>
          <p:cNvSpPr/>
          <p:nvPr/>
        </p:nvSpPr>
        <p:spPr>
          <a:xfrm>
            <a:off x="2574025" y="313134"/>
            <a:ext cx="582532" cy="716291"/>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59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30</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1"/>
            <a:ext cx="6791744" cy="31139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4"/>
          </a:solidFill>
          <a:ln>
            <a:noFill/>
          </a:ln>
        </p:spPr>
        <p:txBody>
          <a:bodyPr spcFirstLastPara="1" wrap="square" lIns="396000" tIns="91425" rIns="91425" bIns="91425" anchor="ctr" anchorCtr="0">
            <a:noAutofit/>
          </a:bodyPr>
          <a:lstStyle/>
          <a:p>
            <a:pPr algn="ctr"/>
            <a:r>
              <a:rPr lang="da-DK" sz="3200" b="1">
                <a:solidFill>
                  <a:schemeClr val="bg1"/>
                </a:solidFill>
                <a:latin typeface="Amatic SC" panose="00000500000000000000" pitchFamily="2" charset="-79"/>
                <a:cs typeface="Amatic SC" panose="00000500000000000000" pitchFamily="2" charset="-79"/>
              </a:rPr>
              <a:t>Teamsamarbejde er løftestang for udvikling af praksis, når teamet har et fælles børnesyn</a:t>
            </a: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4585"/>
            <a:ext cx="6791744" cy="666246"/>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Samarbejde om udvikling af praksis er særligt motiverende, når…</a:t>
            </a:r>
          </a:p>
        </p:txBody>
      </p:sp>
      <p:sp>
        <p:nvSpPr>
          <p:cNvPr id="7" name="TextBox 6">
            <a:extLst>
              <a:ext uri="{FF2B5EF4-FFF2-40B4-BE49-F238E27FC236}">
                <a16:creationId xmlns:a16="http://schemas.microsoft.com/office/drawing/2014/main" id="{BD2606AB-11AB-17EB-93C7-331917089B99}"/>
              </a:ext>
            </a:extLst>
          </p:cNvPr>
          <p:cNvSpPr txBox="1"/>
          <p:nvPr/>
        </p:nvSpPr>
        <p:spPr>
          <a:xfrm>
            <a:off x="873235" y="2384883"/>
            <a:ext cx="6447399" cy="2462213"/>
          </a:xfrm>
          <a:prstGeom prst="rect">
            <a:avLst/>
          </a:prstGeom>
          <a:noFill/>
        </p:spPr>
        <p:txBody>
          <a:bodyPr wrap="square">
            <a:spAutoFit/>
          </a:bodyPr>
          <a:lstStyle/>
          <a:p>
            <a:pPr marL="360000" lvl="1"/>
            <a:r>
              <a:rPr lang="da-DK" sz="1400">
                <a:latin typeface="Quicksand" panose="020B0604020202020204" charset="0"/>
              </a:rPr>
              <a:t>… teamet </a:t>
            </a:r>
            <a:r>
              <a:rPr lang="da-DK" sz="1400" b="1">
                <a:latin typeface="Quicksand" panose="020B0604020202020204" charset="0"/>
              </a:rPr>
              <a:t>systematisk følger op på og drøfter</a:t>
            </a:r>
            <a:r>
              <a:rPr lang="da-DK" sz="1400">
                <a:latin typeface="Quicksand" panose="020B0604020202020204" charset="0"/>
              </a:rPr>
              <a:t>, hvordan praksis kan forbedres.</a:t>
            </a:r>
          </a:p>
          <a:p>
            <a:pPr marL="360000" lvl="1"/>
            <a:endParaRPr lang="da-DK" sz="1400" b="1">
              <a:latin typeface="Quicksand" panose="020B0604020202020204" charset="0"/>
            </a:endParaRPr>
          </a:p>
          <a:p>
            <a:pPr marL="360000" lvl="1"/>
            <a:r>
              <a:rPr lang="da-DK" sz="1400">
                <a:latin typeface="Quicksand" panose="020B0604020202020204" charset="0"/>
              </a:rPr>
              <a:t>… m</a:t>
            </a:r>
            <a:r>
              <a:rPr lang="da-DK" sz="1400">
                <a:latin typeface="Quicksand" panose="020B0604020202020204" charset="0"/>
                <a:cs typeface="Quicksand" panose="020B0604020202020204" charset="0"/>
              </a:rPr>
              <a:t>an reflekterer over praksis </a:t>
            </a:r>
            <a:r>
              <a:rPr lang="da-DK" sz="1400" b="1">
                <a:latin typeface="Quicksand" panose="020B0604020202020204" charset="0"/>
                <a:cs typeface="Quicksand" panose="020B0604020202020204" charset="0"/>
              </a:rPr>
              <a:t>på tværs af teams</a:t>
            </a:r>
            <a:r>
              <a:rPr lang="da-DK" sz="1400">
                <a:latin typeface="Quicksand" panose="020B0604020202020204" charset="0"/>
                <a:cs typeface="Quicksand" panose="020B0604020202020204" charset="0"/>
              </a:rPr>
              <a:t>.</a:t>
            </a:r>
          </a:p>
          <a:p>
            <a:pPr marL="360000" lvl="1"/>
            <a:endParaRPr lang="da-DK" sz="1400" b="1">
              <a:latin typeface="Quicksand" panose="020B0604020202020204" charset="0"/>
            </a:endParaRPr>
          </a:p>
          <a:p>
            <a:pPr marL="360000" lvl="1"/>
            <a:r>
              <a:rPr lang="da-DK" sz="1400">
                <a:latin typeface="Quicksand" panose="020B0604020202020204" charset="0"/>
              </a:rPr>
              <a:t>… teamet arbejder med </a:t>
            </a:r>
            <a:r>
              <a:rPr lang="da-DK" sz="1400" b="1">
                <a:latin typeface="Quicksand" panose="020B0604020202020204" charset="0"/>
              </a:rPr>
              <a:t>konkrete værktøjer </a:t>
            </a:r>
            <a:r>
              <a:rPr lang="da-DK" sz="1400">
                <a:latin typeface="Quicksand" panose="020B0604020202020204" charset="0"/>
              </a:rPr>
              <a:t>til at analysere en problemstilling.</a:t>
            </a:r>
          </a:p>
          <a:p>
            <a:pPr marL="360000" lvl="1"/>
            <a:endParaRPr lang="da-DK" sz="1400" b="1">
              <a:latin typeface="Quicksand" panose="020B0604020202020204" charset="0"/>
            </a:endParaRPr>
          </a:p>
          <a:p>
            <a:pPr marL="360000" lvl="1"/>
            <a:r>
              <a:rPr lang="da-DK" sz="1400">
                <a:latin typeface="Quicksand" panose="020B0604020202020204" charset="0"/>
              </a:rPr>
              <a:t>… teamet</a:t>
            </a:r>
            <a:r>
              <a:rPr lang="da-DK" sz="1400" b="1">
                <a:latin typeface="Quicksand" panose="020B0604020202020204" charset="0"/>
                <a:cs typeface="Quicksand" panose="020B0604020202020204" charset="0"/>
              </a:rPr>
              <a:t> indsamler og anvender data </a:t>
            </a:r>
            <a:r>
              <a:rPr lang="da-DK" sz="1400">
                <a:latin typeface="Quicksand" panose="020B0604020202020204" charset="0"/>
                <a:cs typeface="Quicksand" panose="020B0604020202020204" charset="0"/>
              </a:rPr>
              <a:t>til at vurdere deres eksisterende praksis og hvordan den kan forbedres.</a:t>
            </a:r>
          </a:p>
          <a:p>
            <a:pPr marL="360000" lvl="1"/>
            <a:endParaRPr lang="da-DK" sz="1400" b="1">
              <a:latin typeface="Quicksand" panose="020B0604020202020204" charset="0"/>
            </a:endParaRPr>
          </a:p>
          <a:p>
            <a:pPr marL="360000" lvl="1"/>
            <a:r>
              <a:rPr lang="da-DK" sz="1400">
                <a:latin typeface="Quicksand" panose="020B0604020202020204" charset="0"/>
              </a:rPr>
              <a:t>…</a:t>
            </a:r>
            <a:r>
              <a:rPr lang="da-DK" sz="1400">
                <a:latin typeface="Quicksand" panose="020B0604020202020204" charset="0"/>
                <a:cs typeface="Quicksand" panose="020B0604020202020204" charset="0"/>
              </a:rPr>
              <a:t> der er </a:t>
            </a:r>
            <a:r>
              <a:rPr lang="da-DK" sz="1400" b="1">
                <a:latin typeface="Quicksand" panose="020B0604020202020204" charset="0"/>
                <a:cs typeface="Quicksand" panose="020B0604020202020204" charset="0"/>
              </a:rPr>
              <a:t>psykologisk tryghed </a:t>
            </a:r>
            <a:r>
              <a:rPr lang="da-DK" sz="1400">
                <a:latin typeface="Quicksand" panose="020B0604020202020204" charset="0"/>
                <a:cs typeface="Quicksand" panose="020B0604020202020204" charset="0"/>
              </a:rPr>
              <a:t>i teamet, så man tør at åbne op om egne udfordringer.</a:t>
            </a:r>
            <a:endParaRPr lang="da-DK" sz="1400" b="1">
              <a:latin typeface="Quicksand" panose="020B0604020202020204" charset="0"/>
            </a:endParaRPr>
          </a:p>
        </p:txBody>
      </p:sp>
      <p:sp>
        <p:nvSpPr>
          <p:cNvPr id="8" name="TextBox 7">
            <a:extLst>
              <a:ext uri="{FF2B5EF4-FFF2-40B4-BE49-F238E27FC236}">
                <a16:creationId xmlns:a16="http://schemas.microsoft.com/office/drawing/2014/main" id="{C17575AC-6326-264C-378F-10DE84939037}"/>
              </a:ext>
            </a:extLst>
          </p:cNvPr>
          <p:cNvSpPr txBox="1"/>
          <p:nvPr/>
        </p:nvSpPr>
        <p:spPr>
          <a:xfrm>
            <a:off x="8428257" y="2249461"/>
            <a:ext cx="2993331" cy="1508105"/>
          </a:xfrm>
          <a:prstGeom prst="rect">
            <a:avLst/>
          </a:prstGeom>
          <a:noFill/>
          <a:ln>
            <a:noFill/>
          </a:ln>
        </p:spPr>
        <p:txBody>
          <a:bodyPr wrap="square" lIns="0" tIns="0" rIns="0" bIns="0" rtlCol="0">
            <a:spAutoFit/>
          </a:bodyPr>
          <a:lstStyle/>
          <a:p>
            <a:r>
              <a:rPr lang="da-DK" sz="1400" dirty="0">
                <a:solidFill>
                  <a:schemeClr val="accent4"/>
                </a:solidFill>
                <a:latin typeface="Quicksand" panose="020B0604020202020204" charset="0"/>
                <a:cs typeface="Quicksand" panose="020B0604020202020204" charset="0"/>
              </a:rPr>
              <a:t>I klasseteamet skal vi have fundet ud af, hvem skal sidde hvor, hvornår der er lejrskole osv. Det er drift. Det er, når vi har fælles reflektion på tværs af teams, at der sker noget. </a:t>
            </a:r>
          </a:p>
          <a:p>
            <a:pPr algn="r"/>
            <a:r>
              <a:rPr lang="da-DK" sz="1000" i="1" dirty="0">
                <a:solidFill>
                  <a:schemeClr val="accent4"/>
                </a:solidFill>
                <a:latin typeface="Quicksand" panose="020B0604020202020204" charset="0"/>
                <a:cs typeface="Quicksand" panose="020B0604020202020204" charset="0"/>
              </a:rPr>
              <a:t>Pædagogisk personale</a:t>
            </a:r>
          </a:p>
          <a:p>
            <a:pPr algn="r"/>
            <a:endParaRPr lang="da-DK" sz="1000" i="1" dirty="0">
              <a:solidFill>
                <a:schemeClr val="accent4"/>
              </a:solidFill>
              <a:latin typeface="Quicksand" panose="020B0604020202020204" charset="0"/>
              <a:cs typeface="Quicksand" panose="020B0604020202020204" charset="0"/>
            </a:endParaRPr>
          </a:p>
          <a:p>
            <a:endParaRPr lang="da-DK" sz="800" dirty="0">
              <a:latin typeface="Quicksand" panose="020B0604020202020204" charset="0"/>
              <a:cs typeface="Quicksand" panose="020B0604020202020204" charset="0"/>
            </a:endParaRPr>
          </a:p>
        </p:txBody>
      </p:sp>
      <p:sp>
        <p:nvSpPr>
          <p:cNvPr id="11" name="Google Shape;1251;p48">
            <a:extLst>
              <a:ext uri="{FF2B5EF4-FFF2-40B4-BE49-F238E27FC236}">
                <a16:creationId xmlns:a16="http://schemas.microsoft.com/office/drawing/2014/main" id="{9B502AFB-D63C-1840-C711-4239F459C481}"/>
              </a:ext>
            </a:extLst>
          </p:cNvPr>
          <p:cNvSpPr/>
          <p:nvPr/>
        </p:nvSpPr>
        <p:spPr>
          <a:xfrm>
            <a:off x="820112" y="1710293"/>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raphic 12" descr="Open quotation mark with solid fill">
            <a:extLst>
              <a:ext uri="{FF2B5EF4-FFF2-40B4-BE49-F238E27FC236}">
                <a16:creationId xmlns:a16="http://schemas.microsoft.com/office/drawing/2014/main" id="{14D123AC-7D19-F7FB-E20D-B6A02567DC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Tree>
    <p:extLst>
      <p:ext uri="{BB962C8B-B14F-4D97-AF65-F5344CB8AC3E}">
        <p14:creationId xmlns:p14="http://schemas.microsoft.com/office/powerpoint/2010/main" val="2716343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31</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0"/>
            <a:ext cx="6653049" cy="355720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4"/>
          </a:solidFill>
          <a:ln>
            <a:noFill/>
          </a:ln>
        </p:spPr>
        <p:txBody>
          <a:bodyPr spcFirstLastPara="1" wrap="square" lIns="396000" tIns="91425" rIns="91425" bIns="91425" anchor="ctr" anchorCtr="0">
            <a:noAutofit/>
          </a:bodyPr>
          <a:lstStyle/>
          <a:p>
            <a:pPr algn="ctr"/>
            <a:r>
              <a:rPr lang="da-DK" sz="3200" b="1">
                <a:solidFill>
                  <a:schemeClr val="bg1"/>
                </a:solidFill>
                <a:latin typeface="Amatic SC" panose="00000500000000000000" pitchFamily="2" charset="-79"/>
                <a:cs typeface="Amatic SC" panose="00000500000000000000" pitchFamily="2" charset="-79"/>
              </a:rPr>
              <a:t>Teamsamarbejde er løftestang for udvikling af praksis, men kan med fordel systematiseres</a:t>
            </a: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4585"/>
            <a:ext cx="6653049" cy="666246"/>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Det kan udfordre samarbejde om udvikling af praksis, når…</a:t>
            </a:r>
          </a:p>
        </p:txBody>
      </p:sp>
      <p:sp>
        <p:nvSpPr>
          <p:cNvPr id="7" name="TextBox 6">
            <a:extLst>
              <a:ext uri="{FF2B5EF4-FFF2-40B4-BE49-F238E27FC236}">
                <a16:creationId xmlns:a16="http://schemas.microsoft.com/office/drawing/2014/main" id="{BD2606AB-11AB-17EB-93C7-331917089B99}"/>
              </a:ext>
            </a:extLst>
          </p:cNvPr>
          <p:cNvSpPr txBox="1"/>
          <p:nvPr/>
        </p:nvSpPr>
        <p:spPr>
          <a:xfrm>
            <a:off x="873235" y="2384883"/>
            <a:ext cx="6447399" cy="3108543"/>
          </a:xfrm>
          <a:prstGeom prst="rect">
            <a:avLst/>
          </a:prstGeom>
          <a:noFill/>
        </p:spPr>
        <p:txBody>
          <a:bodyPr wrap="square">
            <a:spAutoFit/>
          </a:bodyPr>
          <a:lstStyle/>
          <a:p>
            <a:pPr marL="360000" lvl="1"/>
            <a:r>
              <a:rPr lang="da-DK" sz="1400">
                <a:latin typeface="Quicksand" panose="020B0604020202020204" charset="0"/>
                <a:cs typeface="Quicksand" panose="020B0604020202020204" charset="0"/>
              </a:rPr>
              <a:t>… drøftelserne om udvikling af læringsmiljøet </a:t>
            </a:r>
            <a:r>
              <a:rPr lang="da-DK" sz="1400" b="1">
                <a:latin typeface="Quicksand" panose="020B0604020202020204" charset="0"/>
                <a:cs typeface="Quicksand" panose="020B0604020202020204" charset="0"/>
              </a:rPr>
              <a:t>ikke er systematiseret</a:t>
            </a:r>
            <a:r>
              <a:rPr lang="da-DK" sz="1400">
                <a:latin typeface="Quicksand" panose="020B0604020202020204" charset="0"/>
                <a:cs typeface="Quicksand" panose="020B0604020202020204" charset="0"/>
              </a:rPr>
              <a:t>.</a:t>
            </a:r>
          </a:p>
          <a:p>
            <a:pPr marL="360000" lvl="1"/>
            <a:endParaRPr lang="da-DK" sz="1400">
              <a:latin typeface="Quicksand" panose="020B0604020202020204" charset="0"/>
              <a:cs typeface="Quicksand" panose="020B0604020202020204" charset="0"/>
            </a:endParaRPr>
          </a:p>
          <a:p>
            <a:pPr marL="360000" lvl="1"/>
            <a:r>
              <a:rPr lang="da-DK" sz="1400">
                <a:latin typeface="Quicksand" panose="020B0604020202020204" charset="0"/>
                <a:cs typeface="Quicksand" panose="020B0604020202020204" charset="0"/>
              </a:rPr>
              <a:t>… teamet ikke har et </a:t>
            </a:r>
            <a:r>
              <a:rPr lang="da-DK" sz="1400" b="1">
                <a:latin typeface="Quicksand" panose="020B0604020202020204" charset="0"/>
                <a:cs typeface="Quicksand" panose="020B0604020202020204" charset="0"/>
              </a:rPr>
              <a:t>fælles mindset og børnesyn</a:t>
            </a:r>
            <a:r>
              <a:rPr lang="da-DK" sz="1400">
                <a:latin typeface="Quicksand" panose="020B0604020202020204" charset="0"/>
                <a:cs typeface="Quicksand" panose="020B0604020202020204" charset="0"/>
              </a:rPr>
              <a:t>.</a:t>
            </a:r>
          </a:p>
          <a:p>
            <a:pPr marL="360000" lvl="1"/>
            <a:endParaRPr lang="da-DK" sz="1400">
              <a:latin typeface="Quicksand" panose="020B0604020202020204" charset="0"/>
              <a:cs typeface="Quicksand" panose="020B0604020202020204" charset="0"/>
            </a:endParaRPr>
          </a:p>
          <a:p>
            <a:pPr marL="360000" lvl="1"/>
            <a:r>
              <a:rPr lang="da-DK" sz="1400">
                <a:latin typeface="Quicksand" panose="020B0604020202020204" charset="0"/>
                <a:cs typeface="Quicksand" panose="020B0604020202020204" charset="0"/>
              </a:rPr>
              <a:t>… </a:t>
            </a:r>
            <a:r>
              <a:rPr lang="da-DK" sz="1400">
                <a:latin typeface="Quicksand" panose="020B0604020202020204"/>
                <a:cs typeface="Amatic SC" panose="00000500000000000000" pitchFamily="2" charset="-79"/>
              </a:rPr>
              <a:t>h</a:t>
            </a:r>
            <a:r>
              <a:rPr lang="da-DK" sz="1400">
                <a:latin typeface="Quicksand" panose="020B0604020202020204" charset="0"/>
              </a:rPr>
              <a:t>ele teamet ikke har </a:t>
            </a:r>
            <a:r>
              <a:rPr lang="da-DK" sz="1400" b="1">
                <a:latin typeface="Quicksand" panose="020B0604020202020204" charset="0"/>
              </a:rPr>
              <a:t>fælles viden fra kompetenceudvikling</a:t>
            </a:r>
            <a:r>
              <a:rPr lang="da-DK" sz="1400">
                <a:latin typeface="Quicksand" panose="020B0604020202020204" charset="0"/>
              </a:rPr>
              <a:t>.</a:t>
            </a:r>
          </a:p>
          <a:p>
            <a:pPr marL="360000" lvl="1"/>
            <a:endParaRPr lang="da-DK" sz="1400" b="1">
              <a:latin typeface="Quicksand" panose="020B0604020202020204" charset="0"/>
            </a:endParaRPr>
          </a:p>
          <a:p>
            <a:pPr marL="360000" lvl="1"/>
            <a:r>
              <a:rPr lang="da-DK" sz="1400">
                <a:latin typeface="Quicksand" panose="020B0604020202020204" charset="0"/>
              </a:rPr>
              <a:t>… det er </a:t>
            </a:r>
            <a:r>
              <a:rPr lang="da-DK" sz="1400" b="1">
                <a:latin typeface="Quicksand" panose="020B0604020202020204" charset="0"/>
              </a:rPr>
              <a:t>svært at få sparring </a:t>
            </a:r>
            <a:r>
              <a:rPr lang="da-DK" sz="1400">
                <a:latin typeface="Quicksand" panose="020B0604020202020204" charset="0"/>
              </a:rPr>
              <a:t>fra vejledere eller PPR.</a:t>
            </a:r>
            <a:r>
              <a:rPr lang="da-DK" sz="1400" b="1">
                <a:latin typeface="Quicksand" panose="020B0604020202020204" charset="0"/>
              </a:rPr>
              <a:t> </a:t>
            </a:r>
          </a:p>
          <a:p>
            <a:pPr marL="360000" lvl="1"/>
            <a:endParaRPr lang="da-DK" sz="1400" b="1">
              <a:latin typeface="Quicksand" panose="020B0604020202020204" charset="0"/>
            </a:endParaRPr>
          </a:p>
          <a:p>
            <a:pPr marL="360000" lvl="1"/>
            <a:r>
              <a:rPr lang="da-DK" sz="1400">
                <a:latin typeface="Quicksand" panose="020B0604020202020204" charset="0"/>
              </a:rPr>
              <a:t>… </a:t>
            </a:r>
            <a:r>
              <a:rPr lang="da-DK" sz="1400" b="1">
                <a:latin typeface="Quicksand" panose="020B0604020202020204" charset="0"/>
              </a:rPr>
              <a:t>dag-til-dag-udfordringer</a:t>
            </a:r>
            <a:r>
              <a:rPr lang="da-DK" sz="1400">
                <a:latin typeface="Quicksand" panose="020B0604020202020204" charset="0"/>
              </a:rPr>
              <a:t> presser sig på.</a:t>
            </a:r>
          </a:p>
          <a:p>
            <a:pPr marL="360000" lvl="1"/>
            <a:endParaRPr lang="da-DK" sz="1400">
              <a:latin typeface="Quicksand" panose="020B0604020202020204" charset="0"/>
            </a:endParaRPr>
          </a:p>
          <a:p>
            <a:pPr marL="360000" lvl="1"/>
            <a:r>
              <a:rPr lang="da-DK" sz="1400">
                <a:latin typeface="Quicksand" panose="020B0604020202020204" charset="0"/>
              </a:rPr>
              <a:t>… teamet ikke anvender </a:t>
            </a:r>
            <a:r>
              <a:rPr lang="da-DK" sz="1400" b="1">
                <a:latin typeface="Quicksand" panose="020B0604020202020204" charset="0"/>
              </a:rPr>
              <a:t>observation som genstand for læring</a:t>
            </a:r>
            <a:r>
              <a:rPr lang="da-DK" sz="1400">
                <a:latin typeface="Quicksand" panose="020B0604020202020204" charset="0"/>
              </a:rPr>
              <a:t>.</a:t>
            </a:r>
          </a:p>
          <a:p>
            <a:pPr marL="360000" lvl="1"/>
            <a:endParaRPr lang="da-DK" sz="1400">
              <a:latin typeface="Quicksand" panose="020B0604020202020204" charset="0"/>
            </a:endParaRPr>
          </a:p>
          <a:p>
            <a:pPr marL="360000" lvl="1"/>
            <a:r>
              <a:rPr lang="da-DK" sz="1400">
                <a:latin typeface="Quicksand" panose="020B0604020202020204" charset="0"/>
              </a:rPr>
              <a:t>… teammedlemmer ikke er </a:t>
            </a:r>
            <a:r>
              <a:rPr lang="da-DK" sz="1400" b="1">
                <a:latin typeface="Quicksand" panose="020B0604020202020204" charset="0"/>
              </a:rPr>
              <a:t>forandringsparate</a:t>
            </a:r>
            <a:r>
              <a:rPr lang="da-DK" sz="1400">
                <a:latin typeface="Quicksand" panose="020B0604020202020204" charset="0"/>
              </a:rPr>
              <a:t>.</a:t>
            </a:r>
            <a:endParaRPr lang="da-DK" sz="1400">
              <a:solidFill>
                <a:schemeClr val="tx1"/>
              </a:solidFill>
              <a:latin typeface="Quicksand" panose="020B0604020202020204"/>
              <a:cs typeface="Amatic SC" panose="00000500000000000000" pitchFamily="2" charset="-79"/>
            </a:endParaRPr>
          </a:p>
          <a:p>
            <a:pPr marL="360000" lvl="1" indent="-285750">
              <a:buFont typeface="Arial" panose="020B0604020202020204" pitchFamily="34" charset="0"/>
              <a:buChar char="•"/>
            </a:pPr>
            <a:endParaRPr lang="da-DK" sz="1400">
              <a:solidFill>
                <a:schemeClr val="tx1"/>
              </a:solidFill>
              <a:latin typeface="Quicksand" panose="020B0604020202020204"/>
              <a:cs typeface="Amatic SC" panose="00000500000000000000" pitchFamily="2" charset="-79"/>
            </a:endParaRPr>
          </a:p>
        </p:txBody>
      </p:sp>
      <p:sp>
        <p:nvSpPr>
          <p:cNvPr id="8" name="TextBox 7">
            <a:extLst>
              <a:ext uri="{FF2B5EF4-FFF2-40B4-BE49-F238E27FC236}">
                <a16:creationId xmlns:a16="http://schemas.microsoft.com/office/drawing/2014/main" id="{C17575AC-6326-264C-378F-10DE84939037}"/>
              </a:ext>
            </a:extLst>
          </p:cNvPr>
          <p:cNvSpPr txBox="1"/>
          <p:nvPr/>
        </p:nvSpPr>
        <p:spPr>
          <a:xfrm>
            <a:off x="8428257" y="2249461"/>
            <a:ext cx="2993331" cy="1384995"/>
          </a:xfrm>
          <a:prstGeom prst="rect">
            <a:avLst/>
          </a:prstGeom>
          <a:noFill/>
          <a:ln>
            <a:noFill/>
          </a:ln>
        </p:spPr>
        <p:txBody>
          <a:bodyPr wrap="square" lIns="0" tIns="0" rIns="0" bIns="0" rtlCol="0">
            <a:noAutofit/>
          </a:bodyPr>
          <a:lstStyle/>
          <a:p>
            <a:r>
              <a:rPr lang="da-DK" sz="1400">
                <a:solidFill>
                  <a:schemeClr val="accent4"/>
                </a:solidFill>
                <a:latin typeface="Quicksand" panose="020B0604020202020204" charset="0"/>
                <a:cs typeface="Quicksand" panose="020B0604020202020204" charset="0"/>
              </a:rPr>
              <a:t>Vi har ugentlige møder, hvor vi snakker elever igennem, særligt ift. fravær, og hvad vi laver, hvilke klasser vi er i, hvilke lærere vi sparrer med, men det er slet ikke så systematisk, som det kunne være.</a:t>
            </a:r>
          </a:p>
          <a:p>
            <a:pPr algn="r"/>
            <a:endParaRPr lang="da-DK" sz="1000" i="1">
              <a:solidFill>
                <a:schemeClr val="accent4"/>
              </a:solidFill>
              <a:latin typeface="Quicksand" panose="020B0604020202020204" charset="0"/>
              <a:cs typeface="Quicksand" panose="020B0604020202020204" charset="0"/>
            </a:endParaRPr>
          </a:p>
          <a:p>
            <a:pPr algn="r"/>
            <a:r>
              <a:rPr lang="da-DK" sz="1000" i="1">
                <a:solidFill>
                  <a:schemeClr val="accent4"/>
                </a:solidFill>
                <a:latin typeface="Quicksand" panose="020B0604020202020204" charset="0"/>
                <a:cs typeface="Quicksand" panose="020B0604020202020204" charset="0"/>
              </a:rPr>
              <a:t>Vejleder</a:t>
            </a:r>
          </a:p>
        </p:txBody>
      </p:sp>
      <p:sp>
        <p:nvSpPr>
          <p:cNvPr id="10" name="Google Shape;1276;p48">
            <a:extLst>
              <a:ext uri="{FF2B5EF4-FFF2-40B4-BE49-F238E27FC236}">
                <a16:creationId xmlns:a16="http://schemas.microsoft.com/office/drawing/2014/main" id="{BDA74826-B33A-DB57-0881-1E4419EC027C}"/>
              </a:ext>
            </a:extLst>
          </p:cNvPr>
          <p:cNvSpPr/>
          <p:nvPr/>
        </p:nvSpPr>
        <p:spPr>
          <a:xfrm>
            <a:off x="984613" y="1760297"/>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raphic 12" descr="Open quotation mark with solid fill">
            <a:extLst>
              <a:ext uri="{FF2B5EF4-FFF2-40B4-BE49-F238E27FC236}">
                <a16:creationId xmlns:a16="http://schemas.microsoft.com/office/drawing/2014/main" id="{EAFBD7BE-210E-8851-A82B-BECB1A9845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
        <p:nvSpPr>
          <p:cNvPr id="15" name="TextBox 14">
            <a:extLst>
              <a:ext uri="{FF2B5EF4-FFF2-40B4-BE49-F238E27FC236}">
                <a16:creationId xmlns:a16="http://schemas.microsoft.com/office/drawing/2014/main" id="{A79D615D-FD3F-AF34-2637-5A0B48CD24B2}"/>
              </a:ext>
            </a:extLst>
          </p:cNvPr>
          <p:cNvSpPr txBox="1"/>
          <p:nvPr/>
        </p:nvSpPr>
        <p:spPr>
          <a:xfrm>
            <a:off x="8428256" y="4369681"/>
            <a:ext cx="2993332" cy="854281"/>
          </a:xfrm>
          <a:prstGeom prst="rect">
            <a:avLst/>
          </a:prstGeom>
          <a:noFill/>
        </p:spPr>
        <p:txBody>
          <a:bodyPr wrap="square" lIns="0" tIns="0" rIns="0" bIns="0">
            <a:noAutofit/>
          </a:bodyPr>
          <a:lstStyle/>
          <a:p>
            <a:r>
              <a:rPr lang="da-DK" sz="1400" noProof="0" dirty="0">
                <a:solidFill>
                  <a:schemeClr val="accent4"/>
                </a:solidFill>
                <a:latin typeface="Quicksand" panose="020B0604020202020204"/>
              </a:rPr>
              <a:t>Vi kan godt lade som om, at vi har et fælles mindset, men at føle det og praktisere det, det oplever jeg ikke. </a:t>
            </a:r>
          </a:p>
          <a:p>
            <a:pPr algn="r"/>
            <a:r>
              <a:rPr lang="da-DK" sz="1000" i="1" dirty="0">
                <a:solidFill>
                  <a:schemeClr val="accent4"/>
                </a:solidFill>
                <a:latin typeface="Quicksand" panose="020B0604020202020204" charset="0"/>
                <a:cs typeface="Quicksand" panose="020B0604020202020204" charset="0"/>
              </a:rPr>
              <a:t>Pædagogisk personale</a:t>
            </a:r>
          </a:p>
          <a:p>
            <a:pPr algn="r"/>
            <a:endParaRPr lang="da-DK" sz="1000" i="1" noProof="0" dirty="0">
              <a:solidFill>
                <a:schemeClr val="accent4"/>
              </a:solidFill>
              <a:latin typeface="Quicksand" panose="020B0604020202020204"/>
            </a:endParaRPr>
          </a:p>
        </p:txBody>
      </p:sp>
      <p:pic>
        <p:nvPicPr>
          <p:cNvPr id="17" name="Graphic 16" descr="Open quotation mark with solid fill">
            <a:extLst>
              <a:ext uri="{FF2B5EF4-FFF2-40B4-BE49-F238E27FC236}">
                <a16:creationId xmlns:a16="http://schemas.microsoft.com/office/drawing/2014/main" id="{A12B9996-1281-580C-28A6-7A3B887B79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3528755"/>
            <a:ext cx="914400" cy="914400"/>
          </a:xfrm>
          <a:prstGeom prst="rect">
            <a:avLst/>
          </a:prstGeom>
        </p:spPr>
      </p:pic>
    </p:spTree>
    <p:extLst>
      <p:ext uri="{BB962C8B-B14F-4D97-AF65-F5344CB8AC3E}">
        <p14:creationId xmlns:p14="http://schemas.microsoft.com/office/powerpoint/2010/main" val="217260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32</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0" y="1865189"/>
            <a:ext cx="7399119" cy="400832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4"/>
          </a:solidFill>
          <a:ln>
            <a:noFill/>
          </a:ln>
        </p:spPr>
        <p:txBody>
          <a:bodyPr spcFirstLastPara="1" wrap="square" lIns="396000" tIns="91425" rIns="91425" bIns="91425" anchor="ctr" anchorCtr="0">
            <a:noAutofit/>
          </a:bodyPr>
          <a:lstStyle/>
          <a:p>
            <a:pPr algn="ctr"/>
            <a:r>
              <a:rPr lang="da-DK" sz="3200" b="1">
                <a:solidFill>
                  <a:schemeClr val="bg1"/>
                </a:solidFill>
                <a:latin typeface="Amatic SC" panose="00000500000000000000" pitchFamily="2" charset="-79"/>
                <a:cs typeface="Amatic SC" panose="00000500000000000000" pitchFamily="2" charset="-79"/>
              </a:rPr>
              <a:t>Teamsamarbejde er løftestang for udvikling af praksis, når teamet har et fælles børnesyn</a:t>
            </a:r>
          </a:p>
        </p:txBody>
      </p:sp>
      <p:sp>
        <p:nvSpPr>
          <p:cNvPr id="6" name="TextBox 5">
            <a:extLst>
              <a:ext uri="{FF2B5EF4-FFF2-40B4-BE49-F238E27FC236}">
                <a16:creationId xmlns:a16="http://schemas.microsoft.com/office/drawing/2014/main" id="{479CD88A-6E58-621F-7006-85774279DF87}"/>
              </a:ext>
            </a:extLst>
          </p:cNvPr>
          <p:cNvSpPr txBox="1"/>
          <p:nvPr/>
        </p:nvSpPr>
        <p:spPr>
          <a:xfrm>
            <a:off x="770410" y="1584585"/>
            <a:ext cx="7399119" cy="666246"/>
          </a:xfrm>
          <a:prstGeom prst="rect">
            <a:avLst/>
          </a:prstGeom>
          <a:solidFill>
            <a:schemeClr val="accent4"/>
          </a:solidFill>
          <a:ln w="28575">
            <a:solidFill>
              <a:schemeClr val="accent4"/>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fremadrettet kan samarbejdet om udvikling af praksis styrkes ved at…</a:t>
            </a:r>
          </a:p>
        </p:txBody>
      </p:sp>
      <p:sp>
        <p:nvSpPr>
          <p:cNvPr id="7" name="TextBox 6">
            <a:extLst>
              <a:ext uri="{FF2B5EF4-FFF2-40B4-BE49-F238E27FC236}">
                <a16:creationId xmlns:a16="http://schemas.microsoft.com/office/drawing/2014/main" id="{BD2606AB-11AB-17EB-93C7-331917089B99}"/>
              </a:ext>
            </a:extLst>
          </p:cNvPr>
          <p:cNvSpPr txBox="1"/>
          <p:nvPr/>
        </p:nvSpPr>
        <p:spPr>
          <a:xfrm>
            <a:off x="873235" y="2384883"/>
            <a:ext cx="6816038" cy="3323987"/>
          </a:xfrm>
          <a:prstGeom prst="rect">
            <a:avLst/>
          </a:prstGeom>
          <a:noFill/>
        </p:spPr>
        <p:txBody>
          <a:bodyPr wrap="square">
            <a:spAutoFit/>
          </a:bodyPr>
          <a:lstStyle/>
          <a:p>
            <a:pPr marL="360000" lvl="1"/>
            <a:r>
              <a:rPr lang="da-DK" sz="1400">
                <a:latin typeface="Quicksand" panose="020B0604020202020204"/>
                <a:cs typeface="Amatic SC" panose="00000500000000000000" pitchFamily="2" charset="-79"/>
              </a:rPr>
              <a:t>… udarbejde et fælles børnesyn og drøfte, </a:t>
            </a:r>
            <a:r>
              <a:rPr lang="da-DK" sz="1400" b="1">
                <a:latin typeface="Quicksand" panose="020B0604020202020204"/>
                <a:cs typeface="Amatic SC" panose="00000500000000000000" pitchFamily="2" charset="-79"/>
              </a:rPr>
              <a:t>hvordan</a:t>
            </a:r>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børnesynet omsættes i praksis</a:t>
            </a:r>
            <a:r>
              <a:rPr lang="da-DK" sz="1400">
                <a:latin typeface="Quicksand" panose="020B0604020202020204"/>
                <a:cs typeface="Amatic SC" panose="00000500000000000000" pitchFamily="2" charset="-79"/>
              </a:rPr>
              <a:t>.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udarbejde en observationskontrakt </a:t>
            </a:r>
            <a:r>
              <a:rPr lang="da-DK" sz="1400">
                <a:latin typeface="Quicksand" panose="020B0604020202020204"/>
                <a:cs typeface="Amatic SC" panose="00000500000000000000" pitchFamily="2" charset="-79"/>
              </a:rPr>
              <a:t>for at overkomme frygten for at blive observeret.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indsamle og anvende data </a:t>
            </a:r>
            <a:r>
              <a:rPr lang="da-DK" sz="1400">
                <a:latin typeface="Quicksand" panose="020B0604020202020204"/>
                <a:cs typeface="Amatic SC" panose="00000500000000000000" pitchFamily="2" charset="-79"/>
              </a:rPr>
              <a:t>til at vurdere praksis og at nå frem til ”næste bedste skridt” i udviklingsprocessen.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dele viden på tværs af teams om gode værktøjer og metoder </a:t>
            </a:r>
            <a:r>
              <a:rPr lang="da-DK" sz="1400">
                <a:latin typeface="Quicksand" panose="020B0604020202020204"/>
                <a:cs typeface="Amatic SC" panose="00000500000000000000" pitchFamily="2" charset="-79"/>
              </a:rPr>
              <a:t>til at systematisere drøftelser på møder.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sætte tid af til at analysere praksis på teammøderne</a:t>
            </a:r>
            <a:r>
              <a:rPr lang="da-DK" sz="1400">
                <a:latin typeface="Quicksand" panose="020B0604020202020204"/>
                <a:cs typeface="Amatic SC" panose="00000500000000000000" pitchFamily="2" charset="-79"/>
              </a:rPr>
              <a:t>, så der skabes rum til refleksion. </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b="1">
                <a:latin typeface="Quicksand" panose="020B0604020202020204"/>
                <a:cs typeface="Amatic SC" panose="00000500000000000000" pitchFamily="2" charset="-79"/>
              </a:rPr>
              <a:t>styrke teamenes adgang til sparring </a:t>
            </a:r>
            <a:r>
              <a:rPr lang="da-DK" sz="1400">
                <a:latin typeface="Quicksand" panose="020B0604020202020204"/>
                <a:cs typeface="Amatic SC" panose="00000500000000000000" pitchFamily="2" charset="-79"/>
              </a:rPr>
              <a:t>fra vejledere og PPR.</a:t>
            </a:r>
            <a:endParaRPr lang="da-DK" sz="1400">
              <a:solidFill>
                <a:schemeClr val="tx1"/>
              </a:solidFill>
              <a:latin typeface="Quicksand" panose="020B0604020202020204"/>
              <a:cs typeface="Amatic SC" panose="00000500000000000000" pitchFamily="2" charset="-79"/>
            </a:endParaRPr>
          </a:p>
        </p:txBody>
      </p:sp>
      <p:sp>
        <p:nvSpPr>
          <p:cNvPr id="8" name="TextBox 7">
            <a:extLst>
              <a:ext uri="{FF2B5EF4-FFF2-40B4-BE49-F238E27FC236}">
                <a16:creationId xmlns:a16="http://schemas.microsoft.com/office/drawing/2014/main" id="{C17575AC-6326-264C-378F-10DE84939037}"/>
              </a:ext>
            </a:extLst>
          </p:cNvPr>
          <p:cNvSpPr txBox="1"/>
          <p:nvPr/>
        </p:nvSpPr>
        <p:spPr>
          <a:xfrm>
            <a:off x="8754989" y="2290227"/>
            <a:ext cx="2666601" cy="1138773"/>
          </a:xfrm>
          <a:prstGeom prst="rect">
            <a:avLst/>
          </a:prstGeom>
          <a:noFill/>
          <a:ln>
            <a:noFill/>
          </a:ln>
        </p:spPr>
        <p:txBody>
          <a:bodyPr wrap="square" lIns="0" tIns="0" rIns="0" bIns="0" rtlCol="0">
            <a:spAutoFit/>
          </a:bodyPr>
          <a:lstStyle/>
          <a:p>
            <a:r>
              <a:rPr lang="da-DK" sz="1400" noProof="0">
                <a:solidFill>
                  <a:schemeClr val="accent4"/>
                </a:solidFill>
                <a:latin typeface="Quicksand" panose="020B0604020202020204"/>
              </a:rPr>
              <a:t>Jeg tænker ikke, vi har brug for et </a:t>
            </a:r>
            <a:r>
              <a:rPr lang="da-DK" sz="1400">
                <a:solidFill>
                  <a:schemeClr val="accent4"/>
                </a:solidFill>
                <a:latin typeface="Quicksand" panose="020B0604020202020204"/>
              </a:rPr>
              <a:t>nyt børnesyn på skolen, </a:t>
            </a:r>
            <a:r>
              <a:rPr lang="da-DK" sz="1400" noProof="0">
                <a:solidFill>
                  <a:schemeClr val="accent4"/>
                </a:solidFill>
                <a:latin typeface="Quicksand" panose="020B0604020202020204"/>
              </a:rPr>
              <a:t>men vi har brug for at arbejde med, hvordan børnesynet efterleves i praksis. </a:t>
            </a:r>
          </a:p>
          <a:p>
            <a:pPr algn="r"/>
            <a:r>
              <a:rPr lang="da-DK" sz="1000" i="1" noProof="0">
                <a:solidFill>
                  <a:schemeClr val="accent4"/>
                </a:solidFill>
                <a:latin typeface="Quicksand" panose="020B0604020202020204"/>
              </a:rPr>
              <a:t>Leder</a:t>
            </a:r>
            <a:endParaRPr lang="da-DK" sz="1400">
              <a:solidFill>
                <a:schemeClr val="accent4"/>
              </a:solidFill>
              <a:latin typeface="Quicksand" panose="020B0604020202020204" charset="0"/>
              <a:cs typeface="Quicksand" panose="020B0604020202020204" charset="0"/>
            </a:endParaRPr>
          </a:p>
          <a:p>
            <a:endParaRPr lang="da-DK" sz="800">
              <a:latin typeface="Quicksand" panose="020B0604020202020204" charset="0"/>
              <a:cs typeface="Quicksand" panose="020B0604020202020204" charset="0"/>
            </a:endParaRPr>
          </a:p>
        </p:txBody>
      </p:sp>
      <p:sp>
        <p:nvSpPr>
          <p:cNvPr id="11" name="Google Shape;1217;p48">
            <a:extLst>
              <a:ext uri="{FF2B5EF4-FFF2-40B4-BE49-F238E27FC236}">
                <a16:creationId xmlns:a16="http://schemas.microsoft.com/office/drawing/2014/main" id="{98EB45EF-6C33-45A5-90FF-035114568288}"/>
              </a:ext>
            </a:extLst>
          </p:cNvPr>
          <p:cNvSpPr/>
          <p:nvPr/>
        </p:nvSpPr>
        <p:spPr>
          <a:xfrm>
            <a:off x="886583" y="1748204"/>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raphic 12" descr="Open quotation mark with solid fill">
            <a:extLst>
              <a:ext uri="{FF2B5EF4-FFF2-40B4-BE49-F238E27FC236}">
                <a16:creationId xmlns:a16="http://schemas.microsoft.com/office/drawing/2014/main" id="{B74AB20F-DBB7-CFDB-C179-7E6BE7337F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Tree>
    <p:extLst>
      <p:ext uri="{BB962C8B-B14F-4D97-AF65-F5344CB8AC3E}">
        <p14:creationId xmlns:p14="http://schemas.microsoft.com/office/powerpoint/2010/main" val="1691083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33</a:t>
            </a:fld>
            <a:endParaRPr lang="da-DK"/>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4"/>
          </a:solidFill>
          <a:ln>
            <a:noFill/>
          </a:ln>
        </p:spPr>
        <p:txBody>
          <a:bodyPr spcFirstLastPara="1" wrap="square" lIns="396000" tIns="91425" rIns="91425" bIns="91425" anchor="ctr" anchorCtr="0">
            <a:noAutofit/>
          </a:bodyPr>
          <a:lstStyle/>
          <a:p>
            <a:pPr algn="ctr"/>
            <a:r>
              <a:rPr lang="da-DK" sz="3200" b="1">
                <a:solidFill>
                  <a:schemeClr val="bg1"/>
                </a:solidFill>
                <a:latin typeface="Amatic SC" panose="00000500000000000000" pitchFamily="2" charset="-79"/>
                <a:cs typeface="Amatic SC" panose="00000500000000000000" pitchFamily="2" charset="-79"/>
              </a:rPr>
              <a:t>refleksionsspørgsmål</a:t>
            </a:r>
          </a:p>
        </p:txBody>
      </p:sp>
      <p:sp>
        <p:nvSpPr>
          <p:cNvPr id="13" name="Rectangle 12">
            <a:extLst>
              <a:ext uri="{FF2B5EF4-FFF2-40B4-BE49-F238E27FC236}">
                <a16:creationId xmlns:a16="http://schemas.microsoft.com/office/drawing/2014/main" id="{32652A45-6632-026E-3F16-F8CAD5C86D73}"/>
              </a:ext>
            </a:extLst>
          </p:cNvPr>
          <p:cNvSpPr/>
          <p:nvPr/>
        </p:nvSpPr>
        <p:spPr>
          <a:xfrm rot="1069853">
            <a:off x="4687356" y="2960575"/>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endParaRPr lang="da-DK" sz="2400" b="1">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vil vi i vores team sikre tid til at analysere og evaluere vores praksis (fx ved brug af data)? </a:t>
            </a:r>
            <a:endParaRPr lang="da-DK" sz="2000" b="1">
              <a:solidFill>
                <a:srgbClr val="273F68"/>
              </a:solidFill>
              <a:latin typeface="Amatic SC" panose="00000500000000000000" pitchFamily="2" charset="-79"/>
              <a:cs typeface="Amatic SC" panose="00000500000000000000" pitchFamily="2" charset="-79"/>
            </a:endParaRPr>
          </a:p>
        </p:txBody>
      </p:sp>
      <p:pic>
        <p:nvPicPr>
          <p:cNvPr id="14" name="Graphic 13" descr="Paperclip with solid fill">
            <a:extLst>
              <a:ext uri="{FF2B5EF4-FFF2-40B4-BE49-F238E27FC236}">
                <a16:creationId xmlns:a16="http://schemas.microsoft.com/office/drawing/2014/main" id="{331EF372-0C92-9E48-6FA1-62B1C0B00D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056811" y="2530028"/>
            <a:ext cx="914400" cy="914400"/>
          </a:xfrm>
          <a:prstGeom prst="rect">
            <a:avLst/>
          </a:prstGeom>
        </p:spPr>
      </p:pic>
      <p:sp>
        <p:nvSpPr>
          <p:cNvPr id="15" name="Rectangle 14">
            <a:extLst>
              <a:ext uri="{FF2B5EF4-FFF2-40B4-BE49-F238E27FC236}">
                <a16:creationId xmlns:a16="http://schemas.microsoft.com/office/drawing/2014/main" id="{8484EB3E-0EC0-445D-2269-68ABAC2436EB}"/>
              </a:ext>
            </a:extLst>
          </p:cNvPr>
          <p:cNvSpPr/>
          <p:nvPr/>
        </p:nvSpPr>
        <p:spPr>
          <a:xfrm rot="437979">
            <a:off x="8481376" y="240562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kan vi i højere grad inddrage vejledere med specialpædagogiske kompetencer i vores arbejde?</a:t>
            </a:r>
            <a:r>
              <a:rPr lang="da-DK" sz="2200" b="1">
                <a:solidFill>
                  <a:srgbClr val="273F68"/>
                </a:solidFill>
                <a:latin typeface="Amatic SC" panose="00000500000000000000" pitchFamily="2" charset="-79"/>
                <a:cs typeface="Amatic SC" panose="00000500000000000000" pitchFamily="2" charset="-79"/>
              </a:rPr>
              <a:t> </a:t>
            </a:r>
          </a:p>
        </p:txBody>
      </p:sp>
      <p:sp>
        <p:nvSpPr>
          <p:cNvPr id="17" name="Rectangle 16">
            <a:extLst>
              <a:ext uri="{FF2B5EF4-FFF2-40B4-BE49-F238E27FC236}">
                <a16:creationId xmlns:a16="http://schemas.microsoft.com/office/drawing/2014/main" id="{61E620FF-6BE6-A070-EF76-C0725759776A}"/>
              </a:ext>
            </a:extLst>
          </p:cNvPr>
          <p:cNvSpPr/>
          <p:nvPr/>
        </p:nvSpPr>
        <p:spPr>
          <a:xfrm rot="20942225">
            <a:off x="1206123" y="240562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800" noProof="0">
              <a:solidFill>
                <a:srgbClr val="273F68"/>
              </a:solidFill>
              <a:latin typeface="Amatic SC" panose="00000500000000000000" pitchFamily="2" charset="-79"/>
              <a:cs typeface="Amatic SC" panose="00000500000000000000" pitchFamily="2" charset="-79"/>
            </a:endParaRPr>
          </a:p>
          <a:p>
            <a:pPr algn="ctr"/>
            <a:r>
              <a:rPr lang="da-DK" sz="2400" b="1" noProof="0">
                <a:solidFill>
                  <a:srgbClr val="273F68"/>
                </a:solidFill>
                <a:latin typeface="Amatic SC" panose="00000500000000000000" pitchFamily="2" charset="-79"/>
                <a:cs typeface="Amatic SC" panose="00000500000000000000" pitchFamily="2" charset="-79"/>
              </a:rPr>
              <a:t>Hvad kan vi gøre for, at vores praksis og teamsamarbejde i højere grad afspejler vores børnesyn? </a:t>
            </a:r>
          </a:p>
        </p:txBody>
      </p:sp>
      <p:pic>
        <p:nvPicPr>
          <p:cNvPr id="18" name="Graphic 17" descr="Paperclip with solid fill">
            <a:extLst>
              <a:ext uri="{FF2B5EF4-FFF2-40B4-BE49-F238E27FC236}">
                <a16:creationId xmlns:a16="http://schemas.microsoft.com/office/drawing/2014/main" id="{B9BC66BD-03D1-F366-0840-BEB2988C5A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5" y="1914486"/>
            <a:ext cx="914400" cy="914400"/>
          </a:xfrm>
          <a:prstGeom prst="rect">
            <a:avLst/>
          </a:prstGeom>
        </p:spPr>
      </p:pic>
      <p:pic>
        <p:nvPicPr>
          <p:cNvPr id="19" name="Graphic 18" descr="Paperclip with solid fill">
            <a:extLst>
              <a:ext uri="{FF2B5EF4-FFF2-40B4-BE49-F238E27FC236}">
                <a16:creationId xmlns:a16="http://schemas.microsoft.com/office/drawing/2014/main" id="{C08E5D5F-A56F-92B2-0509-3AFC8459F8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930604"/>
            <a:ext cx="914400" cy="914400"/>
          </a:xfrm>
          <a:prstGeom prst="rect">
            <a:avLst/>
          </a:prstGeom>
        </p:spPr>
      </p:pic>
      <p:sp>
        <p:nvSpPr>
          <p:cNvPr id="3" name="TextBox 2">
            <a:extLst>
              <a:ext uri="{FF2B5EF4-FFF2-40B4-BE49-F238E27FC236}">
                <a16:creationId xmlns:a16="http://schemas.microsoft.com/office/drawing/2014/main" id="{1EE91C3D-64AC-2F5F-B371-C0406E5340D4}"/>
              </a:ext>
            </a:extLst>
          </p:cNvPr>
          <p:cNvSpPr txBox="1"/>
          <p:nvPr/>
        </p:nvSpPr>
        <p:spPr>
          <a:xfrm>
            <a:off x="1007854" y="6150735"/>
            <a:ext cx="10772775" cy="123111"/>
          </a:xfrm>
          <a:prstGeom prst="rect">
            <a:avLst/>
          </a:prstGeom>
          <a:noFill/>
        </p:spPr>
        <p:txBody>
          <a:bodyPr wrap="square" lIns="0" tIns="0" rIns="0" bIns="0" rtlCol="0">
            <a:spAutoFit/>
          </a:bodyPr>
          <a:lstStyle/>
          <a:p>
            <a:r>
              <a:rPr lang="da-DK" sz="800">
                <a:latin typeface="Quicksand" panose="020B0604020202020204"/>
              </a:rPr>
              <a:t>*I kan med fordel inddrage og perspektivere til skolens resultater i skolerapporten </a:t>
            </a:r>
            <a:r>
              <a:rPr lang="da-DK" sz="800">
                <a:solidFill>
                  <a:schemeClr val="tx1"/>
                </a:solidFill>
                <a:latin typeface="Quicksand" panose="020B0604020202020204" charset="0"/>
                <a:ea typeface="Quicksand"/>
                <a:cs typeface="Quicksand" panose="020B0604020202020204" charset="0"/>
                <a:sym typeface="Quicksand"/>
              </a:rPr>
              <a:t>under temaet ”Teamets samarbejde i PLF”. </a:t>
            </a:r>
            <a:endParaRPr lang="da-DK" sz="800">
              <a:latin typeface="Quicksand" panose="020B0604020202020204"/>
            </a:endParaRPr>
          </a:p>
        </p:txBody>
      </p:sp>
    </p:spTree>
    <p:extLst>
      <p:ext uri="{BB962C8B-B14F-4D97-AF65-F5344CB8AC3E}">
        <p14:creationId xmlns:p14="http://schemas.microsoft.com/office/powerpoint/2010/main" val="16206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3039818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3328946" y="2157590"/>
            <a:ext cx="5534107" cy="2542820"/>
          </a:xfrm>
          <a:prstGeom prst="rect">
            <a:avLst/>
          </a:prstGeom>
          <a:solidFill>
            <a:schemeClr val="accent3"/>
          </a:solidFill>
        </p:spPr>
        <p:txBody>
          <a:bodyPr spcFirstLastPara="1" wrap="square" lIns="0" tIns="0" rIns="0" bIns="0" anchor="ctr" anchorCtr="0">
            <a:noAutofit/>
          </a:bodyPr>
          <a:lstStyle/>
          <a:p>
            <a:pPr marL="0" lvl="0" indent="0" algn="ctr">
              <a:spcBef>
                <a:spcPts val="0"/>
              </a:spcBef>
              <a:spcAft>
                <a:spcPts val="0"/>
              </a:spcAft>
              <a:buNone/>
            </a:pPr>
            <a:r>
              <a:rPr lang="da-DK" sz="4800" b="1">
                <a:solidFill>
                  <a:schemeClr val="bg1"/>
                </a:solidFill>
                <a:latin typeface="Amatic SC"/>
                <a:ea typeface="Amatic SC"/>
                <a:cs typeface="Amatic SC"/>
                <a:sym typeface="Amatic SC"/>
              </a:rPr>
              <a:t>ledelsen udmønter rolle forskelligt, men bør være tæt på udviklingsproces </a:t>
            </a:r>
          </a:p>
        </p:txBody>
      </p:sp>
    </p:spTree>
    <p:extLst>
      <p:ext uri="{BB962C8B-B14F-4D97-AF65-F5344CB8AC3E}">
        <p14:creationId xmlns:p14="http://schemas.microsoft.com/office/powerpoint/2010/main" val="2307107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35</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2" y="1865191"/>
            <a:ext cx="6346176" cy="274335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3"/>
          </a:solidFill>
          <a:ln>
            <a:noFill/>
          </a:ln>
        </p:spPr>
        <p:txBody>
          <a:bodyPr spcFirstLastPara="1" wrap="square" lIns="396000" tIns="91425" rIns="91425" bIns="91425" anchor="ctr" anchorCtr="0">
            <a:noAutofit/>
          </a:bodyPr>
          <a:lstStyle/>
          <a:p>
            <a:pPr algn="ctr"/>
            <a:r>
              <a:rPr lang="da-DK" sz="3200" b="1">
                <a:solidFill>
                  <a:schemeClr val="bg1"/>
                </a:solidFill>
                <a:latin typeface="Amatic SC"/>
                <a:ea typeface="Amatic SC"/>
                <a:cs typeface="Amatic SC"/>
                <a:sym typeface="Amatic SC"/>
              </a:rPr>
              <a:t>ledelsen udmønter rolle forskelligt, men bør være tæt på udviklingsproces </a:t>
            </a:r>
            <a:endParaRPr lang="da-DK" sz="3200" b="1">
              <a:solidFill>
                <a:schemeClr val="bg1"/>
              </a:solidFill>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2" y="1583215"/>
            <a:ext cx="6346176" cy="666246"/>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det pædagogiske personale oplever, at…</a:t>
            </a:r>
          </a:p>
        </p:txBody>
      </p:sp>
      <p:sp>
        <p:nvSpPr>
          <p:cNvPr id="7" name="TextBox 6">
            <a:extLst>
              <a:ext uri="{FF2B5EF4-FFF2-40B4-BE49-F238E27FC236}">
                <a16:creationId xmlns:a16="http://schemas.microsoft.com/office/drawing/2014/main" id="{BD2606AB-11AB-17EB-93C7-331917089B99}"/>
              </a:ext>
            </a:extLst>
          </p:cNvPr>
          <p:cNvSpPr txBox="1"/>
          <p:nvPr/>
        </p:nvSpPr>
        <p:spPr>
          <a:xfrm>
            <a:off x="879231" y="2518936"/>
            <a:ext cx="6115595" cy="2246769"/>
          </a:xfrm>
          <a:prstGeom prst="rect">
            <a:avLst/>
          </a:prstGeom>
          <a:noFill/>
        </p:spPr>
        <p:txBody>
          <a:bodyPr wrap="square">
            <a:spAutoFit/>
          </a:bodyPr>
          <a:lstStyle/>
          <a:p>
            <a:pPr marL="360000" lvl="1"/>
            <a:r>
              <a:rPr lang="da-DK" sz="1400">
                <a:solidFill>
                  <a:schemeClr val="tx1"/>
                </a:solidFill>
                <a:latin typeface="Quicksand" panose="020B0604020202020204"/>
                <a:cs typeface="Amatic SC" panose="00000500000000000000" pitchFamily="2" charset="-79"/>
              </a:rPr>
              <a:t>…</a:t>
            </a:r>
            <a:r>
              <a:rPr lang="da-DK" sz="1400" b="1">
                <a:solidFill>
                  <a:schemeClr val="tx1"/>
                </a:solidFill>
                <a:latin typeface="Quicksand" panose="020B0604020202020204"/>
                <a:cs typeface="Amatic SC" panose="00000500000000000000" pitchFamily="2" charset="-79"/>
              </a:rPr>
              <a:t> ledelsen bakker op om og sætter retning </a:t>
            </a:r>
            <a:r>
              <a:rPr lang="da-DK" sz="1400">
                <a:solidFill>
                  <a:schemeClr val="tx1"/>
                </a:solidFill>
                <a:latin typeface="Quicksand" panose="020B0604020202020204"/>
                <a:cs typeface="Amatic SC" panose="00000500000000000000" pitchFamily="2" charset="-79"/>
              </a:rPr>
              <a:t>for arbejdet med at skabe deltagelsesmuligheder for alle.</a:t>
            </a:r>
          </a:p>
          <a:p>
            <a:pPr marL="360000" lvl="1"/>
            <a:endParaRPr lang="da-DK" sz="1400">
              <a:latin typeface="Quicksand" panose="020B0604020202020204"/>
              <a:cs typeface="Amatic SC" panose="00000500000000000000" pitchFamily="2" charset="-79"/>
            </a:endParaRPr>
          </a:p>
          <a:p>
            <a:pPr marL="360000" lvl="1"/>
            <a:r>
              <a:rPr lang="da-DK" sz="1400">
                <a:latin typeface="Quicksand" panose="020B0604020202020204"/>
                <a:cs typeface="Amatic SC" panose="00000500000000000000" pitchFamily="2" charset="-79"/>
              </a:rPr>
              <a:t>… </a:t>
            </a:r>
            <a:r>
              <a:rPr lang="da-DK" sz="1400">
                <a:latin typeface="Quicksand" panose="020B0604020202020204"/>
                <a:ea typeface="Verdana" panose="020B0604030504040204" pitchFamily="34" charset="0"/>
                <a:cs typeface="Amatic SC" panose="00000500000000000000" pitchFamily="2" charset="-79"/>
              </a:rPr>
              <a:t>ledelsen </a:t>
            </a:r>
            <a:r>
              <a:rPr lang="da-DK" sz="1400" b="1">
                <a:latin typeface="Quicksand" panose="020B0604020202020204"/>
                <a:ea typeface="Verdana" panose="020B0604030504040204" pitchFamily="34" charset="0"/>
                <a:cs typeface="Amatic SC" panose="00000500000000000000" pitchFamily="2" charset="-79"/>
              </a:rPr>
              <a:t>motiverer dem til at arbejde med at skabe deltagelsesmuligheder</a:t>
            </a:r>
            <a:r>
              <a:rPr lang="da-DK" sz="1400">
                <a:latin typeface="Quicksand" panose="020B0604020202020204"/>
                <a:ea typeface="Verdana" panose="020B0604030504040204" pitchFamily="34" charset="0"/>
                <a:cs typeface="Amatic SC" panose="00000500000000000000" pitchFamily="2" charset="-79"/>
              </a:rPr>
              <a:t> for alle elever.</a:t>
            </a:r>
          </a:p>
          <a:p>
            <a:pPr marL="360000" lvl="1"/>
            <a:endParaRPr lang="da-DK" sz="1400">
              <a:latin typeface="Quicksand" panose="020B0604020202020204"/>
              <a:ea typeface="Verdana" panose="020B0604030504040204" pitchFamily="34" charset="0"/>
              <a:cs typeface="Amatic SC" panose="00000500000000000000" pitchFamily="2" charset="-79"/>
            </a:endParaRPr>
          </a:p>
          <a:p>
            <a:pPr marL="360000" lvl="1"/>
            <a:r>
              <a:rPr lang="da-DK" sz="1400">
                <a:latin typeface="Quicksand" panose="020B0604020202020204"/>
                <a:ea typeface="Verdana" panose="020B0604030504040204" pitchFamily="34" charset="0"/>
                <a:cs typeface="Amatic SC" panose="00000500000000000000" pitchFamily="2" charset="-79"/>
              </a:rPr>
              <a:t>… der på deres skole </a:t>
            </a:r>
            <a:r>
              <a:rPr lang="da-DK" sz="1400" b="1">
                <a:latin typeface="Quicksand" panose="020B0604020202020204"/>
                <a:ea typeface="Verdana" panose="020B0604030504040204" pitchFamily="34" charset="0"/>
                <a:cs typeface="Amatic SC" panose="00000500000000000000" pitchFamily="2" charset="-79"/>
              </a:rPr>
              <a:t>er en klar vision eller et fælles mål </a:t>
            </a:r>
            <a:r>
              <a:rPr lang="da-DK" sz="1400">
                <a:latin typeface="Quicksand" panose="020B0604020202020204"/>
                <a:ea typeface="Verdana" panose="020B0604030504040204" pitchFamily="34" charset="0"/>
                <a:cs typeface="Amatic SC" panose="00000500000000000000" pitchFamily="2" charset="-79"/>
              </a:rPr>
              <a:t>for arbejdet med at skabe deltagelsesmuligheder for alle elever. </a:t>
            </a:r>
          </a:p>
          <a:p>
            <a:pPr marL="360000" lvl="1"/>
            <a:endParaRPr lang="da-DK" sz="1400">
              <a:latin typeface="Quicksand" panose="020B0604020202020204"/>
              <a:ea typeface="Verdana" panose="020B0604030504040204" pitchFamily="34" charset="0"/>
              <a:cs typeface="Amatic SC" panose="00000500000000000000" pitchFamily="2" charset="-79"/>
            </a:endParaRPr>
          </a:p>
          <a:p>
            <a:pPr marL="360000" lvl="1"/>
            <a:endParaRPr lang="da-DK" sz="1400">
              <a:latin typeface="Quicksand" panose="020B0604020202020204"/>
              <a:cs typeface="Amatic SC" panose="00000500000000000000" pitchFamily="2" charset="-79"/>
            </a:endParaRPr>
          </a:p>
        </p:txBody>
      </p:sp>
      <p:sp>
        <p:nvSpPr>
          <p:cNvPr id="11" name="TextBox 10">
            <a:extLst>
              <a:ext uri="{FF2B5EF4-FFF2-40B4-BE49-F238E27FC236}">
                <a16:creationId xmlns:a16="http://schemas.microsoft.com/office/drawing/2014/main" id="{6522811D-D684-D540-607B-3B8A9E427BF6}"/>
              </a:ext>
            </a:extLst>
          </p:cNvPr>
          <p:cNvSpPr txBox="1"/>
          <p:nvPr/>
        </p:nvSpPr>
        <p:spPr>
          <a:xfrm>
            <a:off x="8428257" y="2338517"/>
            <a:ext cx="3102151" cy="1569660"/>
          </a:xfrm>
          <a:prstGeom prst="rect">
            <a:avLst/>
          </a:prstGeom>
          <a:noFill/>
          <a:ln>
            <a:noFill/>
          </a:ln>
        </p:spPr>
        <p:txBody>
          <a:bodyPr wrap="square" lIns="0" tIns="0" rIns="0" bIns="0" rtlCol="0">
            <a:spAutoFit/>
          </a:bodyPr>
          <a:lstStyle/>
          <a:p>
            <a:r>
              <a:rPr lang="da-DK" sz="1400">
                <a:solidFill>
                  <a:schemeClr val="accent3"/>
                </a:solidFill>
                <a:latin typeface="Quicksand" panose="020B0604020202020204"/>
                <a:cs typeface="Quicksand" panose="020B0604020202020204" charset="0"/>
              </a:rPr>
              <a:t>Vores leder brænder også for det på en god måde. Og hende, der kommer ud [fra UCN, red.], hun er også så positiv overfor det, så man har lidt svært ved så at sidde og sige, at det er godt nok spild af min tid, når de er så positive overfor det.</a:t>
            </a:r>
          </a:p>
          <a:p>
            <a:pPr algn="r"/>
            <a:r>
              <a:rPr lang="da-DK" sz="1000" i="1">
                <a:solidFill>
                  <a:schemeClr val="accent3"/>
                </a:solidFill>
                <a:latin typeface="Quicksand" panose="020B0604020202020204"/>
                <a:cs typeface="Quicksand" panose="020B0604020202020204" charset="0"/>
              </a:rPr>
              <a:t>Lærer 1</a:t>
            </a:r>
            <a:endParaRPr lang="da-DK" sz="1400" i="1">
              <a:solidFill>
                <a:schemeClr val="accent3">
                  <a:lumMod val="75000"/>
                </a:schemeClr>
              </a:solidFill>
              <a:latin typeface="Quicksand" panose="020B0604020202020204"/>
              <a:cs typeface="Quicksand" panose="020B0604020202020204" charset="0"/>
            </a:endParaRPr>
          </a:p>
          <a:p>
            <a:endParaRPr lang="da-DK" sz="800">
              <a:latin typeface="Quicksand" panose="020B0604020202020204" charset="0"/>
              <a:cs typeface="Quicksand" panose="020B0604020202020204" charset="0"/>
            </a:endParaRPr>
          </a:p>
        </p:txBody>
      </p:sp>
      <p:sp>
        <p:nvSpPr>
          <p:cNvPr id="15" name="Google Shape;1275;p48">
            <a:extLst>
              <a:ext uri="{FF2B5EF4-FFF2-40B4-BE49-F238E27FC236}">
                <a16:creationId xmlns:a16="http://schemas.microsoft.com/office/drawing/2014/main" id="{1ACACBD9-EF5B-A766-9F60-64E4D71D1475}"/>
              </a:ext>
            </a:extLst>
          </p:cNvPr>
          <p:cNvSpPr/>
          <p:nvPr/>
        </p:nvSpPr>
        <p:spPr>
          <a:xfrm>
            <a:off x="1812387" y="1715877"/>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raphic 9" descr="Open quotation mark with solid fill">
            <a:extLst>
              <a:ext uri="{FF2B5EF4-FFF2-40B4-BE49-F238E27FC236}">
                <a16:creationId xmlns:a16="http://schemas.microsoft.com/office/drawing/2014/main" id="{808036F8-A495-F0CD-1CA8-5A9A4345D4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
        <p:nvSpPr>
          <p:cNvPr id="12" name="TextBox 11">
            <a:extLst>
              <a:ext uri="{FF2B5EF4-FFF2-40B4-BE49-F238E27FC236}">
                <a16:creationId xmlns:a16="http://schemas.microsoft.com/office/drawing/2014/main" id="{BA4951C2-6DB4-8E73-2680-89BEB1D554D2}"/>
              </a:ext>
            </a:extLst>
          </p:cNvPr>
          <p:cNvSpPr txBox="1"/>
          <p:nvPr/>
        </p:nvSpPr>
        <p:spPr>
          <a:xfrm>
            <a:off x="8428257" y="4363884"/>
            <a:ext cx="3102151" cy="1446550"/>
          </a:xfrm>
          <a:prstGeom prst="rect">
            <a:avLst/>
          </a:prstGeom>
          <a:noFill/>
          <a:ln>
            <a:noFill/>
          </a:ln>
        </p:spPr>
        <p:txBody>
          <a:bodyPr wrap="square" lIns="0" tIns="0" rIns="0" bIns="0" rtlCol="0">
            <a:spAutoFit/>
          </a:bodyPr>
          <a:lstStyle/>
          <a:p>
            <a:r>
              <a:rPr lang="da-DK" sz="1400">
                <a:solidFill>
                  <a:schemeClr val="accent3"/>
                </a:solidFill>
                <a:latin typeface="Quicksand" panose="020B0604020202020204"/>
                <a:cs typeface="Quicksand" panose="020B0604020202020204" charset="0"/>
              </a:rPr>
              <a:t>Ja, vi havde et andet projekt, hvor vores leder var syg, hvilket er fair nok, men så er det svært at tænke positivt om projektet, når man sidder og hænger på Teams og ledelsen heller ikke kommer. I det her projekt tager man det seriøst. </a:t>
            </a:r>
          </a:p>
          <a:p>
            <a:pPr algn="r"/>
            <a:r>
              <a:rPr lang="da-DK" sz="1000" i="1">
                <a:solidFill>
                  <a:schemeClr val="accent3"/>
                </a:solidFill>
                <a:latin typeface="Quicksand" panose="020B0604020202020204"/>
                <a:cs typeface="Quicksand" panose="020B0604020202020204" charset="0"/>
              </a:rPr>
              <a:t>Lærer 2</a:t>
            </a:r>
          </a:p>
        </p:txBody>
      </p:sp>
      <p:pic>
        <p:nvPicPr>
          <p:cNvPr id="13" name="Graphic 12" descr="Open quotation mark with solid fill">
            <a:extLst>
              <a:ext uri="{FF2B5EF4-FFF2-40B4-BE49-F238E27FC236}">
                <a16:creationId xmlns:a16="http://schemas.microsoft.com/office/drawing/2014/main" id="{6D7BB48C-0954-DED4-6131-6D923C2AD2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9634" y="3542297"/>
            <a:ext cx="914400" cy="914400"/>
          </a:xfrm>
          <a:prstGeom prst="rect">
            <a:avLst/>
          </a:prstGeom>
        </p:spPr>
      </p:pic>
    </p:spTree>
    <p:extLst>
      <p:ext uri="{BB962C8B-B14F-4D97-AF65-F5344CB8AC3E}">
        <p14:creationId xmlns:p14="http://schemas.microsoft.com/office/powerpoint/2010/main" val="218984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36</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89"/>
            <a:ext cx="6653049" cy="425938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3"/>
          </a:solidFill>
          <a:ln>
            <a:noFill/>
          </a:ln>
        </p:spPr>
        <p:txBody>
          <a:bodyPr spcFirstLastPara="1" wrap="square" lIns="396000" tIns="91425" rIns="91425" bIns="91425" anchor="ctr" anchorCtr="0">
            <a:noAutofit/>
          </a:bodyPr>
          <a:lstStyle/>
          <a:p>
            <a:pPr algn="ctr"/>
            <a:r>
              <a:rPr lang="da-DK" sz="3200" b="1">
                <a:solidFill>
                  <a:schemeClr val="bg1"/>
                </a:solidFill>
                <a:latin typeface="Amatic SC"/>
                <a:ea typeface="Amatic SC"/>
                <a:cs typeface="Amatic SC"/>
                <a:sym typeface="Amatic SC"/>
              </a:rPr>
              <a:t>ledelsen udmønter rolle forskelligt, men bør være tæt på udviklingsproces </a:t>
            </a:r>
            <a:endParaRPr lang="da-DK" sz="3200" b="1">
              <a:solidFill>
                <a:schemeClr val="bg1"/>
              </a:solidFill>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3215"/>
            <a:ext cx="6653049" cy="666246"/>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Det er særligt motiverende, når ledelsen…</a:t>
            </a:r>
          </a:p>
        </p:txBody>
      </p:sp>
      <p:sp>
        <p:nvSpPr>
          <p:cNvPr id="7" name="TextBox 6">
            <a:extLst>
              <a:ext uri="{FF2B5EF4-FFF2-40B4-BE49-F238E27FC236}">
                <a16:creationId xmlns:a16="http://schemas.microsoft.com/office/drawing/2014/main" id="{BD2606AB-11AB-17EB-93C7-331917089B99}"/>
              </a:ext>
            </a:extLst>
          </p:cNvPr>
          <p:cNvSpPr txBox="1"/>
          <p:nvPr/>
        </p:nvSpPr>
        <p:spPr>
          <a:xfrm>
            <a:off x="879231" y="2518936"/>
            <a:ext cx="6447399" cy="3754874"/>
          </a:xfrm>
          <a:prstGeom prst="rect">
            <a:avLst/>
          </a:prstGeom>
          <a:noFill/>
        </p:spPr>
        <p:txBody>
          <a:bodyPr wrap="square">
            <a:spAutoFit/>
          </a:bodyPr>
          <a:lstStyle/>
          <a:p>
            <a:pPr marL="360000" lvl="1"/>
            <a:r>
              <a:rPr lang="da-DK" sz="1400">
                <a:latin typeface="Quicksand" panose="020B0604020202020204" charset="0"/>
              </a:rPr>
              <a:t>… </a:t>
            </a:r>
            <a:r>
              <a:rPr lang="da-DK" sz="1400" b="1">
                <a:latin typeface="Quicksand" panose="020B0604020202020204" charset="0"/>
              </a:rPr>
              <a:t>går tæt på praksis </a:t>
            </a:r>
            <a:r>
              <a:rPr lang="da-DK" sz="1400">
                <a:latin typeface="Quicksand" panose="020B0604020202020204" charset="0"/>
              </a:rPr>
              <a:t>og involverer sig aktivt i udviklingen af læringsmiljøer, der skaber deltagelsesmuligheder for alle elever.</a:t>
            </a:r>
          </a:p>
          <a:p>
            <a:pPr marL="360000" lvl="1"/>
            <a:endParaRPr lang="da-DK" sz="1400">
              <a:latin typeface="Quicksand" panose="020B0604020202020204" charset="0"/>
            </a:endParaRPr>
          </a:p>
          <a:p>
            <a:pPr marL="360000" lvl="1"/>
            <a:r>
              <a:rPr lang="da-DK" sz="1400">
                <a:latin typeface="Quicksand" panose="020B0604020202020204" charset="0"/>
              </a:rPr>
              <a:t>… gør det klart, hvordan arbejdet med Den Mangfoldige Folkeskole </a:t>
            </a:r>
            <a:r>
              <a:rPr lang="da-DK" sz="1400" b="1">
                <a:latin typeface="Quicksand" panose="020B0604020202020204" charset="0"/>
              </a:rPr>
              <a:t>kvalificerer og understøtter</a:t>
            </a:r>
            <a:r>
              <a:rPr lang="da-DK" sz="1400">
                <a:latin typeface="Quicksand" panose="020B0604020202020204" charset="0"/>
              </a:rPr>
              <a:t> skolens eksisterende fokus.</a:t>
            </a:r>
          </a:p>
          <a:p>
            <a:pPr marL="360000" lvl="1"/>
            <a:endParaRPr lang="da-DK" sz="1400">
              <a:latin typeface="Quicksand" panose="020B0604020202020204" charset="0"/>
            </a:endParaRPr>
          </a:p>
          <a:p>
            <a:pPr marL="360000" lvl="1"/>
            <a:r>
              <a:rPr lang="da-DK" sz="1400" noProof="0">
                <a:latin typeface="Quicksand" panose="020B0604020202020204" charset="0"/>
              </a:rPr>
              <a:t>… tydeliggør, hvordan arbejdet med Den Mangfoldige </a:t>
            </a:r>
            <a:r>
              <a:rPr lang="da-DK" sz="1400">
                <a:latin typeface="Quicksand" panose="020B0604020202020204" charset="0"/>
              </a:rPr>
              <a:t>F</a:t>
            </a:r>
            <a:r>
              <a:rPr lang="da-DK" sz="1400" noProof="0" err="1">
                <a:latin typeface="Quicksand" panose="020B0604020202020204" charset="0"/>
              </a:rPr>
              <a:t>olkeskole</a:t>
            </a:r>
            <a:r>
              <a:rPr lang="da-DK" sz="1400" noProof="0">
                <a:latin typeface="Quicksand" panose="020B0604020202020204" charset="0"/>
              </a:rPr>
              <a:t> </a:t>
            </a:r>
            <a:r>
              <a:rPr lang="da-DK" sz="1400" b="1" noProof="0">
                <a:latin typeface="Quicksand" panose="020B0604020202020204" charset="0"/>
              </a:rPr>
              <a:t>konkret bidrager til at forbedre praksis</a:t>
            </a:r>
            <a:r>
              <a:rPr lang="da-DK" sz="1400" noProof="0">
                <a:latin typeface="Quicksand" panose="020B0604020202020204" charset="0"/>
              </a:rPr>
              <a:t>.</a:t>
            </a:r>
            <a:endParaRPr lang="da-DK" sz="1400" b="1" noProof="0">
              <a:latin typeface="Quicksand" panose="020B0604020202020204" charset="0"/>
            </a:endParaRPr>
          </a:p>
          <a:p>
            <a:pPr marL="360000" lvl="1"/>
            <a:endParaRPr lang="da-DK" sz="1400">
              <a:latin typeface="Quicksand" panose="020B0604020202020204" charset="0"/>
            </a:endParaRPr>
          </a:p>
          <a:p>
            <a:pPr marL="360000" lvl="1"/>
            <a:r>
              <a:rPr lang="da-DK" sz="1400" noProof="0">
                <a:latin typeface="Quicksand" panose="020B0604020202020204" charset="0"/>
              </a:rPr>
              <a:t>… prioriterer, at medarbejderne </a:t>
            </a:r>
            <a:r>
              <a:rPr lang="da-DK" sz="1400" b="1" noProof="0">
                <a:latin typeface="Quicksand" panose="020B0604020202020204" charset="0"/>
              </a:rPr>
              <a:t>kan dele succeser og udfordringer i arbejdet </a:t>
            </a:r>
            <a:r>
              <a:rPr lang="da-DK" sz="1400" noProof="0">
                <a:latin typeface="Quicksand" panose="020B0604020202020204" charset="0"/>
              </a:rPr>
              <a:t>med aktionslæring på tværs af teams. </a:t>
            </a:r>
          </a:p>
          <a:p>
            <a:pPr marL="360000" lvl="1"/>
            <a:endParaRPr lang="da-DK" sz="1400">
              <a:latin typeface="Quicksand" panose="020B0604020202020204" charset="0"/>
            </a:endParaRPr>
          </a:p>
          <a:p>
            <a:pPr marL="360000" lvl="1"/>
            <a:r>
              <a:rPr lang="da-DK" sz="1400" noProof="0">
                <a:latin typeface="Quicksand" panose="020B0604020202020204" charset="0"/>
              </a:rPr>
              <a:t>… opfordrer medarbejdere </a:t>
            </a:r>
            <a:r>
              <a:rPr lang="da-DK" sz="1400" b="1" noProof="0">
                <a:latin typeface="Quicksand" panose="020B0604020202020204" charset="0"/>
              </a:rPr>
              <a:t>til at dele viden </a:t>
            </a:r>
            <a:r>
              <a:rPr lang="da-DK" sz="1400" noProof="0">
                <a:latin typeface="Quicksand" panose="020B0604020202020204" charset="0"/>
              </a:rPr>
              <a:t>fra kompetenceudvikling (fx fra kurser) på fælles møder.</a:t>
            </a:r>
          </a:p>
          <a:p>
            <a:pPr marL="360000" lvl="1"/>
            <a:endParaRPr lang="da-DK" sz="1400">
              <a:latin typeface="Quicksand" panose="020B0604020202020204" charset="0"/>
            </a:endParaRPr>
          </a:p>
          <a:p>
            <a:pPr marL="360000" lvl="1"/>
            <a:r>
              <a:rPr lang="da-DK" sz="1400" noProof="0">
                <a:latin typeface="Quicksand" panose="020B0604020202020204" charset="0"/>
              </a:rPr>
              <a:t>… tydeliggør, hvordan teamene </a:t>
            </a:r>
            <a:r>
              <a:rPr lang="da-DK" sz="1400" b="1" noProof="0">
                <a:latin typeface="Quicksand" panose="020B0604020202020204" charset="0"/>
              </a:rPr>
              <a:t>forventes at arbejde med aktionslæring</a:t>
            </a:r>
            <a:r>
              <a:rPr lang="da-DK" sz="1400" noProof="0">
                <a:latin typeface="Quicksand" panose="020B0604020202020204" charset="0"/>
              </a:rPr>
              <a:t>.</a:t>
            </a:r>
            <a:r>
              <a:rPr lang="da-DK" sz="1400" b="1" noProof="0">
                <a:latin typeface="Quicksand" panose="020B0604020202020204" charset="0"/>
              </a:rPr>
              <a:t> </a:t>
            </a:r>
          </a:p>
          <a:p>
            <a:pPr marL="360000" lvl="1"/>
            <a:endParaRPr lang="da-DK" sz="1400" b="1" noProof="0">
              <a:latin typeface="Quicksand" panose="020B0604020202020204" charset="0"/>
            </a:endParaRPr>
          </a:p>
        </p:txBody>
      </p:sp>
      <p:sp>
        <p:nvSpPr>
          <p:cNvPr id="11" name="TextBox 10">
            <a:extLst>
              <a:ext uri="{FF2B5EF4-FFF2-40B4-BE49-F238E27FC236}">
                <a16:creationId xmlns:a16="http://schemas.microsoft.com/office/drawing/2014/main" id="{6522811D-D684-D540-607B-3B8A9E427BF6}"/>
              </a:ext>
            </a:extLst>
          </p:cNvPr>
          <p:cNvSpPr txBox="1"/>
          <p:nvPr/>
        </p:nvSpPr>
        <p:spPr>
          <a:xfrm>
            <a:off x="8428257" y="2356513"/>
            <a:ext cx="2993332" cy="1446550"/>
          </a:xfrm>
          <a:prstGeom prst="rect">
            <a:avLst/>
          </a:prstGeom>
          <a:noFill/>
          <a:ln>
            <a:noFill/>
          </a:ln>
        </p:spPr>
        <p:txBody>
          <a:bodyPr wrap="square" lIns="0" tIns="0" rIns="0" bIns="0" rtlCol="0">
            <a:spAutoFit/>
          </a:bodyPr>
          <a:lstStyle/>
          <a:p>
            <a:r>
              <a:rPr lang="da-DK" sz="1400">
                <a:solidFill>
                  <a:schemeClr val="accent3"/>
                </a:solidFill>
                <a:latin typeface="Quicksand" panose="020B0604020202020204"/>
                <a:cs typeface="Quicksand" panose="020B0604020202020204" charset="0"/>
              </a:rPr>
              <a:t>Min leder har fingeren på pulsen. Vi har et tæt samarbejde og kan let sparre. Hun deltager i udviklingen af overordnede handleplaner og LMV-møder og hun er også med i aktionslæring. Det fungerer rigtigt godt. </a:t>
            </a:r>
            <a:endParaRPr lang="da-DK" sz="1400" i="1">
              <a:solidFill>
                <a:schemeClr val="accent3"/>
              </a:solidFill>
              <a:latin typeface="Quicksand" panose="020B0604020202020204"/>
              <a:cs typeface="Quicksand" panose="020B0604020202020204" charset="0"/>
            </a:endParaRPr>
          </a:p>
          <a:p>
            <a:pPr algn="r"/>
            <a:r>
              <a:rPr lang="da-DK" sz="1000" i="1">
                <a:solidFill>
                  <a:schemeClr val="accent3"/>
                </a:solidFill>
                <a:latin typeface="Quicksand" panose="020B0604020202020204" charset="0"/>
                <a:cs typeface="Quicksand" panose="020B0604020202020204" charset="0"/>
              </a:rPr>
              <a:t>Vejleder</a:t>
            </a:r>
            <a:endParaRPr lang="da-DK" sz="800">
              <a:latin typeface="Quicksand" panose="020B0604020202020204" charset="0"/>
              <a:cs typeface="Quicksand" panose="020B0604020202020204" charset="0"/>
            </a:endParaRPr>
          </a:p>
        </p:txBody>
      </p:sp>
      <p:sp>
        <p:nvSpPr>
          <p:cNvPr id="8" name="Google Shape;1251;p48">
            <a:extLst>
              <a:ext uri="{FF2B5EF4-FFF2-40B4-BE49-F238E27FC236}">
                <a16:creationId xmlns:a16="http://schemas.microsoft.com/office/drawing/2014/main" id="{CAEDC0E2-5B22-DA90-5AB4-2F254728B258}"/>
              </a:ext>
            </a:extLst>
          </p:cNvPr>
          <p:cNvSpPr/>
          <p:nvPr/>
        </p:nvSpPr>
        <p:spPr>
          <a:xfrm>
            <a:off x="1724143" y="1696231"/>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raphic 14" descr="Open quotation mark with solid fill">
            <a:extLst>
              <a:ext uri="{FF2B5EF4-FFF2-40B4-BE49-F238E27FC236}">
                <a16:creationId xmlns:a16="http://schemas.microsoft.com/office/drawing/2014/main" id="{2C9C5252-D58E-95CA-DBDA-D702DA7B07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pic>
        <p:nvPicPr>
          <p:cNvPr id="19" name="Graphic 18" descr="Open quotation mark with solid fill">
            <a:extLst>
              <a:ext uri="{FF2B5EF4-FFF2-40B4-BE49-F238E27FC236}">
                <a16:creationId xmlns:a16="http://schemas.microsoft.com/office/drawing/2014/main" id="{51152087-95C5-0EE3-2071-B564516D11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9634" y="3542297"/>
            <a:ext cx="914400" cy="914400"/>
          </a:xfrm>
          <a:prstGeom prst="rect">
            <a:avLst/>
          </a:prstGeom>
        </p:spPr>
      </p:pic>
      <p:sp>
        <p:nvSpPr>
          <p:cNvPr id="20" name="TextBox 19">
            <a:extLst>
              <a:ext uri="{FF2B5EF4-FFF2-40B4-BE49-F238E27FC236}">
                <a16:creationId xmlns:a16="http://schemas.microsoft.com/office/drawing/2014/main" id="{616E56C6-3B1E-ED5E-2379-DC44CCB6A143}"/>
              </a:ext>
            </a:extLst>
          </p:cNvPr>
          <p:cNvSpPr txBox="1"/>
          <p:nvPr/>
        </p:nvSpPr>
        <p:spPr>
          <a:xfrm>
            <a:off x="8428257" y="4363884"/>
            <a:ext cx="2952816" cy="1138773"/>
          </a:xfrm>
          <a:prstGeom prst="rect">
            <a:avLst/>
          </a:prstGeom>
          <a:noFill/>
          <a:ln>
            <a:noFill/>
          </a:ln>
        </p:spPr>
        <p:txBody>
          <a:bodyPr wrap="square" lIns="0" tIns="0" rIns="0" bIns="0" rtlCol="0">
            <a:spAutoFit/>
          </a:bodyPr>
          <a:lstStyle/>
          <a:p>
            <a:r>
              <a:rPr lang="da-DK" sz="1400">
                <a:solidFill>
                  <a:schemeClr val="accent3"/>
                </a:solidFill>
                <a:latin typeface="Quicksand" panose="020B0604020202020204" charset="0"/>
              </a:rPr>
              <a:t>Vi er tæt på vores vejledere, så vi kan se, hvad de står i. Vi har lært, at vi er nødt til at se, hvad der foregår, for ellers har vi ikke hold i hanke med det.</a:t>
            </a:r>
            <a:endParaRPr lang="da-DK" sz="1400" i="1">
              <a:solidFill>
                <a:schemeClr val="accent3"/>
              </a:solidFill>
              <a:latin typeface="Quicksand" panose="020B0604020202020204" charset="0"/>
              <a:cs typeface="Quicksand" panose="020B0604020202020204" charset="0"/>
            </a:endParaRPr>
          </a:p>
          <a:p>
            <a:pPr algn="r"/>
            <a:r>
              <a:rPr lang="da-DK" sz="1000" i="1">
                <a:solidFill>
                  <a:schemeClr val="accent3"/>
                </a:solidFill>
                <a:latin typeface="Quicksand" panose="020B0604020202020204" charset="0"/>
                <a:cs typeface="Quicksand" panose="020B0604020202020204" charset="0"/>
              </a:rPr>
              <a:t>Leder</a:t>
            </a:r>
            <a:endParaRPr lang="da-DK" sz="800" i="1">
              <a:solidFill>
                <a:schemeClr val="accent3"/>
              </a:solidFill>
              <a:latin typeface="Quicksand" panose="020B0604020202020204" charset="0"/>
              <a:cs typeface="Quicksand" panose="020B0604020202020204" charset="0"/>
            </a:endParaRPr>
          </a:p>
          <a:p>
            <a:pPr algn="r"/>
            <a:endParaRPr lang="da-DK" sz="800">
              <a:latin typeface="Quicksand" panose="020B0604020202020204" charset="0"/>
              <a:cs typeface="Quicksand" panose="020B0604020202020204" charset="0"/>
            </a:endParaRPr>
          </a:p>
        </p:txBody>
      </p:sp>
    </p:spTree>
    <p:extLst>
      <p:ext uri="{BB962C8B-B14F-4D97-AF65-F5344CB8AC3E}">
        <p14:creationId xmlns:p14="http://schemas.microsoft.com/office/powerpoint/2010/main" val="429439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37</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0"/>
            <a:ext cx="6653049" cy="354684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3"/>
          </a:solidFill>
          <a:ln>
            <a:noFill/>
          </a:ln>
        </p:spPr>
        <p:txBody>
          <a:bodyPr spcFirstLastPara="1" wrap="square" lIns="396000" tIns="91425" rIns="91425" bIns="91425" anchor="ctr" anchorCtr="0">
            <a:noAutofit/>
          </a:bodyPr>
          <a:lstStyle/>
          <a:p>
            <a:pPr algn="ctr"/>
            <a:r>
              <a:rPr lang="da-DK" sz="3200" b="1">
                <a:solidFill>
                  <a:schemeClr val="bg1"/>
                </a:solidFill>
                <a:latin typeface="Amatic SC"/>
                <a:ea typeface="Amatic SC"/>
                <a:cs typeface="Amatic SC"/>
                <a:sym typeface="Amatic SC"/>
              </a:rPr>
              <a:t>ledelsen udmønter rolle forskelligt, men bør være tæt på udviklingsproces </a:t>
            </a:r>
            <a:endParaRPr lang="da-DK" sz="3200" b="1">
              <a:solidFill>
                <a:schemeClr val="bg1"/>
              </a:solidFill>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3215"/>
            <a:ext cx="6653049" cy="666246"/>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Pædagogisk ledelse kan udfordre, når…</a:t>
            </a:r>
          </a:p>
        </p:txBody>
      </p:sp>
      <p:sp>
        <p:nvSpPr>
          <p:cNvPr id="7" name="TextBox 6">
            <a:extLst>
              <a:ext uri="{FF2B5EF4-FFF2-40B4-BE49-F238E27FC236}">
                <a16:creationId xmlns:a16="http://schemas.microsoft.com/office/drawing/2014/main" id="{BD2606AB-11AB-17EB-93C7-331917089B99}"/>
              </a:ext>
            </a:extLst>
          </p:cNvPr>
          <p:cNvSpPr txBox="1"/>
          <p:nvPr/>
        </p:nvSpPr>
        <p:spPr>
          <a:xfrm>
            <a:off x="879231" y="2518936"/>
            <a:ext cx="6447399" cy="2893100"/>
          </a:xfrm>
          <a:prstGeom prst="rect">
            <a:avLst/>
          </a:prstGeom>
          <a:noFill/>
        </p:spPr>
        <p:txBody>
          <a:bodyPr wrap="square">
            <a:spAutoFit/>
          </a:bodyPr>
          <a:lstStyle/>
          <a:p>
            <a:pPr marL="360000" lvl="1"/>
            <a:r>
              <a:rPr lang="da-DK" sz="1400">
                <a:latin typeface="Quicksand" panose="020B0604020202020204" charset="0"/>
              </a:rPr>
              <a:t>… lederne er i </a:t>
            </a:r>
            <a:r>
              <a:rPr lang="da-DK" sz="1400" b="1">
                <a:latin typeface="Quicksand" panose="020B0604020202020204" charset="0"/>
              </a:rPr>
              <a:t>tvivl om, hvor tæt de skal gå på praksis</a:t>
            </a:r>
            <a:r>
              <a:rPr lang="da-DK" sz="1400">
                <a:latin typeface="Quicksand" panose="020B0604020202020204" charset="0"/>
              </a:rPr>
              <a:t>. </a:t>
            </a:r>
          </a:p>
          <a:p>
            <a:pPr marL="360000" lvl="1"/>
            <a:endParaRPr lang="da-DK" sz="1400">
              <a:latin typeface="Quicksand" panose="020B0604020202020204" charset="0"/>
            </a:endParaRPr>
          </a:p>
          <a:p>
            <a:pPr marL="360000" lvl="1"/>
            <a:r>
              <a:rPr lang="da-DK" sz="1400">
                <a:latin typeface="Quicksand" panose="020B0604020202020204" charset="0"/>
              </a:rPr>
              <a:t>… det pædagogiske personale </a:t>
            </a:r>
            <a:r>
              <a:rPr lang="da-DK" sz="1400" b="1">
                <a:latin typeface="Quicksand" panose="020B0604020202020204" charset="0"/>
              </a:rPr>
              <a:t>forventer, at ledelsen har svarene</a:t>
            </a:r>
            <a:r>
              <a:rPr lang="da-DK" sz="1400">
                <a:latin typeface="Quicksand" panose="020B0604020202020204" charset="0"/>
              </a:rPr>
              <a:t>, frem for at indgå ligeværdigt i dialog om løsninger.</a:t>
            </a:r>
            <a:endParaRPr lang="da-DK" sz="1400" b="1">
              <a:latin typeface="Quicksand" panose="020B0604020202020204" charset="0"/>
            </a:endParaRPr>
          </a:p>
          <a:p>
            <a:pPr marL="360000" lvl="1"/>
            <a:endParaRPr lang="da-DK" sz="1400">
              <a:latin typeface="Quicksand" panose="020B0604020202020204" charset="0"/>
            </a:endParaRPr>
          </a:p>
          <a:p>
            <a:pPr marL="360000" lvl="1"/>
            <a:r>
              <a:rPr lang="da-DK" sz="1400">
                <a:latin typeface="Quicksand" panose="020B0604020202020204" charset="0"/>
              </a:rPr>
              <a:t>…ledelsen</a:t>
            </a:r>
            <a:r>
              <a:rPr lang="da-DK" sz="1400" b="1">
                <a:latin typeface="Quicksand" panose="020B0604020202020204" charset="0"/>
              </a:rPr>
              <a:t> ikke har tid nok til at gå tæt på praksis</a:t>
            </a:r>
            <a:r>
              <a:rPr lang="da-DK" sz="1400">
                <a:latin typeface="Quicksand" panose="020B0604020202020204" charset="0"/>
              </a:rPr>
              <a:t> i alle teamene.</a:t>
            </a:r>
            <a:endParaRPr lang="da-DK" sz="1400" b="1">
              <a:latin typeface="Quicksand" panose="020B0604020202020204" charset="0"/>
            </a:endParaRPr>
          </a:p>
          <a:p>
            <a:pPr marL="360000" lvl="1"/>
            <a:endParaRPr lang="da-DK" sz="1400">
              <a:latin typeface="Quicksand" panose="020B0604020202020204" charset="0"/>
            </a:endParaRPr>
          </a:p>
          <a:p>
            <a:pPr marL="360000" lvl="1"/>
            <a:r>
              <a:rPr lang="da-DK" sz="1400">
                <a:latin typeface="Quicksand" panose="020B0604020202020204" charset="0"/>
              </a:rPr>
              <a:t>… det pædagogiske personale </a:t>
            </a:r>
            <a:r>
              <a:rPr lang="da-DK" sz="1400" b="1">
                <a:latin typeface="Quicksand" panose="020B0604020202020204" charset="0"/>
              </a:rPr>
              <a:t>ikke ønsker, at lederne observerer eller deltager i teammøder.</a:t>
            </a:r>
            <a:r>
              <a:rPr lang="da-DK" sz="1400">
                <a:latin typeface="Quicksand" panose="020B0604020202020204" charset="0"/>
              </a:rPr>
              <a:t> </a:t>
            </a:r>
          </a:p>
          <a:p>
            <a:pPr marL="360000" lvl="1"/>
            <a:endParaRPr lang="da-DK" sz="1400">
              <a:latin typeface="Quicksand" panose="020B0604020202020204" charset="0"/>
            </a:endParaRPr>
          </a:p>
          <a:p>
            <a:pPr marL="360000" lvl="1"/>
            <a:r>
              <a:rPr lang="da-DK" sz="1400">
                <a:latin typeface="Quicksand" panose="020B0604020202020204" charset="0"/>
              </a:rPr>
              <a:t>… </a:t>
            </a:r>
            <a:r>
              <a:rPr lang="da-DK" sz="1400" b="1">
                <a:latin typeface="Quicksand" panose="020B0604020202020204" charset="0"/>
              </a:rPr>
              <a:t>lederne savner viden om</a:t>
            </a:r>
            <a:r>
              <a:rPr lang="da-DK" sz="1400">
                <a:latin typeface="Quicksand" panose="020B0604020202020204" charset="0"/>
              </a:rPr>
              <a:t>, hvordan man skaber deltagelsesmuligheder for alle elever.</a:t>
            </a:r>
          </a:p>
          <a:p>
            <a:pPr marL="360000"/>
            <a:endParaRPr lang="da-DK" sz="1400" b="1">
              <a:latin typeface="Quicksand" panose="020B0604020202020204" charset="0"/>
            </a:endParaRPr>
          </a:p>
        </p:txBody>
      </p:sp>
      <p:sp>
        <p:nvSpPr>
          <p:cNvPr id="11" name="TextBox 10">
            <a:extLst>
              <a:ext uri="{FF2B5EF4-FFF2-40B4-BE49-F238E27FC236}">
                <a16:creationId xmlns:a16="http://schemas.microsoft.com/office/drawing/2014/main" id="{6522811D-D684-D540-607B-3B8A9E427BF6}"/>
              </a:ext>
            </a:extLst>
          </p:cNvPr>
          <p:cNvSpPr txBox="1"/>
          <p:nvPr/>
        </p:nvSpPr>
        <p:spPr>
          <a:xfrm>
            <a:off x="8428258" y="2356513"/>
            <a:ext cx="2993331" cy="1231106"/>
          </a:xfrm>
          <a:prstGeom prst="rect">
            <a:avLst/>
          </a:prstGeom>
          <a:noFill/>
          <a:ln>
            <a:noFill/>
          </a:ln>
        </p:spPr>
        <p:txBody>
          <a:bodyPr wrap="square" lIns="0" tIns="0" rIns="0" bIns="0" rtlCol="0">
            <a:spAutoFit/>
          </a:bodyPr>
          <a:lstStyle/>
          <a:p>
            <a:r>
              <a:rPr lang="da-DK" sz="1400">
                <a:solidFill>
                  <a:schemeClr val="accent3"/>
                </a:solidFill>
                <a:latin typeface="Quicksand" panose="020B0604020202020204"/>
                <a:cs typeface="Quicksand" panose="020B0604020202020204" charset="0"/>
              </a:rPr>
              <a:t>Det er ikke, fordi jeg ikke synes, det er væsentligt, men hvis jeg pludselig bliver kaldt til et andet møde, vil jeg deltage i det frem for at tage til teammøde, som jeg ellers havde planlagt. </a:t>
            </a:r>
          </a:p>
          <a:p>
            <a:pPr algn="r"/>
            <a:r>
              <a:rPr lang="da-DK" sz="1000" i="1">
                <a:solidFill>
                  <a:schemeClr val="accent3"/>
                </a:solidFill>
                <a:latin typeface="Quicksand" panose="020B0604020202020204" charset="0"/>
                <a:cs typeface="Quicksand" panose="020B0604020202020204" charset="0"/>
              </a:rPr>
              <a:t>Leder</a:t>
            </a:r>
          </a:p>
        </p:txBody>
      </p:sp>
      <p:sp>
        <p:nvSpPr>
          <p:cNvPr id="8" name="Google Shape;1276;p48">
            <a:extLst>
              <a:ext uri="{FF2B5EF4-FFF2-40B4-BE49-F238E27FC236}">
                <a16:creationId xmlns:a16="http://schemas.microsoft.com/office/drawing/2014/main" id="{22D80D7B-9482-4459-0BFF-9C3C1CB34069}"/>
              </a:ext>
            </a:extLst>
          </p:cNvPr>
          <p:cNvSpPr/>
          <p:nvPr/>
        </p:nvSpPr>
        <p:spPr>
          <a:xfrm>
            <a:off x="1799148" y="1758927"/>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raphic 11" descr="Open quotation mark with solid fill">
            <a:extLst>
              <a:ext uri="{FF2B5EF4-FFF2-40B4-BE49-F238E27FC236}">
                <a16:creationId xmlns:a16="http://schemas.microsoft.com/office/drawing/2014/main" id="{9F569E93-25F1-D307-2113-0E678BFE6C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
        <p:nvSpPr>
          <p:cNvPr id="13" name="TextBox 12">
            <a:extLst>
              <a:ext uri="{FF2B5EF4-FFF2-40B4-BE49-F238E27FC236}">
                <a16:creationId xmlns:a16="http://schemas.microsoft.com/office/drawing/2014/main" id="{EDD36D07-53E9-657A-FA49-472CAB6FDD1A}"/>
              </a:ext>
            </a:extLst>
          </p:cNvPr>
          <p:cNvSpPr txBox="1"/>
          <p:nvPr/>
        </p:nvSpPr>
        <p:spPr>
          <a:xfrm>
            <a:off x="8428258" y="4363884"/>
            <a:ext cx="2993331" cy="1446550"/>
          </a:xfrm>
          <a:prstGeom prst="rect">
            <a:avLst/>
          </a:prstGeom>
          <a:noFill/>
          <a:ln>
            <a:noFill/>
          </a:ln>
        </p:spPr>
        <p:txBody>
          <a:bodyPr wrap="square" lIns="0" tIns="0" rIns="0" bIns="0" rtlCol="0">
            <a:spAutoFit/>
          </a:bodyPr>
          <a:lstStyle/>
          <a:p>
            <a:r>
              <a:rPr lang="da-DK" sz="1400">
                <a:solidFill>
                  <a:schemeClr val="accent3"/>
                </a:solidFill>
                <a:latin typeface="Quicksand" panose="020B0604020202020204" charset="0"/>
                <a:cs typeface="Quicksand" panose="020B0604020202020204" charset="0"/>
              </a:rPr>
              <a:t>Jeg involverer mig, men jeg er ikke i tvivl om, at vi jo kan blive bedre. Hvor vi har muligheden, deltager vi, hvis teamet vil have os med. Nogle gange vil de, nogle gange vil de ikke. Der er ingen tvivl om, at vi har udfordring og udvikling der.</a:t>
            </a:r>
          </a:p>
          <a:p>
            <a:pPr algn="r"/>
            <a:r>
              <a:rPr lang="da-DK" sz="1000" i="1">
                <a:solidFill>
                  <a:schemeClr val="accent3"/>
                </a:solidFill>
                <a:latin typeface="Quicksand" panose="020B0604020202020204" charset="0"/>
                <a:cs typeface="Quicksand" panose="020B0604020202020204" charset="0"/>
              </a:rPr>
              <a:t>Leder</a:t>
            </a:r>
            <a:endParaRPr lang="da-DK" sz="800">
              <a:latin typeface="Quicksand" panose="020B0604020202020204" charset="0"/>
              <a:cs typeface="Quicksand" panose="020B0604020202020204" charset="0"/>
            </a:endParaRPr>
          </a:p>
        </p:txBody>
      </p:sp>
      <p:pic>
        <p:nvPicPr>
          <p:cNvPr id="15" name="Graphic 14" descr="Open quotation mark with solid fill">
            <a:extLst>
              <a:ext uri="{FF2B5EF4-FFF2-40B4-BE49-F238E27FC236}">
                <a16:creationId xmlns:a16="http://schemas.microsoft.com/office/drawing/2014/main" id="{8E3B849E-6872-92C0-E5BF-D2D9DB1044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9634" y="3542297"/>
            <a:ext cx="914400" cy="914400"/>
          </a:xfrm>
          <a:prstGeom prst="rect">
            <a:avLst/>
          </a:prstGeom>
        </p:spPr>
      </p:pic>
    </p:spTree>
    <p:extLst>
      <p:ext uri="{BB962C8B-B14F-4D97-AF65-F5344CB8AC3E}">
        <p14:creationId xmlns:p14="http://schemas.microsoft.com/office/powerpoint/2010/main" val="1758466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38</a:t>
            </a:fld>
            <a:endParaRPr lang="da-DK"/>
          </a:p>
        </p:txBody>
      </p:sp>
      <p:sp>
        <p:nvSpPr>
          <p:cNvPr id="3" name="Slide Number Placeholder 3">
            <a:extLst>
              <a:ext uri="{FF2B5EF4-FFF2-40B4-BE49-F238E27FC236}">
                <a16:creationId xmlns:a16="http://schemas.microsoft.com/office/drawing/2014/main" id="{D649DCE5-69AD-C1B0-9815-C2BE39487E43}"/>
              </a:ext>
            </a:extLst>
          </p:cNvPr>
          <p:cNvSpPr txBox="1">
            <a:spLocks/>
          </p:cNvSpPr>
          <p:nvPr/>
        </p:nvSpPr>
        <p:spPr>
          <a:xfrm>
            <a:off x="11206827" y="5223962"/>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6" name="Rectangle 15">
            <a:extLst>
              <a:ext uri="{FF2B5EF4-FFF2-40B4-BE49-F238E27FC236}">
                <a16:creationId xmlns:a16="http://schemas.microsoft.com/office/drawing/2014/main" id="{69E8CE64-0533-7299-077A-F5CBD4B386AF}"/>
              </a:ext>
            </a:extLst>
          </p:cNvPr>
          <p:cNvSpPr/>
          <p:nvPr/>
        </p:nvSpPr>
        <p:spPr>
          <a:xfrm>
            <a:off x="770411" y="1865190"/>
            <a:ext cx="6653049" cy="346677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accent3"/>
          </a:solidFill>
          <a:ln>
            <a:noFill/>
          </a:ln>
        </p:spPr>
        <p:txBody>
          <a:bodyPr spcFirstLastPara="1" wrap="square" lIns="396000" tIns="91425" rIns="91425" bIns="91425" anchor="ctr" anchorCtr="0">
            <a:noAutofit/>
          </a:bodyPr>
          <a:lstStyle/>
          <a:p>
            <a:pPr algn="ctr"/>
            <a:r>
              <a:rPr lang="da-DK" sz="3200" b="1">
                <a:solidFill>
                  <a:schemeClr val="bg1"/>
                </a:solidFill>
                <a:latin typeface="Amatic SC"/>
                <a:ea typeface="Amatic SC"/>
                <a:cs typeface="Amatic SC"/>
                <a:sym typeface="Amatic SC"/>
              </a:rPr>
              <a:t>ledelsen udmønter rolle forskelligt, men bør være tæt på udviklingsproces </a:t>
            </a:r>
            <a:endParaRPr lang="da-DK" sz="3200" b="1">
              <a:solidFill>
                <a:schemeClr val="bg1"/>
              </a:solidFill>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479CD88A-6E58-621F-7006-85774279DF87}"/>
              </a:ext>
            </a:extLst>
          </p:cNvPr>
          <p:cNvSpPr txBox="1"/>
          <p:nvPr/>
        </p:nvSpPr>
        <p:spPr>
          <a:xfrm>
            <a:off x="770411" y="1583215"/>
            <a:ext cx="6653049" cy="666246"/>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2400" b="1">
                <a:latin typeface="Amatic SC" panose="00000500000000000000" pitchFamily="2" charset="-79"/>
                <a:cs typeface="Amatic SC" panose="00000500000000000000" pitchFamily="2" charset="-79"/>
              </a:rPr>
              <a:t>fremadrettet kan det styrke ledelsesarbejdet, når ledelsen…</a:t>
            </a:r>
          </a:p>
        </p:txBody>
      </p:sp>
      <p:sp>
        <p:nvSpPr>
          <p:cNvPr id="7" name="TextBox 6">
            <a:extLst>
              <a:ext uri="{FF2B5EF4-FFF2-40B4-BE49-F238E27FC236}">
                <a16:creationId xmlns:a16="http://schemas.microsoft.com/office/drawing/2014/main" id="{BD2606AB-11AB-17EB-93C7-331917089B99}"/>
              </a:ext>
            </a:extLst>
          </p:cNvPr>
          <p:cNvSpPr txBox="1"/>
          <p:nvPr/>
        </p:nvSpPr>
        <p:spPr>
          <a:xfrm>
            <a:off x="873235" y="2518818"/>
            <a:ext cx="6447399" cy="2677656"/>
          </a:xfrm>
          <a:prstGeom prst="rect">
            <a:avLst/>
          </a:prstGeom>
          <a:noFill/>
        </p:spPr>
        <p:txBody>
          <a:bodyPr wrap="square">
            <a:spAutoFit/>
          </a:bodyPr>
          <a:lstStyle/>
          <a:p>
            <a:pPr marL="360000" lvl="1"/>
            <a:r>
              <a:rPr lang="da-DK" sz="1400">
                <a:latin typeface="Quicksand" panose="020B0604020202020204" charset="0"/>
              </a:rPr>
              <a:t>… prioriterer tid til </a:t>
            </a:r>
            <a:r>
              <a:rPr lang="da-DK" sz="1400" b="1">
                <a:latin typeface="Quicksand" panose="020B0604020202020204" charset="0"/>
              </a:rPr>
              <a:t>kontinuerligt at deltage i praksisudvikling </a:t>
            </a:r>
            <a:r>
              <a:rPr lang="da-DK" sz="1400">
                <a:latin typeface="Quicksand" panose="020B0604020202020204" charset="0"/>
              </a:rPr>
              <a:t>sammen med det pædagogiske personale.</a:t>
            </a:r>
          </a:p>
          <a:p>
            <a:pPr marL="360000" lvl="1"/>
            <a:endParaRPr lang="da-DK" sz="1400">
              <a:latin typeface="Quicksand" panose="020B0604020202020204" charset="0"/>
            </a:endParaRPr>
          </a:p>
          <a:p>
            <a:pPr marL="360000" lvl="1"/>
            <a:r>
              <a:rPr lang="da-DK" sz="1400">
                <a:latin typeface="Quicksand" panose="020B0604020202020204" charset="0"/>
              </a:rPr>
              <a:t>… skaber en organisering, </a:t>
            </a:r>
            <a:r>
              <a:rPr lang="da-DK" sz="1400" b="1">
                <a:latin typeface="Quicksand" panose="020B0604020202020204" charset="0"/>
              </a:rPr>
              <a:t>der fremmer teamsamarbejde</a:t>
            </a:r>
            <a:r>
              <a:rPr lang="da-DK" sz="1400">
                <a:latin typeface="Quicksand" panose="020B0604020202020204" charset="0"/>
              </a:rPr>
              <a:t> med fokus på deltagelsesmuligheder for alle.</a:t>
            </a:r>
          </a:p>
          <a:p>
            <a:pPr marL="360000" lvl="1"/>
            <a:endParaRPr lang="da-DK" sz="1400" b="1">
              <a:latin typeface="Quicksand" panose="020B0604020202020204" charset="0"/>
            </a:endParaRPr>
          </a:p>
          <a:p>
            <a:pPr marL="360000" lvl="1"/>
            <a:r>
              <a:rPr lang="da-DK" sz="1400">
                <a:latin typeface="Quicksand" panose="020B0604020202020204" charset="0"/>
              </a:rPr>
              <a:t>… tilrettelægger </a:t>
            </a:r>
            <a:r>
              <a:rPr lang="da-DK" sz="1400" b="1">
                <a:latin typeface="Quicksand" panose="020B0604020202020204" charset="0"/>
              </a:rPr>
              <a:t>systematisk sparring og feedback </a:t>
            </a:r>
            <a:r>
              <a:rPr lang="da-DK" sz="1400">
                <a:latin typeface="Quicksand" panose="020B0604020202020204" charset="0"/>
              </a:rPr>
              <a:t>i forbindelse med aktionslæring. </a:t>
            </a:r>
          </a:p>
          <a:p>
            <a:pPr marL="360000" lvl="1"/>
            <a:endParaRPr lang="da-DK" sz="1400">
              <a:latin typeface="Quicksand" panose="020B0604020202020204" charset="0"/>
            </a:endParaRPr>
          </a:p>
          <a:p>
            <a:pPr marL="360000" lvl="1"/>
            <a:r>
              <a:rPr lang="da-DK" sz="1400">
                <a:latin typeface="Quicksand" panose="020B0604020202020204" charset="0"/>
              </a:rPr>
              <a:t>… styrker </a:t>
            </a:r>
            <a:r>
              <a:rPr lang="da-DK" sz="1400" b="1">
                <a:latin typeface="Quicksand" panose="020B0604020202020204" charset="0"/>
              </a:rPr>
              <a:t>distribueret ledelse til vejledere/nøglepersoner </a:t>
            </a:r>
            <a:r>
              <a:rPr lang="da-DK" sz="1400">
                <a:latin typeface="Quicksand" panose="020B0604020202020204" charset="0"/>
              </a:rPr>
              <a:t>ved at:</a:t>
            </a:r>
          </a:p>
          <a:p>
            <a:pPr marL="576000" lvl="2" indent="-144000">
              <a:buFont typeface="Arial" panose="020B0604020202020204" pitchFamily="34" charset="0"/>
              <a:buChar char="•"/>
            </a:pPr>
            <a:r>
              <a:rPr lang="da-DK" sz="1400">
                <a:latin typeface="Quicksand" panose="020B0604020202020204" charset="0"/>
              </a:rPr>
              <a:t>d</a:t>
            </a:r>
            <a:r>
              <a:rPr lang="da-DK" sz="1400" noProof="0" err="1">
                <a:latin typeface="Quicksand" panose="020B0604020202020204" charset="0"/>
              </a:rPr>
              <a:t>røfte</a:t>
            </a:r>
            <a:r>
              <a:rPr lang="da-DK" sz="1400" noProof="0">
                <a:latin typeface="Quicksand" panose="020B0604020202020204" charset="0"/>
              </a:rPr>
              <a:t> med vejlederne, hvordan de bedst kan bringes i spil</a:t>
            </a:r>
          </a:p>
          <a:p>
            <a:pPr marL="576000" lvl="2" indent="-144000">
              <a:buFont typeface="Arial" panose="020B0604020202020204" pitchFamily="34" charset="0"/>
              <a:buChar char="•"/>
            </a:pPr>
            <a:r>
              <a:rPr lang="da-DK" sz="1400">
                <a:latin typeface="Quicksand" panose="020B0604020202020204" charset="0"/>
              </a:rPr>
              <a:t>kommunikerer vejledernes rolle til det pædagogiske personale.</a:t>
            </a:r>
            <a:endParaRPr lang="da-DK" sz="1400" b="1">
              <a:latin typeface="Quicksand" panose="020B0604020202020204" charset="0"/>
            </a:endParaRPr>
          </a:p>
        </p:txBody>
      </p:sp>
      <p:sp>
        <p:nvSpPr>
          <p:cNvPr id="11" name="TextBox 10">
            <a:extLst>
              <a:ext uri="{FF2B5EF4-FFF2-40B4-BE49-F238E27FC236}">
                <a16:creationId xmlns:a16="http://schemas.microsoft.com/office/drawing/2014/main" id="{6522811D-D684-D540-607B-3B8A9E427BF6}"/>
              </a:ext>
            </a:extLst>
          </p:cNvPr>
          <p:cNvSpPr txBox="1"/>
          <p:nvPr/>
        </p:nvSpPr>
        <p:spPr>
          <a:xfrm>
            <a:off x="8428257" y="2359062"/>
            <a:ext cx="2993331" cy="1600438"/>
          </a:xfrm>
          <a:prstGeom prst="rect">
            <a:avLst/>
          </a:prstGeom>
          <a:noFill/>
          <a:ln>
            <a:noFill/>
          </a:ln>
        </p:spPr>
        <p:txBody>
          <a:bodyPr wrap="square" lIns="0" tIns="0" rIns="0" bIns="0" rtlCol="0">
            <a:spAutoFit/>
          </a:bodyPr>
          <a:lstStyle/>
          <a:p>
            <a:r>
              <a:rPr lang="da-DK" sz="1400" dirty="0">
                <a:solidFill>
                  <a:schemeClr val="accent3"/>
                </a:solidFill>
                <a:latin typeface="Quicksand" panose="020B0604020202020204"/>
                <a:cs typeface="Quicksand" panose="020B0604020202020204" charset="0"/>
              </a:rPr>
              <a:t>Jeg kunne måske godt savne en smule mere, at ledelsen gik ind i den her sparring. De ser alting, men vi kunne godt blive bedre til at bruge de observationer til noget konkret efterfølgende og få sparring omkring det.</a:t>
            </a:r>
          </a:p>
          <a:p>
            <a:pPr algn="r"/>
            <a:r>
              <a:rPr lang="da-DK" sz="1000" i="1" dirty="0">
                <a:solidFill>
                  <a:schemeClr val="accent3"/>
                </a:solidFill>
                <a:latin typeface="Quicksand" panose="020B0604020202020204" charset="0"/>
                <a:cs typeface="Quicksand" panose="020B0604020202020204" charset="0"/>
              </a:rPr>
              <a:t>Pædagogisk personale</a:t>
            </a:r>
          </a:p>
          <a:p>
            <a:pPr algn="r"/>
            <a:endParaRPr lang="da-DK" sz="1000" i="1" dirty="0">
              <a:solidFill>
                <a:schemeClr val="accent3"/>
              </a:solidFill>
              <a:latin typeface="Quicksand" panose="020B0604020202020204"/>
              <a:cs typeface="Quicksand" panose="020B0604020202020204" charset="0"/>
            </a:endParaRPr>
          </a:p>
        </p:txBody>
      </p:sp>
      <p:sp>
        <p:nvSpPr>
          <p:cNvPr id="9" name="Google Shape;1217;p48">
            <a:extLst>
              <a:ext uri="{FF2B5EF4-FFF2-40B4-BE49-F238E27FC236}">
                <a16:creationId xmlns:a16="http://schemas.microsoft.com/office/drawing/2014/main" id="{D5204988-1D54-BC7F-713E-542450C07459}"/>
              </a:ext>
            </a:extLst>
          </p:cNvPr>
          <p:cNvSpPr/>
          <p:nvPr/>
        </p:nvSpPr>
        <p:spPr>
          <a:xfrm>
            <a:off x="929783" y="1721132"/>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raphic 12" descr="Open quotation mark with solid fill">
            <a:extLst>
              <a:ext uri="{FF2B5EF4-FFF2-40B4-BE49-F238E27FC236}">
                <a16:creationId xmlns:a16="http://schemas.microsoft.com/office/drawing/2014/main" id="{E55D6B8C-030F-F333-0125-8CFE4A7A82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4722" y="1442113"/>
            <a:ext cx="914400" cy="914400"/>
          </a:xfrm>
          <a:prstGeom prst="rect">
            <a:avLst/>
          </a:prstGeom>
        </p:spPr>
      </p:pic>
    </p:spTree>
    <p:extLst>
      <p:ext uri="{BB962C8B-B14F-4D97-AF65-F5344CB8AC3E}">
        <p14:creationId xmlns:p14="http://schemas.microsoft.com/office/powerpoint/2010/main" val="1234832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39</a:t>
            </a:fld>
            <a:endParaRPr lang="da-DK"/>
          </a:p>
        </p:txBody>
      </p:sp>
      <p:sp>
        <p:nvSpPr>
          <p:cNvPr id="3" name="Rectangle 2">
            <a:extLst>
              <a:ext uri="{FF2B5EF4-FFF2-40B4-BE49-F238E27FC236}">
                <a16:creationId xmlns:a16="http://schemas.microsoft.com/office/drawing/2014/main" id="{009F6E58-4DCA-9E38-B01F-1ECADE97A28B}"/>
              </a:ext>
            </a:extLst>
          </p:cNvPr>
          <p:cNvSpPr/>
          <p:nvPr/>
        </p:nvSpPr>
        <p:spPr>
          <a:xfrm rot="1069853">
            <a:off x="4642654" y="2801813"/>
            <a:ext cx="2942220" cy="262787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a:solidFill>
                <a:srgbClr val="273F68"/>
              </a:solidFill>
              <a:latin typeface="Amatic SC" panose="00000500000000000000" pitchFamily="2" charset="-79"/>
              <a:cs typeface="Amatic SC" panose="00000500000000000000" pitchFamily="2" charset="-79"/>
            </a:endParaRPr>
          </a:p>
          <a:p>
            <a:pPr algn="ctr"/>
            <a:endParaRPr lang="da-DK" sz="2400" b="1">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kan vi lede tættere på personalets udviklingsarbejde – og sikre, at vores medarbejdere oplever det?</a:t>
            </a:r>
          </a:p>
          <a:p>
            <a:pPr>
              <a:lnSpc>
                <a:spcPct val="150000"/>
              </a:lnSpc>
            </a:pPr>
            <a:endParaRPr lang="da-DK" sz="2400" noProof="0">
              <a:solidFill>
                <a:srgbClr val="273F68"/>
              </a:solidFill>
              <a:latin typeface="Amatic SC" panose="00000500000000000000" pitchFamily="2" charset="-79"/>
              <a:cs typeface="Amatic SC" panose="00000500000000000000" pitchFamily="2" charset="-79"/>
            </a:endParaRPr>
          </a:p>
        </p:txBody>
      </p:sp>
      <p:pic>
        <p:nvPicPr>
          <p:cNvPr id="6" name="Graphic 5" descr="Paperclip with solid fill">
            <a:extLst>
              <a:ext uri="{FF2B5EF4-FFF2-40B4-BE49-F238E27FC236}">
                <a16:creationId xmlns:a16="http://schemas.microsoft.com/office/drawing/2014/main" id="{D7387F3A-086D-FA22-0B7B-CAD87F038D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220019" y="2390579"/>
            <a:ext cx="914400" cy="914400"/>
          </a:xfrm>
          <a:prstGeom prst="rect">
            <a:avLst/>
          </a:prstGeom>
        </p:spPr>
      </p:pic>
      <p:sp>
        <p:nvSpPr>
          <p:cNvPr id="7" name="Rectangle 6">
            <a:extLst>
              <a:ext uri="{FF2B5EF4-FFF2-40B4-BE49-F238E27FC236}">
                <a16:creationId xmlns:a16="http://schemas.microsoft.com/office/drawing/2014/main" id="{78F37C90-05A6-A2FA-5A00-3BC2B9953D93}"/>
              </a:ext>
            </a:extLst>
          </p:cNvPr>
          <p:cNvSpPr/>
          <p:nvPr/>
        </p:nvSpPr>
        <p:spPr>
          <a:xfrm rot="437979">
            <a:off x="8510072" y="2440525"/>
            <a:ext cx="2850324" cy="26941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a:solidFill>
                <a:srgbClr val="273F68"/>
              </a:solidFill>
              <a:latin typeface="Amatic SC" panose="00000500000000000000" pitchFamily="2" charset="-79"/>
              <a:cs typeface="Amatic SC" panose="00000500000000000000" pitchFamily="2" charset="-79"/>
            </a:endParaRPr>
          </a:p>
          <a:p>
            <a:pPr algn="ctr"/>
            <a:endParaRPr lang="da-DK" sz="2400" b="1">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vil vi som ledere skabe større synlighed på skolen om de gode erfaringer fra aktionslæring?</a:t>
            </a:r>
            <a:endParaRPr lang="da-DK" sz="2000" b="1" noProof="0">
              <a:solidFill>
                <a:srgbClr val="273F68"/>
              </a:solidFill>
              <a:latin typeface="Amatic SC" panose="00000500000000000000" pitchFamily="2" charset="-79"/>
              <a:cs typeface="Amatic SC" panose="00000500000000000000" pitchFamily="2" charset="-79"/>
            </a:endParaRPr>
          </a:p>
        </p:txBody>
      </p:sp>
      <p:sp>
        <p:nvSpPr>
          <p:cNvPr id="8" name="Rectangle 7">
            <a:extLst>
              <a:ext uri="{FF2B5EF4-FFF2-40B4-BE49-F238E27FC236}">
                <a16:creationId xmlns:a16="http://schemas.microsoft.com/office/drawing/2014/main" id="{0BF9C52F-6741-2731-1D9F-EC4DD8953C35}"/>
              </a:ext>
            </a:extLst>
          </p:cNvPr>
          <p:cNvSpPr/>
          <p:nvPr/>
        </p:nvSpPr>
        <p:spPr>
          <a:xfrm rot="20942225">
            <a:off x="1206123" y="240562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b="1">
              <a:solidFill>
                <a:srgbClr val="273F68"/>
              </a:solidFill>
              <a:latin typeface="Amatic SC" panose="00000500000000000000" pitchFamily="2" charset="-79"/>
              <a:cs typeface="Amatic SC" panose="00000500000000000000" pitchFamily="2" charset="-79"/>
            </a:endParaRPr>
          </a:p>
          <a:p>
            <a:pPr algn="ctr"/>
            <a:r>
              <a:rPr lang="da-DK" sz="2400" b="1" noProof="0">
                <a:solidFill>
                  <a:srgbClr val="273F68"/>
                </a:solidFill>
                <a:latin typeface="Amatic SC" panose="00000500000000000000" pitchFamily="2" charset="-79"/>
                <a:cs typeface="Amatic SC" panose="00000500000000000000" pitchFamily="2" charset="-79"/>
              </a:rPr>
              <a:t>Hvordan kan vi i højere grad aktivere og samarbejde med vores vejledere på skolen om at udvikle praksis?</a:t>
            </a:r>
            <a:endParaRPr lang="da-DK" sz="2000" b="1" noProof="0">
              <a:solidFill>
                <a:srgbClr val="273F68"/>
              </a:solidFill>
              <a:latin typeface="Amatic SC" panose="00000500000000000000" pitchFamily="2" charset="-79"/>
              <a:cs typeface="Amatic SC" panose="00000500000000000000" pitchFamily="2" charset="-79"/>
            </a:endParaRPr>
          </a:p>
        </p:txBody>
      </p:sp>
      <p:pic>
        <p:nvPicPr>
          <p:cNvPr id="9" name="Graphic 8" descr="Paperclip with solid fill">
            <a:extLst>
              <a:ext uri="{FF2B5EF4-FFF2-40B4-BE49-F238E27FC236}">
                <a16:creationId xmlns:a16="http://schemas.microsoft.com/office/drawing/2014/main" id="{5EA0194D-3DFE-D9BE-2D12-91F8CE238E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5" y="1914486"/>
            <a:ext cx="914400" cy="914400"/>
          </a:xfrm>
          <a:prstGeom prst="rect">
            <a:avLst/>
          </a:prstGeom>
        </p:spPr>
      </p:pic>
      <p:pic>
        <p:nvPicPr>
          <p:cNvPr id="11" name="Graphic 10" descr="Paperclip with solid fill">
            <a:extLst>
              <a:ext uri="{FF2B5EF4-FFF2-40B4-BE49-F238E27FC236}">
                <a16:creationId xmlns:a16="http://schemas.microsoft.com/office/drawing/2014/main" id="{2BAE1577-CA5B-0D70-CF80-D254BC6DF1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930604"/>
            <a:ext cx="914400" cy="914400"/>
          </a:xfrm>
          <a:prstGeom prst="rect">
            <a:avLst/>
          </a:prstGeom>
        </p:spPr>
      </p:pic>
      <p:sp>
        <p:nvSpPr>
          <p:cNvPr id="2" name="Google Shape;846;p29">
            <a:extLst>
              <a:ext uri="{FF2B5EF4-FFF2-40B4-BE49-F238E27FC236}">
                <a16:creationId xmlns:a16="http://schemas.microsoft.com/office/drawing/2014/main" id="{09FEB898-1DF8-9F97-B9ED-DC436C2EF578}"/>
              </a:ext>
            </a:extLst>
          </p:cNvPr>
          <p:cNvSpPr/>
          <p:nvPr/>
        </p:nvSpPr>
        <p:spPr>
          <a:xfrm>
            <a:off x="0" y="346507"/>
            <a:ext cx="12192001" cy="854281"/>
          </a:xfrm>
          <a:prstGeom prst="rect">
            <a:avLst/>
          </a:prstGeom>
          <a:solidFill>
            <a:schemeClr val="accent3"/>
          </a:solidFill>
          <a:ln>
            <a:noFill/>
          </a:ln>
        </p:spPr>
        <p:txBody>
          <a:bodyPr spcFirstLastPara="1" wrap="square" lIns="396000" tIns="91425" rIns="91425" bIns="91425" anchor="ctr" anchorCtr="0">
            <a:noAutofit/>
          </a:bodyPr>
          <a:lstStyle/>
          <a:p>
            <a:pPr algn="ctr"/>
            <a:r>
              <a:rPr lang="da-DK" sz="3200" b="1">
                <a:solidFill>
                  <a:schemeClr val="bg1"/>
                </a:solidFill>
                <a:latin typeface="Amatic SC"/>
                <a:ea typeface="Amatic SC"/>
                <a:cs typeface="Amatic SC"/>
                <a:sym typeface="Amatic SC"/>
              </a:rPr>
              <a:t>refleksionsspørgsmål</a:t>
            </a:r>
            <a:endParaRPr lang="da-DK" sz="3200" b="1">
              <a:solidFill>
                <a:schemeClr val="bg1"/>
              </a:solidFill>
              <a:latin typeface="Amatic SC" panose="00000500000000000000" pitchFamily="2" charset="-79"/>
              <a:cs typeface="Amatic SC" panose="00000500000000000000" pitchFamily="2" charset="-79"/>
            </a:endParaRPr>
          </a:p>
        </p:txBody>
      </p:sp>
      <p:sp>
        <p:nvSpPr>
          <p:cNvPr id="14" name="TextBox 13">
            <a:extLst>
              <a:ext uri="{FF2B5EF4-FFF2-40B4-BE49-F238E27FC236}">
                <a16:creationId xmlns:a16="http://schemas.microsoft.com/office/drawing/2014/main" id="{608E44C1-1F89-D9B8-23F6-EA7E9250FEA7}"/>
              </a:ext>
            </a:extLst>
          </p:cNvPr>
          <p:cNvSpPr txBox="1"/>
          <p:nvPr/>
        </p:nvSpPr>
        <p:spPr>
          <a:xfrm>
            <a:off x="892443" y="6413674"/>
            <a:ext cx="10772775" cy="123111"/>
          </a:xfrm>
          <a:prstGeom prst="rect">
            <a:avLst/>
          </a:prstGeom>
          <a:noFill/>
        </p:spPr>
        <p:txBody>
          <a:bodyPr wrap="square" lIns="0" tIns="0" rIns="0" bIns="0" rtlCol="0">
            <a:spAutoFit/>
          </a:bodyPr>
          <a:lstStyle/>
          <a:p>
            <a:r>
              <a:rPr lang="da-DK" sz="800">
                <a:latin typeface="Quicksand" panose="020B0604020202020204"/>
              </a:rPr>
              <a:t>*I kan med fordel inddrage og perspektivere til skolens resultater i skolerapporten </a:t>
            </a:r>
            <a:r>
              <a:rPr lang="da-DK" sz="800">
                <a:solidFill>
                  <a:schemeClr val="tx1"/>
                </a:solidFill>
                <a:latin typeface="Quicksand" panose="020B0604020202020204" charset="0"/>
                <a:ea typeface="Quicksand"/>
                <a:cs typeface="Quicksand" panose="020B0604020202020204" charset="0"/>
                <a:sym typeface="Quicksand"/>
              </a:rPr>
              <a:t>under temaet ”det pædagogiske personales vurdering af ledelsesunderstøttelse” og ”Ledelsens vurdering af ledelsesunderstøttelse”. </a:t>
            </a:r>
            <a:endParaRPr lang="da-DK" sz="800">
              <a:latin typeface="Quicksand" panose="020B0604020202020204"/>
            </a:endParaRPr>
          </a:p>
        </p:txBody>
      </p:sp>
    </p:spTree>
    <p:extLst>
      <p:ext uri="{BB962C8B-B14F-4D97-AF65-F5344CB8AC3E}">
        <p14:creationId xmlns:p14="http://schemas.microsoft.com/office/powerpoint/2010/main" val="217746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94;p40">
            <a:extLst>
              <a:ext uri="{FF2B5EF4-FFF2-40B4-BE49-F238E27FC236}">
                <a16:creationId xmlns:a16="http://schemas.microsoft.com/office/drawing/2014/main" id="{BA0BBE7D-21F9-08A7-A26A-8F37966361FC}"/>
              </a:ext>
            </a:extLst>
          </p:cNvPr>
          <p:cNvSpPr txBox="1">
            <a:spLocks/>
          </p:cNvSpPr>
          <p:nvPr/>
        </p:nvSpPr>
        <p:spPr>
          <a:xfrm>
            <a:off x="0" y="370872"/>
            <a:ext cx="12191999"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defTabSz="914400" eaLnBrk="1" fontAlgn="auto" latinLnBrk="0" hangingPunct="1">
              <a:lnSpc>
                <a:spcPct val="90000"/>
              </a:lnSpc>
              <a:spcBef>
                <a:spcPts val="0"/>
              </a:spcBef>
              <a:spcAft>
                <a:spcPts val="0"/>
              </a:spcAft>
              <a:buClr>
                <a:srgbClr val="273F68"/>
              </a:buClr>
              <a:buSzPts val="3000"/>
              <a:buFont typeface="Amatic SC"/>
              <a:buNone/>
              <a:tabLst/>
              <a:defRPr/>
            </a:pPr>
            <a:r>
              <a:rPr kumimoji="0" lang="da-DK" sz="4000" b="1" i="0" u="none" strike="noStrike" kern="0" cap="none" spc="0" normalizeH="0" baseline="0" noProof="0">
                <a:ln>
                  <a:noFill/>
                </a:ln>
                <a:solidFill>
                  <a:srgbClr val="273F68"/>
                </a:solidFill>
                <a:effectLst/>
                <a:uLnTx/>
                <a:uFillTx/>
                <a:latin typeface="Amatic SC"/>
                <a:cs typeface="Amatic SC"/>
                <a:sym typeface="Amatic SC"/>
              </a:rPr>
              <a:t>Evalueringen undersøger…</a:t>
            </a:r>
          </a:p>
        </p:txBody>
      </p:sp>
      <p:sp>
        <p:nvSpPr>
          <p:cNvPr id="3" name="Google Shape;1257;p48">
            <a:extLst>
              <a:ext uri="{FF2B5EF4-FFF2-40B4-BE49-F238E27FC236}">
                <a16:creationId xmlns:a16="http://schemas.microsoft.com/office/drawing/2014/main" id="{E7B76EA4-CEC4-4BFE-E6D2-383172D78FA7}"/>
              </a:ext>
            </a:extLst>
          </p:cNvPr>
          <p:cNvSpPr/>
          <p:nvPr/>
        </p:nvSpPr>
        <p:spPr>
          <a:xfrm flipH="1">
            <a:off x="3274841" y="318859"/>
            <a:ext cx="651593" cy="591445"/>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Freeform: Shape 10">
            <a:extLst>
              <a:ext uri="{FF2B5EF4-FFF2-40B4-BE49-F238E27FC236}">
                <a16:creationId xmlns:a16="http://schemas.microsoft.com/office/drawing/2014/main" id="{484651ED-824F-8055-F94A-E4A676473EE3}"/>
              </a:ext>
            </a:extLst>
          </p:cNvPr>
          <p:cNvSpPr/>
          <p:nvPr/>
        </p:nvSpPr>
        <p:spPr>
          <a:xfrm>
            <a:off x="4032123" y="1365123"/>
            <a:ext cx="4127754" cy="4127754"/>
          </a:xfrm>
          <a:custGeom>
            <a:avLst/>
            <a:gdLst>
              <a:gd name="connsiteX0" fmla="*/ 4127754 w 4127754"/>
              <a:gd name="connsiteY0" fmla="*/ 2063877 h 4127754"/>
              <a:gd name="connsiteX1" fmla="*/ 2063877 w 4127754"/>
              <a:gd name="connsiteY1" fmla="*/ 4127754 h 4127754"/>
              <a:gd name="connsiteX2" fmla="*/ 0 w 4127754"/>
              <a:gd name="connsiteY2" fmla="*/ 2063877 h 4127754"/>
              <a:gd name="connsiteX3" fmla="*/ 2063877 w 4127754"/>
              <a:gd name="connsiteY3" fmla="*/ 0 h 4127754"/>
              <a:gd name="connsiteX4" fmla="*/ 4127754 w 4127754"/>
              <a:gd name="connsiteY4" fmla="*/ 2063877 h 412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754" h="4127754">
                <a:moveTo>
                  <a:pt x="4127754" y="2063877"/>
                </a:moveTo>
                <a:cubicBezTo>
                  <a:pt x="4127754" y="3203725"/>
                  <a:pt x="3203725" y="4127754"/>
                  <a:pt x="2063877" y="4127754"/>
                </a:cubicBezTo>
                <a:cubicBezTo>
                  <a:pt x="924029" y="4127754"/>
                  <a:pt x="0" y="3203725"/>
                  <a:pt x="0" y="2063877"/>
                </a:cubicBezTo>
                <a:cubicBezTo>
                  <a:pt x="0" y="924029"/>
                  <a:pt x="924029" y="0"/>
                  <a:pt x="2063877" y="0"/>
                </a:cubicBezTo>
                <a:cubicBezTo>
                  <a:pt x="3203725" y="0"/>
                  <a:pt x="4127754" y="924029"/>
                  <a:pt x="4127754" y="2063877"/>
                </a:cubicBezTo>
                <a:close/>
              </a:path>
            </a:pathLst>
          </a:custGeom>
          <a:solidFill>
            <a:schemeClr val="accent3"/>
          </a:solidFill>
          <a:ln w="0" cap="flat">
            <a:noFill/>
            <a:prstDash val="solid"/>
            <a:miter/>
          </a:ln>
        </p:spPr>
        <p:txBody>
          <a:bodyPr rtlCol="0" anchor="ctr"/>
          <a:lstStyle/>
          <a:p>
            <a:endParaRPr lang="da-DK"/>
          </a:p>
        </p:txBody>
      </p:sp>
      <p:sp>
        <p:nvSpPr>
          <p:cNvPr id="12" name="Freeform: Shape 11">
            <a:extLst>
              <a:ext uri="{FF2B5EF4-FFF2-40B4-BE49-F238E27FC236}">
                <a16:creationId xmlns:a16="http://schemas.microsoft.com/office/drawing/2014/main" id="{CFFF4F64-1472-B8C4-C758-3056CDB9AA62}"/>
              </a:ext>
            </a:extLst>
          </p:cNvPr>
          <p:cNvSpPr/>
          <p:nvPr/>
        </p:nvSpPr>
        <p:spPr>
          <a:xfrm>
            <a:off x="4263914" y="1828800"/>
            <a:ext cx="3664172" cy="3664172"/>
          </a:xfrm>
          <a:custGeom>
            <a:avLst/>
            <a:gdLst>
              <a:gd name="connsiteX0" fmla="*/ 3715131 w 3715131"/>
              <a:gd name="connsiteY0" fmla="*/ 1857566 h 3715131"/>
              <a:gd name="connsiteX1" fmla="*/ 1857566 w 3715131"/>
              <a:gd name="connsiteY1" fmla="*/ 3715131 h 3715131"/>
              <a:gd name="connsiteX2" fmla="*/ 0 w 3715131"/>
              <a:gd name="connsiteY2" fmla="*/ 1857565 h 3715131"/>
              <a:gd name="connsiteX3" fmla="*/ 1857566 w 3715131"/>
              <a:gd name="connsiteY3" fmla="*/ 0 h 3715131"/>
              <a:gd name="connsiteX4" fmla="*/ 3715131 w 3715131"/>
              <a:gd name="connsiteY4" fmla="*/ 1857566 h 371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131" h="3715131">
                <a:moveTo>
                  <a:pt x="3715131" y="1857566"/>
                </a:moveTo>
                <a:cubicBezTo>
                  <a:pt x="3715131" y="2883471"/>
                  <a:pt x="2883471" y="3715131"/>
                  <a:pt x="1857566" y="3715131"/>
                </a:cubicBezTo>
                <a:cubicBezTo>
                  <a:pt x="831660" y="3715131"/>
                  <a:pt x="0" y="2883471"/>
                  <a:pt x="0" y="1857565"/>
                </a:cubicBezTo>
                <a:cubicBezTo>
                  <a:pt x="0" y="831660"/>
                  <a:pt x="831660" y="0"/>
                  <a:pt x="1857566" y="0"/>
                </a:cubicBezTo>
                <a:cubicBezTo>
                  <a:pt x="2883471" y="0"/>
                  <a:pt x="3715131" y="831660"/>
                  <a:pt x="3715131" y="1857566"/>
                </a:cubicBezTo>
                <a:close/>
              </a:path>
            </a:pathLst>
          </a:custGeom>
          <a:solidFill>
            <a:schemeClr val="accent4"/>
          </a:solidFill>
          <a:ln w="0" cap="flat">
            <a:noFill/>
            <a:prstDash val="solid"/>
            <a:miter/>
          </a:ln>
        </p:spPr>
        <p:txBody>
          <a:bodyPr rtlCol="0" anchor="ctr"/>
          <a:lstStyle/>
          <a:p>
            <a:endParaRPr lang="da-DK"/>
          </a:p>
        </p:txBody>
      </p:sp>
      <p:sp>
        <p:nvSpPr>
          <p:cNvPr id="13" name="Freeform: Shape 12">
            <a:extLst>
              <a:ext uri="{FF2B5EF4-FFF2-40B4-BE49-F238E27FC236}">
                <a16:creationId xmlns:a16="http://schemas.microsoft.com/office/drawing/2014/main" id="{98CE5F03-51FE-64FB-95A3-F3B2D9AF66E6}"/>
              </a:ext>
            </a:extLst>
          </p:cNvPr>
          <p:cNvSpPr/>
          <p:nvPr/>
        </p:nvSpPr>
        <p:spPr>
          <a:xfrm>
            <a:off x="4541519" y="2383915"/>
            <a:ext cx="3108962" cy="3108962"/>
          </a:xfrm>
          <a:custGeom>
            <a:avLst/>
            <a:gdLst>
              <a:gd name="connsiteX0" fmla="*/ 3302318 w 3302317"/>
              <a:gd name="connsiteY0" fmla="*/ 1651159 h 3302317"/>
              <a:gd name="connsiteX1" fmla="*/ 1651159 w 3302317"/>
              <a:gd name="connsiteY1" fmla="*/ 3302318 h 3302317"/>
              <a:gd name="connsiteX2" fmla="*/ 0 w 3302317"/>
              <a:gd name="connsiteY2" fmla="*/ 1651159 h 3302317"/>
              <a:gd name="connsiteX3" fmla="*/ 1651159 w 3302317"/>
              <a:gd name="connsiteY3" fmla="*/ 0 h 3302317"/>
              <a:gd name="connsiteX4" fmla="*/ 3302318 w 3302317"/>
              <a:gd name="connsiteY4" fmla="*/ 1651159 h 330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317" h="3302317">
                <a:moveTo>
                  <a:pt x="3302318" y="1651159"/>
                </a:moveTo>
                <a:cubicBezTo>
                  <a:pt x="3302318" y="2563069"/>
                  <a:pt x="2563069" y="3302318"/>
                  <a:pt x="1651159" y="3302318"/>
                </a:cubicBezTo>
                <a:cubicBezTo>
                  <a:pt x="739249" y="3302318"/>
                  <a:pt x="0" y="2563069"/>
                  <a:pt x="0" y="1651159"/>
                </a:cubicBezTo>
                <a:cubicBezTo>
                  <a:pt x="0" y="739249"/>
                  <a:pt x="739249" y="0"/>
                  <a:pt x="1651159" y="0"/>
                </a:cubicBezTo>
                <a:cubicBezTo>
                  <a:pt x="2563069" y="0"/>
                  <a:pt x="3302318" y="739249"/>
                  <a:pt x="3302318" y="1651159"/>
                </a:cubicBezTo>
                <a:close/>
              </a:path>
            </a:pathLst>
          </a:custGeom>
          <a:solidFill>
            <a:schemeClr val="accent6"/>
          </a:solidFill>
          <a:ln w="0" cap="flat">
            <a:noFill/>
            <a:prstDash val="solid"/>
            <a:miter/>
          </a:ln>
        </p:spPr>
        <p:txBody>
          <a:bodyPr rtlCol="0" anchor="ctr"/>
          <a:lstStyle/>
          <a:p>
            <a:endParaRPr lang="da-DK"/>
          </a:p>
        </p:txBody>
      </p:sp>
      <p:sp>
        <p:nvSpPr>
          <p:cNvPr id="14" name="Freeform: Shape 13">
            <a:extLst>
              <a:ext uri="{FF2B5EF4-FFF2-40B4-BE49-F238E27FC236}">
                <a16:creationId xmlns:a16="http://schemas.microsoft.com/office/drawing/2014/main" id="{83E8F3C1-A248-EE07-AC18-91183BF03554}"/>
              </a:ext>
            </a:extLst>
          </p:cNvPr>
          <p:cNvSpPr/>
          <p:nvPr/>
        </p:nvSpPr>
        <p:spPr>
          <a:xfrm>
            <a:off x="4838212" y="2977302"/>
            <a:ext cx="2515576" cy="2515576"/>
          </a:xfrm>
          <a:custGeom>
            <a:avLst/>
            <a:gdLst>
              <a:gd name="connsiteX0" fmla="*/ 2889504 w 2889504"/>
              <a:gd name="connsiteY0" fmla="*/ 1444752 h 2889504"/>
              <a:gd name="connsiteX1" fmla="*/ 1444752 w 2889504"/>
              <a:gd name="connsiteY1" fmla="*/ 2889504 h 2889504"/>
              <a:gd name="connsiteX2" fmla="*/ 0 w 2889504"/>
              <a:gd name="connsiteY2" fmla="*/ 1444752 h 2889504"/>
              <a:gd name="connsiteX3" fmla="*/ 1444752 w 2889504"/>
              <a:gd name="connsiteY3" fmla="*/ 0 h 2889504"/>
              <a:gd name="connsiteX4" fmla="*/ 2889504 w 2889504"/>
              <a:gd name="connsiteY4" fmla="*/ 1444752 h 288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504" h="2889504">
                <a:moveTo>
                  <a:pt x="2889504" y="1444752"/>
                </a:moveTo>
                <a:cubicBezTo>
                  <a:pt x="2889504" y="2242667"/>
                  <a:pt x="2242666" y="2889504"/>
                  <a:pt x="1444752" y="2889504"/>
                </a:cubicBezTo>
                <a:cubicBezTo>
                  <a:pt x="646837" y="2889504"/>
                  <a:pt x="0" y="2242667"/>
                  <a:pt x="0" y="1444752"/>
                </a:cubicBezTo>
                <a:cubicBezTo>
                  <a:pt x="0" y="646838"/>
                  <a:pt x="646837" y="0"/>
                  <a:pt x="1444752" y="0"/>
                </a:cubicBezTo>
                <a:cubicBezTo>
                  <a:pt x="2242666" y="0"/>
                  <a:pt x="2889504" y="646838"/>
                  <a:pt x="2889504" y="1444752"/>
                </a:cubicBezTo>
                <a:close/>
              </a:path>
            </a:pathLst>
          </a:custGeom>
          <a:solidFill>
            <a:schemeClr val="accent2"/>
          </a:solidFill>
          <a:ln w="0" cap="flat">
            <a:noFill/>
            <a:prstDash val="solid"/>
            <a:miter/>
          </a:ln>
        </p:spPr>
        <p:txBody>
          <a:bodyPr rtlCol="0" anchor="ctr"/>
          <a:lstStyle/>
          <a:p>
            <a:endParaRPr lang="da-DK"/>
          </a:p>
        </p:txBody>
      </p:sp>
      <p:sp>
        <p:nvSpPr>
          <p:cNvPr id="15" name="TextBox 14">
            <a:extLst>
              <a:ext uri="{FF2B5EF4-FFF2-40B4-BE49-F238E27FC236}">
                <a16:creationId xmlns:a16="http://schemas.microsoft.com/office/drawing/2014/main" id="{2780B1DA-CD25-5375-4D28-20FD631D51D9}"/>
              </a:ext>
            </a:extLst>
          </p:cNvPr>
          <p:cNvSpPr txBox="1"/>
          <p:nvPr/>
        </p:nvSpPr>
        <p:spPr>
          <a:xfrm>
            <a:off x="5323957" y="3989798"/>
            <a:ext cx="1544084" cy="553998"/>
          </a:xfrm>
          <a:prstGeom prst="rect">
            <a:avLst/>
          </a:prstGeom>
          <a:noFill/>
        </p:spPr>
        <p:txBody>
          <a:bodyPr wrap="square">
            <a:spAutoFit/>
          </a:bodyPr>
          <a:lstStyle/>
          <a:p>
            <a:pPr algn="ctr" defTabSz="1219170">
              <a:lnSpc>
                <a:spcPct val="100000"/>
              </a:lnSpc>
              <a:buClr>
                <a:srgbClr val="273F68"/>
              </a:buClr>
              <a:buSzPct val="100000"/>
            </a:pPr>
            <a:r>
              <a:rPr lang="da-DK" sz="1500" b="0" kern="0">
                <a:solidFill>
                  <a:schemeClr val="bg1"/>
                </a:solidFill>
                <a:latin typeface="Quicksand"/>
              </a:rPr>
              <a:t>Elevernes perspektiver</a:t>
            </a:r>
          </a:p>
        </p:txBody>
      </p:sp>
      <p:sp>
        <p:nvSpPr>
          <p:cNvPr id="16" name="TextBox 15">
            <a:extLst>
              <a:ext uri="{FF2B5EF4-FFF2-40B4-BE49-F238E27FC236}">
                <a16:creationId xmlns:a16="http://schemas.microsoft.com/office/drawing/2014/main" id="{16DA3DED-1E7A-710E-EA92-34BFBBBEDC81}"/>
              </a:ext>
            </a:extLst>
          </p:cNvPr>
          <p:cNvSpPr txBox="1"/>
          <p:nvPr/>
        </p:nvSpPr>
        <p:spPr>
          <a:xfrm>
            <a:off x="4904267" y="2715845"/>
            <a:ext cx="2383463" cy="1899017"/>
          </a:xfrm>
          <a:prstGeom prst="rect">
            <a:avLst/>
          </a:prstGeom>
          <a:noFill/>
        </p:spPr>
        <p:txBody>
          <a:bodyPr wrap="square">
            <a:prstTxWarp prst="textArchUp">
              <a:avLst/>
            </a:prstTxWarp>
            <a:spAutoFit/>
          </a:bodyPr>
          <a:lstStyle/>
          <a:p>
            <a:pPr algn="ctr" defTabSz="1219170">
              <a:lnSpc>
                <a:spcPct val="100000"/>
              </a:lnSpc>
              <a:buClr>
                <a:srgbClr val="273F68"/>
              </a:buClr>
              <a:buSzPct val="100000"/>
            </a:pPr>
            <a:r>
              <a:rPr lang="da-DK" sz="1500" b="0" kern="0">
                <a:solidFill>
                  <a:schemeClr val="bg1"/>
                </a:solidFill>
                <a:latin typeface="Quicksand"/>
              </a:rPr>
              <a:t>Tegn på forandring i praksis</a:t>
            </a:r>
          </a:p>
        </p:txBody>
      </p:sp>
      <p:sp>
        <p:nvSpPr>
          <p:cNvPr id="17" name="TextBox 16">
            <a:extLst>
              <a:ext uri="{FF2B5EF4-FFF2-40B4-BE49-F238E27FC236}">
                <a16:creationId xmlns:a16="http://schemas.microsoft.com/office/drawing/2014/main" id="{7DE039E3-09C1-F8B3-3B56-D16E94FC8C38}"/>
              </a:ext>
            </a:extLst>
          </p:cNvPr>
          <p:cNvSpPr txBox="1"/>
          <p:nvPr/>
        </p:nvSpPr>
        <p:spPr>
          <a:xfrm>
            <a:off x="4942570" y="2132226"/>
            <a:ext cx="2383463" cy="1622002"/>
          </a:xfrm>
          <a:prstGeom prst="rect">
            <a:avLst/>
          </a:prstGeom>
          <a:noFill/>
        </p:spPr>
        <p:txBody>
          <a:bodyPr wrap="square">
            <a:prstTxWarp prst="textArchUp">
              <a:avLst/>
            </a:prstTxWarp>
            <a:spAutoFit/>
          </a:bodyPr>
          <a:lstStyle/>
          <a:p>
            <a:pPr algn="ctr" defTabSz="1219170">
              <a:lnSpc>
                <a:spcPct val="100000"/>
              </a:lnSpc>
              <a:buClr>
                <a:srgbClr val="273F68"/>
              </a:buClr>
              <a:buSzPct val="100000"/>
            </a:pPr>
            <a:r>
              <a:rPr lang="da-DK" sz="1500" b="0" kern="0">
                <a:solidFill>
                  <a:schemeClr val="bg1"/>
                </a:solidFill>
                <a:latin typeface="Quicksand"/>
              </a:rPr>
              <a:t>Samarbejde og kapacitet</a:t>
            </a:r>
          </a:p>
        </p:txBody>
      </p:sp>
      <p:sp>
        <p:nvSpPr>
          <p:cNvPr id="18" name="TextBox 17">
            <a:extLst>
              <a:ext uri="{FF2B5EF4-FFF2-40B4-BE49-F238E27FC236}">
                <a16:creationId xmlns:a16="http://schemas.microsoft.com/office/drawing/2014/main" id="{DCF04AEA-B8C4-5E9A-1E53-E6D3C85CC1FD}"/>
              </a:ext>
            </a:extLst>
          </p:cNvPr>
          <p:cNvSpPr txBox="1"/>
          <p:nvPr/>
        </p:nvSpPr>
        <p:spPr>
          <a:xfrm>
            <a:off x="4770033" y="1656780"/>
            <a:ext cx="2728535" cy="1431954"/>
          </a:xfrm>
          <a:prstGeom prst="rect">
            <a:avLst/>
          </a:prstGeom>
          <a:noFill/>
        </p:spPr>
        <p:txBody>
          <a:bodyPr wrap="square">
            <a:prstTxWarp prst="textArchUp">
              <a:avLst/>
            </a:prstTxWarp>
            <a:spAutoFit/>
          </a:bodyPr>
          <a:lstStyle/>
          <a:p>
            <a:pPr algn="ctr" defTabSz="1219170">
              <a:lnSpc>
                <a:spcPct val="100000"/>
              </a:lnSpc>
              <a:buClr>
                <a:srgbClr val="273F68"/>
              </a:buClr>
              <a:buSzPct val="100000"/>
            </a:pPr>
            <a:r>
              <a:rPr lang="da-DK" sz="1500" b="0" kern="0">
                <a:solidFill>
                  <a:schemeClr val="bg1"/>
                </a:solidFill>
                <a:latin typeface="Quicksand"/>
              </a:rPr>
              <a:t>Rammer, organisering og ledelse</a:t>
            </a:r>
          </a:p>
        </p:txBody>
      </p:sp>
    </p:spTree>
    <p:extLst>
      <p:ext uri="{BB962C8B-B14F-4D97-AF65-F5344CB8AC3E}">
        <p14:creationId xmlns:p14="http://schemas.microsoft.com/office/powerpoint/2010/main" val="1986541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387A61-43FE-46B6-8C73-F239F7BF43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04387A61-43FE-46B6-8C73-F239F7BF43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Google Shape;741;p19">
            <a:extLst>
              <a:ext uri="{FF2B5EF4-FFF2-40B4-BE49-F238E27FC236}">
                <a16:creationId xmlns:a16="http://schemas.microsoft.com/office/drawing/2014/main" id="{DB13367A-62DF-48EA-AFB5-C897B8D283B9}"/>
              </a:ext>
            </a:extLst>
          </p:cNvPr>
          <p:cNvSpPr txBox="1">
            <a:spLocks/>
          </p:cNvSpPr>
          <p:nvPr/>
        </p:nvSpPr>
        <p:spPr>
          <a:xfrm>
            <a:off x="1997600" y="2716306"/>
            <a:ext cx="8196800" cy="1257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defTabSz="1219170">
              <a:buClr>
                <a:srgbClr val="273F68"/>
              </a:buClr>
            </a:pPr>
            <a:r>
              <a:rPr lang="da-DK" sz="4800" kern="0">
                <a:solidFill>
                  <a:srgbClr val="FFFFFF"/>
                </a:solidFill>
              </a:rPr>
              <a:t>Eksempler på prøvehandlinger</a:t>
            </a:r>
          </a:p>
          <a:p>
            <a:pPr defTabSz="1219170">
              <a:buClr>
                <a:srgbClr val="273F68"/>
              </a:buClr>
            </a:pPr>
            <a:r>
              <a:rPr lang="da-DK" sz="4800" kern="0">
                <a:solidFill>
                  <a:srgbClr val="FFFFFF"/>
                </a:solidFill>
              </a:rPr>
              <a:t> i praksis</a:t>
            </a:r>
          </a:p>
        </p:txBody>
      </p:sp>
    </p:spTree>
    <p:extLst>
      <p:ext uri="{BB962C8B-B14F-4D97-AF65-F5344CB8AC3E}">
        <p14:creationId xmlns:p14="http://schemas.microsoft.com/office/powerpoint/2010/main" val="1364016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DE378429-0D90-3DD5-8FDC-014652E0D73F}"/>
              </a:ext>
            </a:extLst>
          </p:cNvPr>
          <p:cNvSpPr/>
          <p:nvPr/>
        </p:nvSpPr>
        <p:spPr>
          <a:xfrm>
            <a:off x="1865384" y="2061095"/>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33" name="Rectangle 32">
            <a:extLst>
              <a:ext uri="{FF2B5EF4-FFF2-40B4-BE49-F238E27FC236}">
                <a16:creationId xmlns:a16="http://schemas.microsoft.com/office/drawing/2014/main" id="{E9610F5E-5284-7E5E-317A-018E590AC769}"/>
              </a:ext>
            </a:extLst>
          </p:cNvPr>
          <p:cNvSpPr/>
          <p:nvPr/>
        </p:nvSpPr>
        <p:spPr>
          <a:xfrm>
            <a:off x="1865384" y="2514672"/>
            <a:ext cx="2360024" cy="29159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En skole har særligt fokus på at styrke elevernes medinddragelse og engagement. Baggrunden er, at</a:t>
            </a:r>
            <a:r>
              <a:rPr lang="da-DK" sz="1100">
                <a:solidFill>
                  <a:schemeClr val="tx1"/>
                </a:solidFill>
                <a:latin typeface="Quicksand" panose="020B0604020202020204"/>
              </a:rPr>
              <a:t> både ledelse og det pædagogiske personale har en oplevelse af, at eleverne ikke bliver hørt og inddraget tilstrækkeligt i hverdagen, hvilket går ud over motivation og læring.</a:t>
            </a:r>
            <a:endParaRPr lang="da-DK" sz="1100" b="0" i="0">
              <a:solidFill>
                <a:schemeClr val="tx1"/>
              </a:solidFill>
              <a:effectLst/>
              <a:latin typeface="Quicksand" panose="020B0604020202020204"/>
            </a:endParaRPr>
          </a:p>
          <a:p>
            <a:endParaRPr lang="da-DK" sz="1100">
              <a:solidFill>
                <a:schemeClr val="tx1"/>
              </a:solidFill>
              <a:latin typeface="Quicksand" panose="020B0604020202020204"/>
            </a:endParaRPr>
          </a:p>
          <a:p>
            <a:r>
              <a:rPr lang="da-DK" sz="1100" b="0" i="0">
                <a:solidFill>
                  <a:schemeClr val="tx1"/>
                </a:solidFill>
                <a:effectLst/>
                <a:latin typeface="Quicksand" panose="020B0604020202020204"/>
              </a:rPr>
              <a:t>Dette har ført til, at det pædagogiske personale har udviklet en række sproglige greb, som skal styrke fællesskabet blandt det pædagogiske personale og eleverne. Metoderne anvendes både løbende og som en afslutning på lektionerne for </a:t>
            </a:r>
            <a:r>
              <a:rPr lang="da-DK" sz="1100">
                <a:solidFill>
                  <a:schemeClr val="tx1"/>
                </a:solidFill>
                <a:latin typeface="Quicksand" panose="020B0604020202020204"/>
              </a:rPr>
              <a:t>at </a:t>
            </a:r>
            <a:r>
              <a:rPr lang="da-DK" sz="1100" b="0" i="0">
                <a:solidFill>
                  <a:schemeClr val="tx1"/>
                </a:solidFill>
                <a:effectLst/>
                <a:latin typeface="Quicksand" panose="020B0604020202020204"/>
              </a:rPr>
              <a:t>involvere eleverne mere </a:t>
            </a:r>
            <a:r>
              <a:rPr lang="da-DK" sz="1100">
                <a:solidFill>
                  <a:schemeClr val="tx1"/>
                </a:solidFill>
                <a:latin typeface="Quicksand" panose="020B0604020202020204"/>
              </a:rPr>
              <a:t>aktivt</a:t>
            </a:r>
            <a:r>
              <a:rPr lang="da-DK" sz="1100" b="0" i="0">
                <a:solidFill>
                  <a:schemeClr val="tx1"/>
                </a:solidFill>
                <a:effectLst/>
                <a:latin typeface="Quicksand" panose="020B0604020202020204"/>
              </a:rPr>
              <a:t>.</a:t>
            </a:r>
            <a:endParaRPr lang="da-DK" sz="1100">
              <a:solidFill>
                <a:schemeClr val="tx1"/>
              </a:solidFill>
              <a:latin typeface="Quicksand" panose="020B0604020202020204"/>
            </a:endParaRPr>
          </a:p>
        </p:txBody>
      </p:sp>
      <p:sp>
        <p:nvSpPr>
          <p:cNvPr id="36" name="Rectangle 35">
            <a:extLst>
              <a:ext uri="{FF2B5EF4-FFF2-40B4-BE49-F238E27FC236}">
                <a16:creationId xmlns:a16="http://schemas.microsoft.com/office/drawing/2014/main" id="{FDF73E5C-B667-FE57-4C8F-7E2033D688CB}"/>
              </a:ext>
            </a:extLst>
          </p:cNvPr>
          <p:cNvSpPr/>
          <p:nvPr/>
        </p:nvSpPr>
        <p:spPr>
          <a:xfrm>
            <a:off x="4916422" y="2061095"/>
            <a:ext cx="2360024"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37" name="Rectangle 36">
            <a:extLst>
              <a:ext uri="{FF2B5EF4-FFF2-40B4-BE49-F238E27FC236}">
                <a16:creationId xmlns:a16="http://schemas.microsoft.com/office/drawing/2014/main" id="{0729E69F-73C3-D2EF-DAD5-1909F3F4DD14}"/>
              </a:ext>
            </a:extLst>
          </p:cNvPr>
          <p:cNvSpPr/>
          <p:nvPr/>
        </p:nvSpPr>
        <p:spPr>
          <a:xfrm>
            <a:off x="4917526" y="2514672"/>
            <a:ext cx="2360024" cy="2915963"/>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Når lærerne opsummerer undervejs i undervisningen eller afslutter en opgave, stiller de følgende refleksionsspørgsmål til eleverne: "Er min forklaring af opgaven tydelig nok?" I stedet for: "Har I forstået opgaven?". Dermed arbejder de med at lægge ansvaret for opgaveforståelsen over på læreren frem for eleven. </a:t>
            </a:r>
          </a:p>
          <a:p>
            <a:endParaRPr lang="da-DK" sz="1100" noProof="0">
              <a:solidFill>
                <a:schemeClr val="tx1"/>
              </a:solidFill>
              <a:latin typeface="Quicksand" panose="020B0604020202020204"/>
            </a:endParaRPr>
          </a:p>
          <a:p>
            <a:r>
              <a:rPr lang="da-DK" sz="1100">
                <a:solidFill>
                  <a:schemeClr val="tx1"/>
                </a:solidFill>
                <a:latin typeface="Quicksand" panose="020B0604020202020204"/>
              </a:rPr>
              <a:t>Lærerne har øje for, at de stiller reflekterende spørgsmål til eleverne, så lærerne kan få en bedre forståelse for niveau og behov hos eleverne.</a:t>
            </a:r>
            <a:endParaRPr lang="da-DK" sz="1100" noProof="0">
              <a:solidFill>
                <a:schemeClr val="tx1"/>
              </a:solidFill>
              <a:latin typeface="Quicksand" panose="020B0604020202020204"/>
            </a:endParaRPr>
          </a:p>
        </p:txBody>
      </p:sp>
      <p:grpSp>
        <p:nvGrpSpPr>
          <p:cNvPr id="29" name="Shape 98">
            <a:extLst>
              <a:ext uri="{FF2B5EF4-FFF2-40B4-BE49-F238E27FC236}">
                <a16:creationId xmlns:a16="http://schemas.microsoft.com/office/drawing/2014/main" id="{DDDBC1F6-D7BD-6193-B25D-0F3D30218ABC}"/>
              </a:ext>
            </a:extLst>
          </p:cNvPr>
          <p:cNvGrpSpPr/>
          <p:nvPr/>
        </p:nvGrpSpPr>
        <p:grpSpPr>
          <a:xfrm rot="310810">
            <a:off x="4329430" y="2137895"/>
            <a:ext cx="434028" cy="386914"/>
            <a:chOff x="271125" y="812725"/>
            <a:chExt cx="766525" cy="221725"/>
          </a:xfrm>
          <a:solidFill>
            <a:srgbClr val="A3A196"/>
          </a:solidFill>
        </p:grpSpPr>
        <p:sp>
          <p:nvSpPr>
            <p:cNvPr id="30" name="Shape 99">
              <a:extLst>
                <a:ext uri="{FF2B5EF4-FFF2-40B4-BE49-F238E27FC236}">
                  <a16:creationId xmlns:a16="http://schemas.microsoft.com/office/drawing/2014/main" id="{4ACF1F47-E91D-F0A1-9F85-280A8D58FEF2}"/>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31" name="Shape 100">
              <a:extLst>
                <a:ext uri="{FF2B5EF4-FFF2-40B4-BE49-F238E27FC236}">
                  <a16:creationId xmlns:a16="http://schemas.microsoft.com/office/drawing/2014/main" id="{57A59CED-FA32-0439-510A-048300B9885D}"/>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sp>
        <p:nvSpPr>
          <p:cNvPr id="40" name="Rectangle 39">
            <a:extLst>
              <a:ext uri="{FF2B5EF4-FFF2-40B4-BE49-F238E27FC236}">
                <a16:creationId xmlns:a16="http://schemas.microsoft.com/office/drawing/2014/main" id="{6EAAA55B-D22A-9480-1DAE-40342510547C}"/>
              </a:ext>
            </a:extLst>
          </p:cNvPr>
          <p:cNvSpPr/>
          <p:nvPr/>
        </p:nvSpPr>
        <p:spPr>
          <a:xfrm>
            <a:off x="7969669" y="2061095"/>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41" name="Rectangle 40">
            <a:extLst>
              <a:ext uri="{FF2B5EF4-FFF2-40B4-BE49-F238E27FC236}">
                <a16:creationId xmlns:a16="http://schemas.microsoft.com/office/drawing/2014/main" id="{8F03E3B9-ECC6-3071-3B43-4551019D1EEF}"/>
              </a:ext>
            </a:extLst>
          </p:cNvPr>
          <p:cNvSpPr/>
          <p:nvPr/>
        </p:nvSpPr>
        <p:spPr>
          <a:xfrm>
            <a:off x="7969669" y="2514672"/>
            <a:ext cx="2360024" cy="2915963"/>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Lærerne oplever, at eleverne er mere tilbøjelige til at fortælle, hvis de har brug for at få forklaret en opgave igen eller på en anden måde. </a:t>
            </a:r>
            <a:r>
              <a:rPr lang="da-DK" sz="1100">
                <a:solidFill>
                  <a:schemeClr val="tx1"/>
                </a:solidFill>
                <a:latin typeface="Quicksand" panose="020B0604020202020204"/>
              </a:rPr>
              <a:t>Det skyldes, at det er mere komfortabelt for dem at indrømme, at de har brug for en alternativ forklaring, frem for at de ikke har forstået opgaven. På den måde er eleverne blevet mere inddraget i undervisningsindholdet, fordi de er trygge i at korrigere læreren, hvis de ikke forstår en forklaring. Det forventes samtidig at smitte af på elevernes læring. </a:t>
            </a:r>
            <a:endParaRPr lang="da-DK" sz="1100">
              <a:solidFill>
                <a:schemeClr val="tx1"/>
              </a:solidFill>
              <a:latin typeface="Quicksand" panose="020B0604020202020204"/>
              <a:cs typeface="Amatic SC" panose="00000500000000000000" pitchFamily="2" charset="-79"/>
            </a:endParaRPr>
          </a:p>
        </p:txBody>
      </p:sp>
      <p:grpSp>
        <p:nvGrpSpPr>
          <p:cNvPr id="14" name="Group 13">
            <a:extLst>
              <a:ext uri="{FF2B5EF4-FFF2-40B4-BE49-F238E27FC236}">
                <a16:creationId xmlns:a16="http://schemas.microsoft.com/office/drawing/2014/main" id="{8294E23B-7B4D-531F-5B84-BF9F7D8620A7}"/>
              </a:ext>
            </a:extLst>
          </p:cNvPr>
          <p:cNvGrpSpPr/>
          <p:nvPr/>
        </p:nvGrpSpPr>
        <p:grpSpPr>
          <a:xfrm>
            <a:off x="8841216" y="1474227"/>
            <a:ext cx="616927" cy="618408"/>
            <a:chOff x="8814517" y="1435625"/>
            <a:chExt cx="616927" cy="618408"/>
          </a:xfrm>
        </p:grpSpPr>
        <p:sp>
          <p:nvSpPr>
            <p:cNvPr id="45" name="Oval 44">
              <a:extLst>
                <a:ext uri="{FF2B5EF4-FFF2-40B4-BE49-F238E27FC236}">
                  <a16:creationId xmlns:a16="http://schemas.microsoft.com/office/drawing/2014/main" id="{A9F614FD-EB19-3528-0B29-5BFFFED672D0}"/>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9" name="Graphic 8" descr="Bullseye outline">
              <a:extLst>
                <a:ext uri="{FF2B5EF4-FFF2-40B4-BE49-F238E27FC236}">
                  <a16:creationId xmlns:a16="http://schemas.microsoft.com/office/drawing/2014/main" id="{D92363B5-40A2-CB90-7030-7951FDA7A0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298" y="1514124"/>
              <a:ext cx="475364" cy="475364"/>
            </a:xfrm>
            <a:prstGeom prst="rect">
              <a:avLst/>
            </a:prstGeom>
          </p:spPr>
        </p:pic>
      </p:grpSp>
      <p:grpSp>
        <p:nvGrpSpPr>
          <p:cNvPr id="12" name="Group 11">
            <a:extLst>
              <a:ext uri="{FF2B5EF4-FFF2-40B4-BE49-F238E27FC236}">
                <a16:creationId xmlns:a16="http://schemas.microsoft.com/office/drawing/2014/main" id="{7F9532FC-17BE-0BD6-5933-6096171E4DCD}"/>
              </a:ext>
            </a:extLst>
          </p:cNvPr>
          <p:cNvGrpSpPr/>
          <p:nvPr/>
        </p:nvGrpSpPr>
        <p:grpSpPr>
          <a:xfrm>
            <a:off x="2743606" y="1467451"/>
            <a:ext cx="616927" cy="625184"/>
            <a:chOff x="2792332" y="1558205"/>
            <a:chExt cx="616927" cy="625184"/>
          </a:xfrm>
        </p:grpSpPr>
        <p:sp>
          <p:nvSpPr>
            <p:cNvPr id="4" name="Oval 3">
              <a:extLst>
                <a:ext uri="{FF2B5EF4-FFF2-40B4-BE49-F238E27FC236}">
                  <a16:creationId xmlns:a16="http://schemas.microsoft.com/office/drawing/2014/main" id="{81E673D7-AC76-0F6E-1A31-B9B23AC5F011}"/>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7" name="Graphic 6" descr="Dim (Smaller Sun) outline">
              <a:extLst>
                <a:ext uri="{FF2B5EF4-FFF2-40B4-BE49-F238E27FC236}">
                  <a16:creationId xmlns:a16="http://schemas.microsoft.com/office/drawing/2014/main" id="{BA67574A-DEA3-77FB-4053-E4BFAE9982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332" y="1558205"/>
              <a:ext cx="616927" cy="616927"/>
            </a:xfrm>
            <a:prstGeom prst="rect">
              <a:avLst/>
            </a:prstGeom>
          </p:spPr>
        </p:pic>
      </p:grpSp>
      <p:grpSp>
        <p:nvGrpSpPr>
          <p:cNvPr id="13" name="Group 12">
            <a:extLst>
              <a:ext uri="{FF2B5EF4-FFF2-40B4-BE49-F238E27FC236}">
                <a16:creationId xmlns:a16="http://schemas.microsoft.com/office/drawing/2014/main" id="{88AE4C1C-B6B8-233F-6E56-EEA5784D8D48}"/>
              </a:ext>
            </a:extLst>
          </p:cNvPr>
          <p:cNvGrpSpPr/>
          <p:nvPr/>
        </p:nvGrpSpPr>
        <p:grpSpPr>
          <a:xfrm>
            <a:off x="5790178" y="1474227"/>
            <a:ext cx="616927" cy="618408"/>
            <a:chOff x="5768721" y="1600573"/>
            <a:chExt cx="616927" cy="618408"/>
          </a:xfrm>
        </p:grpSpPr>
        <p:sp>
          <p:nvSpPr>
            <p:cNvPr id="2" name="Oval 1">
              <a:extLst>
                <a:ext uri="{FF2B5EF4-FFF2-40B4-BE49-F238E27FC236}">
                  <a16:creationId xmlns:a16="http://schemas.microsoft.com/office/drawing/2014/main" id="{180C78C0-84B1-23C2-4B90-B8A36C510804}"/>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8" name="Graphic 7" descr="Blueprint outline">
              <a:extLst>
                <a:ext uri="{FF2B5EF4-FFF2-40B4-BE49-F238E27FC236}">
                  <a16:creationId xmlns:a16="http://schemas.microsoft.com/office/drawing/2014/main" id="{364B6ADF-48DC-F18A-2D43-55FE0DD94F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
        <p:nvSpPr>
          <p:cNvPr id="3" name="TextBox 2">
            <a:extLst>
              <a:ext uri="{FF2B5EF4-FFF2-40B4-BE49-F238E27FC236}">
                <a16:creationId xmlns:a16="http://schemas.microsoft.com/office/drawing/2014/main" id="{F6363B7F-513A-4012-744B-B3A1610C2FCB}"/>
              </a:ext>
            </a:extLst>
          </p:cNvPr>
          <p:cNvSpPr txBox="1"/>
          <p:nvPr/>
        </p:nvSpPr>
        <p:spPr>
          <a:xfrm>
            <a:off x="0" y="435434"/>
            <a:ext cx="12191999" cy="707887"/>
          </a:xfrm>
          <a:custGeom>
            <a:avLst/>
            <a:gdLst>
              <a:gd name="connsiteX0" fmla="*/ 0 w 12191999"/>
              <a:gd name="connsiteY0" fmla="*/ 0 h 707887"/>
              <a:gd name="connsiteX1" fmla="*/ 555413 w 12191999"/>
              <a:gd name="connsiteY1" fmla="*/ 0 h 707887"/>
              <a:gd name="connsiteX2" fmla="*/ 866987 w 12191999"/>
              <a:gd name="connsiteY2" fmla="*/ 0 h 707887"/>
              <a:gd name="connsiteX3" fmla="*/ 1788160 w 12191999"/>
              <a:gd name="connsiteY3" fmla="*/ 0 h 707887"/>
              <a:gd name="connsiteX4" fmla="*/ 2343573 w 12191999"/>
              <a:gd name="connsiteY4" fmla="*/ 0 h 707887"/>
              <a:gd name="connsiteX5" fmla="*/ 2898986 w 12191999"/>
              <a:gd name="connsiteY5" fmla="*/ 0 h 707887"/>
              <a:gd name="connsiteX6" fmla="*/ 3820160 w 12191999"/>
              <a:gd name="connsiteY6" fmla="*/ 0 h 707887"/>
              <a:gd name="connsiteX7" fmla="*/ 4253653 w 12191999"/>
              <a:gd name="connsiteY7" fmla="*/ 0 h 707887"/>
              <a:gd name="connsiteX8" fmla="*/ 5174826 w 12191999"/>
              <a:gd name="connsiteY8" fmla="*/ 0 h 707887"/>
              <a:gd name="connsiteX9" fmla="*/ 6095999 w 12191999"/>
              <a:gd name="connsiteY9" fmla="*/ 0 h 707887"/>
              <a:gd name="connsiteX10" fmla="*/ 6773333 w 12191999"/>
              <a:gd name="connsiteY10" fmla="*/ 0 h 707887"/>
              <a:gd name="connsiteX11" fmla="*/ 7694506 w 12191999"/>
              <a:gd name="connsiteY11" fmla="*/ 0 h 707887"/>
              <a:gd name="connsiteX12" fmla="*/ 8249919 w 12191999"/>
              <a:gd name="connsiteY12" fmla="*/ 0 h 707887"/>
              <a:gd name="connsiteX13" fmla="*/ 8805333 w 12191999"/>
              <a:gd name="connsiteY13" fmla="*/ 0 h 707887"/>
              <a:gd name="connsiteX14" fmla="*/ 9604586 w 12191999"/>
              <a:gd name="connsiteY14" fmla="*/ 0 h 707887"/>
              <a:gd name="connsiteX15" fmla="*/ 10159999 w 12191999"/>
              <a:gd name="connsiteY15" fmla="*/ 0 h 707887"/>
              <a:gd name="connsiteX16" fmla="*/ 11081172 w 12191999"/>
              <a:gd name="connsiteY16" fmla="*/ 0 h 707887"/>
              <a:gd name="connsiteX17" fmla="*/ 12191999 w 12191999"/>
              <a:gd name="connsiteY17" fmla="*/ 0 h 707887"/>
              <a:gd name="connsiteX18" fmla="*/ 12191999 w 12191999"/>
              <a:gd name="connsiteY18" fmla="*/ 353944 h 707887"/>
              <a:gd name="connsiteX19" fmla="*/ 12191999 w 12191999"/>
              <a:gd name="connsiteY19" fmla="*/ 707887 h 707887"/>
              <a:gd name="connsiteX20" fmla="*/ 11880426 w 12191999"/>
              <a:gd name="connsiteY20" fmla="*/ 707887 h 707887"/>
              <a:gd name="connsiteX21" fmla="*/ 10959252 w 12191999"/>
              <a:gd name="connsiteY21" fmla="*/ 707887 h 707887"/>
              <a:gd name="connsiteX22" fmla="*/ 10281919 w 12191999"/>
              <a:gd name="connsiteY22" fmla="*/ 707887 h 707887"/>
              <a:gd name="connsiteX23" fmla="*/ 9848426 w 12191999"/>
              <a:gd name="connsiteY23" fmla="*/ 707887 h 707887"/>
              <a:gd name="connsiteX24" fmla="*/ 9171093 w 12191999"/>
              <a:gd name="connsiteY24" fmla="*/ 707887 h 707887"/>
              <a:gd name="connsiteX25" fmla="*/ 8859519 w 12191999"/>
              <a:gd name="connsiteY25" fmla="*/ 707887 h 707887"/>
              <a:gd name="connsiteX26" fmla="*/ 8547946 w 12191999"/>
              <a:gd name="connsiteY26" fmla="*/ 707887 h 707887"/>
              <a:gd name="connsiteX27" fmla="*/ 7870613 w 12191999"/>
              <a:gd name="connsiteY27" fmla="*/ 707887 h 707887"/>
              <a:gd name="connsiteX28" fmla="*/ 7437119 w 12191999"/>
              <a:gd name="connsiteY28" fmla="*/ 707887 h 707887"/>
              <a:gd name="connsiteX29" fmla="*/ 6637866 w 12191999"/>
              <a:gd name="connsiteY29" fmla="*/ 707887 h 707887"/>
              <a:gd name="connsiteX30" fmla="*/ 6204373 w 12191999"/>
              <a:gd name="connsiteY30" fmla="*/ 707887 h 707887"/>
              <a:gd name="connsiteX31" fmla="*/ 5405120 w 12191999"/>
              <a:gd name="connsiteY31" fmla="*/ 707887 h 707887"/>
              <a:gd name="connsiteX32" fmla="*/ 5093546 w 12191999"/>
              <a:gd name="connsiteY32" fmla="*/ 707887 h 707887"/>
              <a:gd name="connsiteX33" fmla="*/ 4294293 w 12191999"/>
              <a:gd name="connsiteY33" fmla="*/ 707887 h 707887"/>
              <a:gd name="connsiteX34" fmla="*/ 3860800 w 12191999"/>
              <a:gd name="connsiteY34" fmla="*/ 707887 h 707887"/>
              <a:gd name="connsiteX35" fmla="*/ 3549226 w 12191999"/>
              <a:gd name="connsiteY35" fmla="*/ 707887 h 707887"/>
              <a:gd name="connsiteX36" fmla="*/ 3115733 w 12191999"/>
              <a:gd name="connsiteY36" fmla="*/ 707887 h 707887"/>
              <a:gd name="connsiteX37" fmla="*/ 2316480 w 12191999"/>
              <a:gd name="connsiteY37" fmla="*/ 707887 h 707887"/>
              <a:gd name="connsiteX38" fmla="*/ 1882987 w 12191999"/>
              <a:gd name="connsiteY38" fmla="*/ 707887 h 707887"/>
              <a:gd name="connsiteX39" fmla="*/ 1571413 w 12191999"/>
              <a:gd name="connsiteY39" fmla="*/ 707887 h 707887"/>
              <a:gd name="connsiteX40" fmla="*/ 1137920 w 12191999"/>
              <a:gd name="connsiteY40" fmla="*/ 707887 h 707887"/>
              <a:gd name="connsiteX41" fmla="*/ 582507 w 12191999"/>
              <a:gd name="connsiteY41" fmla="*/ 707887 h 707887"/>
              <a:gd name="connsiteX42" fmla="*/ 0 w 12191999"/>
              <a:gd name="connsiteY42" fmla="*/ 707887 h 707887"/>
              <a:gd name="connsiteX43" fmla="*/ 0 w 12191999"/>
              <a:gd name="connsiteY43" fmla="*/ 368101 h 707887"/>
              <a:gd name="connsiteX44" fmla="*/ 0 w 12191999"/>
              <a:gd name="connsiteY44" fmla="*/ 0 h 70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1999" h="707887"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4787" y="-19448"/>
                  <a:pt x="2898986" y="0"/>
                </a:cubicBezTo>
                <a:cubicBezTo>
                  <a:pt x="3043185" y="19448"/>
                  <a:pt x="3488325" y="18160"/>
                  <a:pt x="3820160" y="0"/>
                </a:cubicBezTo>
                <a:cubicBezTo>
                  <a:pt x="4151995" y="-18160"/>
                  <a:pt x="4081710" y="-3640"/>
                  <a:pt x="4253653" y="0"/>
                </a:cubicBezTo>
                <a:cubicBezTo>
                  <a:pt x="4425596" y="3640"/>
                  <a:pt x="4814466" y="16783"/>
                  <a:pt x="5174826" y="0"/>
                </a:cubicBezTo>
                <a:cubicBezTo>
                  <a:pt x="5535186" y="-16783"/>
                  <a:pt x="5741153" y="19844"/>
                  <a:pt x="6095999" y="0"/>
                </a:cubicBezTo>
                <a:cubicBezTo>
                  <a:pt x="6450845" y="-19844"/>
                  <a:pt x="6616164" y="33199"/>
                  <a:pt x="6773333" y="0"/>
                </a:cubicBezTo>
                <a:cubicBezTo>
                  <a:pt x="6930502" y="-33199"/>
                  <a:pt x="7454223" y="29512"/>
                  <a:pt x="7694506" y="0"/>
                </a:cubicBezTo>
                <a:cubicBezTo>
                  <a:pt x="7934789" y="-29512"/>
                  <a:pt x="8048650" y="20071"/>
                  <a:pt x="8249919" y="0"/>
                </a:cubicBezTo>
                <a:cubicBezTo>
                  <a:pt x="8451188" y="-20071"/>
                  <a:pt x="8567842" y="22704"/>
                  <a:pt x="8805333" y="0"/>
                </a:cubicBezTo>
                <a:cubicBezTo>
                  <a:pt x="9042824" y="-22704"/>
                  <a:pt x="9236780" y="-8013"/>
                  <a:pt x="9604586" y="0"/>
                </a:cubicBezTo>
                <a:cubicBezTo>
                  <a:pt x="9972392" y="8013"/>
                  <a:pt x="9998346" y="7806"/>
                  <a:pt x="10159999" y="0"/>
                </a:cubicBezTo>
                <a:cubicBezTo>
                  <a:pt x="10321652" y="-7806"/>
                  <a:pt x="10669738" y="-24619"/>
                  <a:pt x="11081172" y="0"/>
                </a:cubicBezTo>
                <a:cubicBezTo>
                  <a:pt x="11492606" y="24619"/>
                  <a:pt x="11649369" y="3326"/>
                  <a:pt x="12191999" y="0"/>
                </a:cubicBezTo>
                <a:cubicBezTo>
                  <a:pt x="12191376" y="129663"/>
                  <a:pt x="12174518" y="235027"/>
                  <a:pt x="12191999" y="353944"/>
                </a:cubicBezTo>
                <a:cubicBezTo>
                  <a:pt x="12209480" y="472861"/>
                  <a:pt x="12183092" y="569810"/>
                  <a:pt x="12191999" y="707887"/>
                </a:cubicBezTo>
                <a:cubicBezTo>
                  <a:pt x="12120710" y="717920"/>
                  <a:pt x="12028263" y="695965"/>
                  <a:pt x="11880426" y="707887"/>
                </a:cubicBezTo>
                <a:cubicBezTo>
                  <a:pt x="11732589" y="719809"/>
                  <a:pt x="11293640" y="722325"/>
                  <a:pt x="10959252" y="707887"/>
                </a:cubicBezTo>
                <a:cubicBezTo>
                  <a:pt x="10624864" y="693449"/>
                  <a:pt x="10551557" y="691283"/>
                  <a:pt x="10281919" y="707887"/>
                </a:cubicBezTo>
                <a:cubicBezTo>
                  <a:pt x="10012281" y="724491"/>
                  <a:pt x="9991655" y="717793"/>
                  <a:pt x="9848426" y="707887"/>
                </a:cubicBezTo>
                <a:cubicBezTo>
                  <a:pt x="9705197" y="697981"/>
                  <a:pt x="9335140" y="704382"/>
                  <a:pt x="9171093" y="707887"/>
                </a:cubicBezTo>
                <a:cubicBezTo>
                  <a:pt x="9007046" y="711392"/>
                  <a:pt x="9004654" y="718941"/>
                  <a:pt x="8859519" y="707887"/>
                </a:cubicBezTo>
                <a:cubicBezTo>
                  <a:pt x="8714384" y="696833"/>
                  <a:pt x="8665263" y="718271"/>
                  <a:pt x="8547946" y="707887"/>
                </a:cubicBezTo>
                <a:cubicBezTo>
                  <a:pt x="8430629" y="697503"/>
                  <a:pt x="8016635" y="734355"/>
                  <a:pt x="7870613" y="707887"/>
                </a:cubicBezTo>
                <a:cubicBezTo>
                  <a:pt x="7724591" y="681419"/>
                  <a:pt x="7570930" y="690353"/>
                  <a:pt x="7437119" y="707887"/>
                </a:cubicBezTo>
                <a:cubicBezTo>
                  <a:pt x="7303308" y="725421"/>
                  <a:pt x="6861984" y="699506"/>
                  <a:pt x="6637866" y="707887"/>
                </a:cubicBezTo>
                <a:cubicBezTo>
                  <a:pt x="6413748" y="716268"/>
                  <a:pt x="6317037" y="716403"/>
                  <a:pt x="6204373" y="707887"/>
                </a:cubicBezTo>
                <a:cubicBezTo>
                  <a:pt x="6091709" y="699371"/>
                  <a:pt x="5703208" y="737734"/>
                  <a:pt x="5405120" y="707887"/>
                </a:cubicBezTo>
                <a:cubicBezTo>
                  <a:pt x="5107032" y="678040"/>
                  <a:pt x="5200622" y="707196"/>
                  <a:pt x="5093546" y="707887"/>
                </a:cubicBezTo>
                <a:cubicBezTo>
                  <a:pt x="4986470" y="708578"/>
                  <a:pt x="4676827" y="705861"/>
                  <a:pt x="4294293" y="707887"/>
                </a:cubicBezTo>
                <a:cubicBezTo>
                  <a:pt x="3911759" y="709913"/>
                  <a:pt x="4034300" y="714428"/>
                  <a:pt x="3860800" y="707887"/>
                </a:cubicBezTo>
                <a:cubicBezTo>
                  <a:pt x="3687300" y="701346"/>
                  <a:pt x="3668115" y="697975"/>
                  <a:pt x="3549226" y="707887"/>
                </a:cubicBezTo>
                <a:cubicBezTo>
                  <a:pt x="3430337" y="717799"/>
                  <a:pt x="3267656" y="702909"/>
                  <a:pt x="3115733" y="707887"/>
                </a:cubicBezTo>
                <a:cubicBezTo>
                  <a:pt x="2963810" y="712865"/>
                  <a:pt x="2501639" y="715408"/>
                  <a:pt x="2316480" y="707887"/>
                </a:cubicBezTo>
                <a:cubicBezTo>
                  <a:pt x="2131321" y="700366"/>
                  <a:pt x="2071054" y="701096"/>
                  <a:pt x="1882987" y="707887"/>
                </a:cubicBezTo>
                <a:cubicBezTo>
                  <a:pt x="1694920" y="714678"/>
                  <a:pt x="1692679" y="712464"/>
                  <a:pt x="1571413" y="707887"/>
                </a:cubicBezTo>
                <a:cubicBezTo>
                  <a:pt x="1450147" y="703310"/>
                  <a:pt x="1287965" y="696206"/>
                  <a:pt x="1137920" y="707887"/>
                </a:cubicBezTo>
                <a:cubicBezTo>
                  <a:pt x="987875" y="719568"/>
                  <a:pt x="809862" y="715207"/>
                  <a:pt x="582507" y="707887"/>
                </a:cubicBezTo>
                <a:cubicBezTo>
                  <a:pt x="355152" y="700567"/>
                  <a:pt x="209818" y="719365"/>
                  <a:pt x="0" y="707887"/>
                </a:cubicBezTo>
                <a:cubicBezTo>
                  <a:pt x="-5590" y="605455"/>
                  <a:pt x="10208" y="502467"/>
                  <a:pt x="0" y="368101"/>
                </a:cubicBezTo>
                <a:cubicBezTo>
                  <a:pt x="-10208" y="233735"/>
                  <a:pt x="-6819" y="156416"/>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da-DK" sz="4000" b="1">
                <a:latin typeface="Amatic SC" panose="00000500000000000000" pitchFamily="2" charset="-79"/>
                <a:cs typeface="Amatic SC" panose="00000500000000000000" pitchFamily="2" charset="-79"/>
              </a:rPr>
              <a:t>Prøvehandling: </a:t>
            </a:r>
            <a:r>
              <a:rPr lang="da-DK" sz="4000" b="1">
                <a:solidFill>
                  <a:schemeClr val="tx1"/>
                </a:solidFill>
                <a:latin typeface="Amatic SC" panose="00000500000000000000" pitchFamily="2" charset="-79"/>
                <a:cs typeface="Amatic SC" panose="00000500000000000000" pitchFamily="2" charset="-79"/>
              </a:rPr>
              <a:t>Inddragelse af eleverne gennem fællesskabende didaktikker</a:t>
            </a:r>
            <a:endParaRPr lang="da-DK" sz="4000" b="1">
              <a:latin typeface="Amatic SC" panose="00000500000000000000" pitchFamily="2" charset="-79"/>
              <a:cs typeface="Amatic SC" panose="00000500000000000000" pitchFamily="2" charset="-79"/>
            </a:endParaRPr>
          </a:p>
        </p:txBody>
      </p:sp>
      <p:grpSp>
        <p:nvGrpSpPr>
          <p:cNvPr id="15" name="Shape 98">
            <a:extLst>
              <a:ext uri="{FF2B5EF4-FFF2-40B4-BE49-F238E27FC236}">
                <a16:creationId xmlns:a16="http://schemas.microsoft.com/office/drawing/2014/main" id="{278C5B1B-28D1-054C-9A18-48249099E253}"/>
              </a:ext>
            </a:extLst>
          </p:cNvPr>
          <p:cNvGrpSpPr/>
          <p:nvPr/>
        </p:nvGrpSpPr>
        <p:grpSpPr>
          <a:xfrm rot="310810">
            <a:off x="7387949" y="2118019"/>
            <a:ext cx="434028" cy="386914"/>
            <a:chOff x="271125" y="812725"/>
            <a:chExt cx="766525" cy="221725"/>
          </a:xfrm>
          <a:solidFill>
            <a:srgbClr val="A3A196"/>
          </a:solidFill>
        </p:grpSpPr>
        <p:sp>
          <p:nvSpPr>
            <p:cNvPr id="16" name="Shape 99">
              <a:extLst>
                <a:ext uri="{FF2B5EF4-FFF2-40B4-BE49-F238E27FC236}">
                  <a16:creationId xmlns:a16="http://schemas.microsoft.com/office/drawing/2014/main" id="{D1E1BBB6-A7CA-559A-1AE0-62F5344BA3E8}"/>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7" name="Shape 100">
              <a:extLst>
                <a:ext uri="{FF2B5EF4-FFF2-40B4-BE49-F238E27FC236}">
                  <a16:creationId xmlns:a16="http://schemas.microsoft.com/office/drawing/2014/main" id="{535A800C-CA71-E46E-1674-3CF74664DD0F}"/>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spTree>
    <p:extLst>
      <p:ext uri="{BB962C8B-B14F-4D97-AF65-F5344CB8AC3E}">
        <p14:creationId xmlns:p14="http://schemas.microsoft.com/office/powerpoint/2010/main" val="718744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2950E5-053C-0508-48C6-74A20FE5A853}"/>
              </a:ext>
            </a:extLst>
          </p:cNvPr>
          <p:cNvSpPr/>
          <p:nvPr/>
        </p:nvSpPr>
        <p:spPr>
          <a:xfrm>
            <a:off x="1866599" y="2060743"/>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51" name="Rectangle 50">
            <a:extLst>
              <a:ext uri="{FF2B5EF4-FFF2-40B4-BE49-F238E27FC236}">
                <a16:creationId xmlns:a16="http://schemas.microsoft.com/office/drawing/2014/main" id="{EC71091A-0691-0452-B771-84A908C81F81}"/>
              </a:ext>
            </a:extLst>
          </p:cNvPr>
          <p:cNvSpPr/>
          <p:nvPr/>
        </p:nvSpPr>
        <p:spPr>
          <a:xfrm>
            <a:off x="1866599" y="2514320"/>
            <a:ext cx="2360024" cy="29159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a:solidFill>
                  <a:schemeClr val="tx1"/>
                </a:solidFill>
                <a:latin typeface="Quicksand" panose="020B0604020202020204"/>
              </a:rPr>
              <a:t>E</a:t>
            </a:r>
            <a:r>
              <a:rPr lang="da-DK" sz="1100" b="0" i="0">
                <a:solidFill>
                  <a:schemeClr val="tx1"/>
                </a:solidFill>
                <a:effectLst/>
                <a:latin typeface="Quicksand" panose="020B0604020202020204"/>
              </a:rPr>
              <a:t>t klasseteam stod over for en udfordring med generel uro i deres klasse. Denne uro skabte et udfordrende læringsmiljø, og lærerne identificerede en tendens til, at særlige konstellationer og dynamikker skabte uro og usikkerhed for visse elever, hvilket medførte, at de var særligt urolige under timerne.</a:t>
            </a:r>
          </a:p>
          <a:p>
            <a:endParaRPr lang="da-DK" sz="1100" noProof="0">
              <a:solidFill>
                <a:schemeClr val="tx1"/>
              </a:solidFill>
              <a:latin typeface="Quicksand" panose="020B0604020202020204"/>
              <a:cs typeface="Amatic SC" panose="00000500000000000000" pitchFamily="2" charset="-79"/>
            </a:endParaRPr>
          </a:p>
          <a:p>
            <a:r>
              <a:rPr lang="da-DK" sz="1100">
                <a:solidFill>
                  <a:schemeClr val="tx1"/>
                </a:solidFill>
                <a:latin typeface="Quicksand" panose="020B0604020202020204"/>
                <a:cs typeface="Amatic SC" panose="00000500000000000000" pitchFamily="2" charset="-79"/>
              </a:rPr>
              <a:t>Formålet med prøvehandlingen var derfor at teste lærernes antagelser og ‘</a:t>
            </a:r>
            <a:r>
              <a:rPr lang="da-DK" sz="1100" err="1">
                <a:solidFill>
                  <a:schemeClr val="tx1"/>
                </a:solidFill>
                <a:latin typeface="Quicksand" panose="020B0604020202020204"/>
                <a:cs typeface="Amatic SC" panose="00000500000000000000" pitchFamily="2" charset="-79"/>
              </a:rPr>
              <a:t>synsninger</a:t>
            </a:r>
            <a:r>
              <a:rPr lang="da-DK" sz="1100">
                <a:solidFill>
                  <a:schemeClr val="tx1"/>
                </a:solidFill>
                <a:latin typeface="Quicksand" panose="020B0604020202020204"/>
                <a:cs typeface="Amatic SC" panose="00000500000000000000" pitchFamily="2" charset="-79"/>
              </a:rPr>
              <a:t>’ om klassemiljøet og eleverne gennem dataindsamling.</a:t>
            </a:r>
            <a:endParaRPr lang="da-DK" sz="1100" noProof="0">
              <a:solidFill>
                <a:schemeClr val="tx1"/>
              </a:solidFill>
              <a:latin typeface="Quicksand" panose="020B0604020202020204"/>
              <a:cs typeface="Amatic SC" panose="00000500000000000000" pitchFamily="2" charset="-79"/>
            </a:endParaRPr>
          </a:p>
        </p:txBody>
      </p:sp>
      <p:sp>
        <p:nvSpPr>
          <p:cNvPr id="38" name="Rectangle 37">
            <a:extLst>
              <a:ext uri="{FF2B5EF4-FFF2-40B4-BE49-F238E27FC236}">
                <a16:creationId xmlns:a16="http://schemas.microsoft.com/office/drawing/2014/main" id="{E9C19A1A-2136-78C6-BF56-7880F0423AE6}"/>
              </a:ext>
            </a:extLst>
          </p:cNvPr>
          <p:cNvSpPr/>
          <p:nvPr/>
        </p:nvSpPr>
        <p:spPr>
          <a:xfrm>
            <a:off x="7969669" y="2064599"/>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53" name="Rectangle 52">
            <a:extLst>
              <a:ext uri="{FF2B5EF4-FFF2-40B4-BE49-F238E27FC236}">
                <a16:creationId xmlns:a16="http://schemas.microsoft.com/office/drawing/2014/main" id="{FF1E8D8A-3BF3-7E5A-56E1-C7F70BB8D484}"/>
              </a:ext>
            </a:extLst>
          </p:cNvPr>
          <p:cNvSpPr/>
          <p:nvPr/>
        </p:nvSpPr>
        <p:spPr>
          <a:xfrm>
            <a:off x="7969669" y="2518176"/>
            <a:ext cx="2360024" cy="2915963"/>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a:solidFill>
                  <a:schemeClr val="tx1"/>
                </a:solidFill>
                <a:latin typeface="Quicksand" panose="020B0604020202020204"/>
              </a:rPr>
              <a:t>Dataindsamlingen bidrog til at give det pædagogiske personale en </a:t>
            </a:r>
            <a:r>
              <a:rPr lang="da-DK" sz="1100" b="0" i="0">
                <a:solidFill>
                  <a:schemeClr val="tx1"/>
                </a:solidFill>
                <a:effectLst/>
                <a:latin typeface="Quicksand" panose="020B0604020202020204"/>
              </a:rPr>
              <a:t>tydeligere forståelse </a:t>
            </a:r>
            <a:r>
              <a:rPr lang="da-DK" sz="1100">
                <a:solidFill>
                  <a:schemeClr val="tx1"/>
                </a:solidFill>
                <a:latin typeface="Quicksand" panose="020B0604020202020204"/>
              </a:rPr>
              <a:t>for</a:t>
            </a:r>
            <a:r>
              <a:rPr lang="da-DK" sz="1100" b="0" i="0">
                <a:solidFill>
                  <a:schemeClr val="tx1"/>
                </a:solidFill>
                <a:effectLst/>
                <a:latin typeface="Quicksand" panose="020B0604020202020204"/>
              </a:rPr>
              <a:t> hver enkelt elevs adfærd og behov, fordi det blev tydeligt, hvordan deres adfærd varierer. Samtidig blev personalet klogere på, hvilke rammer der særligt udfordrer undervisningssituationerne, og ligeledes hvilke rammer der skaber de bedste muligheder for elevernes koncentration</a:t>
            </a:r>
            <a:r>
              <a:rPr lang="da-DK" sz="1100">
                <a:solidFill>
                  <a:schemeClr val="tx1"/>
                </a:solidFill>
                <a:latin typeface="Quicksand" panose="020B0604020202020204"/>
              </a:rPr>
              <a:t>.</a:t>
            </a:r>
            <a:br>
              <a:rPr lang="da-DK" sz="1100">
                <a:solidFill>
                  <a:schemeClr val="tx1"/>
                </a:solidFill>
                <a:latin typeface="Quicksand" panose="020B0604020202020204"/>
              </a:rPr>
            </a:br>
            <a:endParaRPr lang="da-DK" sz="1100">
              <a:solidFill>
                <a:schemeClr val="tx1"/>
              </a:solidFill>
              <a:latin typeface="Quicksand" panose="020B0604020202020204"/>
            </a:endParaRPr>
          </a:p>
          <a:p>
            <a:r>
              <a:rPr lang="da-DK" sz="1100" b="0" i="0">
                <a:solidFill>
                  <a:schemeClr val="tx1"/>
                </a:solidFill>
                <a:effectLst/>
                <a:latin typeface="Quicksand" panose="020B0604020202020204"/>
              </a:rPr>
              <a:t>Den styrkede forståelse bidrog også til, at de i højere grad kunne tilpasse støtte til eleverne med henblik på at skabe det bedst mulige klassefælles-skab.</a:t>
            </a:r>
            <a:endParaRPr lang="da-DK" sz="1100">
              <a:solidFill>
                <a:schemeClr val="tx1"/>
              </a:solidFill>
              <a:latin typeface="Quicksand" panose="020B0604020202020204"/>
              <a:cs typeface="Amatic SC" panose="00000500000000000000" pitchFamily="2" charset="-79"/>
            </a:endParaRP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42</a:t>
            </a:fld>
            <a:endParaRPr lang="da-DK"/>
          </a:p>
        </p:txBody>
      </p:sp>
      <p:sp>
        <p:nvSpPr>
          <p:cNvPr id="10" name="TextBox 9">
            <a:extLst>
              <a:ext uri="{FF2B5EF4-FFF2-40B4-BE49-F238E27FC236}">
                <a16:creationId xmlns:a16="http://schemas.microsoft.com/office/drawing/2014/main" id="{1C0C7B62-B30C-A82C-05D3-7B8FDC9FA876}"/>
              </a:ext>
            </a:extLst>
          </p:cNvPr>
          <p:cNvSpPr txBox="1"/>
          <p:nvPr/>
        </p:nvSpPr>
        <p:spPr>
          <a:xfrm>
            <a:off x="0" y="428474"/>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da-DK" sz="4000" b="1">
                <a:solidFill>
                  <a:schemeClr val="tx1"/>
                </a:solidFill>
                <a:latin typeface="Amatic SC" panose="00000500000000000000" pitchFamily="2" charset="-79"/>
                <a:cs typeface="Amatic SC" panose="00000500000000000000" pitchFamily="2" charset="-79"/>
              </a:rPr>
              <a:t>prøvehandling: Systematisk optælling og observation af elevernes adfærd </a:t>
            </a:r>
          </a:p>
        </p:txBody>
      </p:sp>
      <p:grpSp>
        <p:nvGrpSpPr>
          <p:cNvPr id="22" name="Shape 98">
            <a:extLst>
              <a:ext uri="{FF2B5EF4-FFF2-40B4-BE49-F238E27FC236}">
                <a16:creationId xmlns:a16="http://schemas.microsoft.com/office/drawing/2014/main" id="{04F23D8E-C677-337B-BE67-A13A262FA6B1}"/>
              </a:ext>
            </a:extLst>
          </p:cNvPr>
          <p:cNvGrpSpPr/>
          <p:nvPr/>
        </p:nvGrpSpPr>
        <p:grpSpPr>
          <a:xfrm rot="310810">
            <a:off x="4329430" y="2137895"/>
            <a:ext cx="434028" cy="386914"/>
            <a:chOff x="271125" y="812725"/>
            <a:chExt cx="766525" cy="221725"/>
          </a:xfrm>
          <a:solidFill>
            <a:srgbClr val="A3A196"/>
          </a:solidFill>
        </p:grpSpPr>
        <p:sp>
          <p:nvSpPr>
            <p:cNvPr id="23" name="Shape 99">
              <a:extLst>
                <a:ext uri="{FF2B5EF4-FFF2-40B4-BE49-F238E27FC236}">
                  <a16:creationId xmlns:a16="http://schemas.microsoft.com/office/drawing/2014/main" id="{0D7C7F0F-6DF1-95FE-2D9E-B505AC35BD0A}"/>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24" name="Shape 100">
              <a:extLst>
                <a:ext uri="{FF2B5EF4-FFF2-40B4-BE49-F238E27FC236}">
                  <a16:creationId xmlns:a16="http://schemas.microsoft.com/office/drawing/2014/main" id="{516A7D7A-12AD-4A0C-00B8-E1E1F4DA59AC}"/>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25" name="Shape 98">
            <a:extLst>
              <a:ext uri="{FF2B5EF4-FFF2-40B4-BE49-F238E27FC236}">
                <a16:creationId xmlns:a16="http://schemas.microsoft.com/office/drawing/2014/main" id="{2BC60EDF-186A-EBF1-345F-FDE273E59E31}"/>
              </a:ext>
            </a:extLst>
          </p:cNvPr>
          <p:cNvGrpSpPr/>
          <p:nvPr/>
        </p:nvGrpSpPr>
        <p:grpSpPr>
          <a:xfrm rot="310810">
            <a:off x="7387949" y="2118019"/>
            <a:ext cx="434028" cy="386914"/>
            <a:chOff x="271125" y="812725"/>
            <a:chExt cx="766525" cy="221725"/>
          </a:xfrm>
          <a:solidFill>
            <a:srgbClr val="A3A196"/>
          </a:solidFill>
        </p:grpSpPr>
        <p:sp>
          <p:nvSpPr>
            <p:cNvPr id="26" name="Shape 99">
              <a:extLst>
                <a:ext uri="{FF2B5EF4-FFF2-40B4-BE49-F238E27FC236}">
                  <a16:creationId xmlns:a16="http://schemas.microsoft.com/office/drawing/2014/main" id="{6C0EC489-A14F-8182-2932-AD31815EE50A}"/>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27" name="Shape 100">
              <a:extLst>
                <a:ext uri="{FF2B5EF4-FFF2-40B4-BE49-F238E27FC236}">
                  <a16:creationId xmlns:a16="http://schemas.microsoft.com/office/drawing/2014/main" id="{747FDBAF-0098-6B68-135F-0A53A35DB12E}"/>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28" name="Group 27">
            <a:extLst>
              <a:ext uri="{FF2B5EF4-FFF2-40B4-BE49-F238E27FC236}">
                <a16:creationId xmlns:a16="http://schemas.microsoft.com/office/drawing/2014/main" id="{E2273682-B8AB-E3A1-803A-B776D2BF891A}"/>
              </a:ext>
            </a:extLst>
          </p:cNvPr>
          <p:cNvGrpSpPr/>
          <p:nvPr/>
        </p:nvGrpSpPr>
        <p:grpSpPr>
          <a:xfrm>
            <a:off x="8841216" y="1474227"/>
            <a:ext cx="616927" cy="618408"/>
            <a:chOff x="8814517" y="1435625"/>
            <a:chExt cx="616927" cy="618408"/>
          </a:xfrm>
        </p:grpSpPr>
        <p:sp>
          <p:nvSpPr>
            <p:cNvPr id="29" name="Oval 28">
              <a:extLst>
                <a:ext uri="{FF2B5EF4-FFF2-40B4-BE49-F238E27FC236}">
                  <a16:creationId xmlns:a16="http://schemas.microsoft.com/office/drawing/2014/main" id="{6F6F5418-052F-7C96-87EB-49F4D0A16C32}"/>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30" name="Graphic 29" descr="Bullseye outline">
              <a:extLst>
                <a:ext uri="{FF2B5EF4-FFF2-40B4-BE49-F238E27FC236}">
                  <a16:creationId xmlns:a16="http://schemas.microsoft.com/office/drawing/2014/main" id="{4531D2FF-59B9-BB0E-8DFF-8303ED2536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298" y="1514124"/>
              <a:ext cx="475364" cy="475364"/>
            </a:xfrm>
            <a:prstGeom prst="rect">
              <a:avLst/>
            </a:prstGeom>
          </p:spPr>
        </p:pic>
      </p:grpSp>
      <p:grpSp>
        <p:nvGrpSpPr>
          <p:cNvPr id="32" name="Group 31">
            <a:extLst>
              <a:ext uri="{FF2B5EF4-FFF2-40B4-BE49-F238E27FC236}">
                <a16:creationId xmlns:a16="http://schemas.microsoft.com/office/drawing/2014/main" id="{41AFBD9F-4CD7-8908-6581-81ED1D6DD11F}"/>
              </a:ext>
            </a:extLst>
          </p:cNvPr>
          <p:cNvGrpSpPr/>
          <p:nvPr/>
        </p:nvGrpSpPr>
        <p:grpSpPr>
          <a:xfrm>
            <a:off x="2743606" y="1467451"/>
            <a:ext cx="616927" cy="625184"/>
            <a:chOff x="2792332" y="1558205"/>
            <a:chExt cx="616927" cy="625184"/>
          </a:xfrm>
        </p:grpSpPr>
        <p:sp>
          <p:nvSpPr>
            <p:cNvPr id="34" name="Oval 33">
              <a:extLst>
                <a:ext uri="{FF2B5EF4-FFF2-40B4-BE49-F238E27FC236}">
                  <a16:creationId xmlns:a16="http://schemas.microsoft.com/office/drawing/2014/main" id="{76C7CFC1-24B5-A42B-5DA0-1661951AC595}"/>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39" name="Graphic 38" descr="Dim (Smaller Sun) outline">
              <a:extLst>
                <a:ext uri="{FF2B5EF4-FFF2-40B4-BE49-F238E27FC236}">
                  <a16:creationId xmlns:a16="http://schemas.microsoft.com/office/drawing/2014/main" id="{45F280F7-1A37-52E3-CB14-81665743B9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332" y="1558205"/>
              <a:ext cx="616927" cy="616927"/>
            </a:xfrm>
            <a:prstGeom prst="rect">
              <a:avLst/>
            </a:prstGeom>
          </p:spPr>
        </p:pic>
      </p:grpSp>
      <p:sp>
        <p:nvSpPr>
          <p:cNvPr id="60" name="Rectangle 59">
            <a:extLst>
              <a:ext uri="{FF2B5EF4-FFF2-40B4-BE49-F238E27FC236}">
                <a16:creationId xmlns:a16="http://schemas.microsoft.com/office/drawing/2014/main" id="{9EA03F92-65E8-5B8C-5212-6064CBA01FFF}"/>
              </a:ext>
            </a:extLst>
          </p:cNvPr>
          <p:cNvSpPr/>
          <p:nvPr/>
        </p:nvSpPr>
        <p:spPr>
          <a:xfrm>
            <a:off x="4916422" y="2061095"/>
            <a:ext cx="2360024"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61" name="Rectangle 60">
            <a:extLst>
              <a:ext uri="{FF2B5EF4-FFF2-40B4-BE49-F238E27FC236}">
                <a16:creationId xmlns:a16="http://schemas.microsoft.com/office/drawing/2014/main" id="{0BE5FF57-4F33-CDAD-1FD8-0233712922F9}"/>
              </a:ext>
            </a:extLst>
          </p:cNvPr>
          <p:cNvSpPr/>
          <p:nvPr/>
        </p:nvSpPr>
        <p:spPr>
          <a:xfrm>
            <a:off x="4917526" y="2514672"/>
            <a:ext cx="2360024" cy="2915963"/>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Teamet gennemførte en undersøgelse for at måle kvantitativt, hvor mange gange eleverne forstyrrede – og i hvilke situationer uroen særligt opstod. Samtidig undersøgte de, hvor mange gange eleverne derimod aktivt henvendte sig til læreren med positive bidrag til undervisningen – og ligeledes hvilke rammer der særligt frembragte disse positive </a:t>
            </a:r>
            <a:r>
              <a:rPr lang="da-DK" sz="1100" b="0" i="0" err="1">
                <a:solidFill>
                  <a:schemeClr val="tx1"/>
                </a:solidFill>
                <a:effectLst/>
                <a:latin typeface="Quicksand" panose="020B0604020202020204"/>
              </a:rPr>
              <a:t>undervisnings-situationer</a:t>
            </a:r>
            <a:r>
              <a:rPr lang="da-DK" sz="1100" b="0" i="0">
                <a:solidFill>
                  <a:schemeClr val="tx1"/>
                </a:solidFill>
                <a:effectLst/>
                <a:latin typeface="Quicksand" panose="020B0604020202020204"/>
              </a:rPr>
              <a:t>.</a:t>
            </a:r>
            <a:endParaRPr lang="da-DK" sz="1100" noProof="0">
              <a:solidFill>
                <a:schemeClr val="tx1"/>
              </a:solidFill>
              <a:latin typeface="Quicksand" panose="020B0604020202020204"/>
            </a:endParaRPr>
          </a:p>
        </p:txBody>
      </p:sp>
      <p:grpSp>
        <p:nvGrpSpPr>
          <p:cNvPr id="62" name="Group 61">
            <a:extLst>
              <a:ext uri="{FF2B5EF4-FFF2-40B4-BE49-F238E27FC236}">
                <a16:creationId xmlns:a16="http://schemas.microsoft.com/office/drawing/2014/main" id="{B2B156BE-512E-8E6F-4632-EE4597B6874C}"/>
              </a:ext>
            </a:extLst>
          </p:cNvPr>
          <p:cNvGrpSpPr/>
          <p:nvPr/>
        </p:nvGrpSpPr>
        <p:grpSpPr>
          <a:xfrm>
            <a:off x="5790178" y="1474227"/>
            <a:ext cx="616927" cy="618408"/>
            <a:chOff x="5768721" y="1600573"/>
            <a:chExt cx="616927" cy="618408"/>
          </a:xfrm>
        </p:grpSpPr>
        <p:sp>
          <p:nvSpPr>
            <p:cNvPr id="63" name="Oval 62">
              <a:extLst>
                <a:ext uri="{FF2B5EF4-FFF2-40B4-BE49-F238E27FC236}">
                  <a16:creationId xmlns:a16="http://schemas.microsoft.com/office/drawing/2014/main" id="{EAF84E24-F1D1-7913-67AE-78DE2A6DB608}"/>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64" name="Graphic 63" descr="Blueprint outline">
              <a:extLst>
                <a:ext uri="{FF2B5EF4-FFF2-40B4-BE49-F238E27FC236}">
                  <a16:creationId xmlns:a16="http://schemas.microsoft.com/office/drawing/2014/main" id="{D5F360BA-CF24-450B-3CD2-583D8BEB75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Tree>
    <p:extLst>
      <p:ext uri="{BB962C8B-B14F-4D97-AF65-F5344CB8AC3E}">
        <p14:creationId xmlns:p14="http://schemas.microsoft.com/office/powerpoint/2010/main" val="131827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E378429-0D90-3DD5-8FDC-014652E0D73F}"/>
              </a:ext>
            </a:extLst>
          </p:cNvPr>
          <p:cNvSpPr/>
          <p:nvPr/>
        </p:nvSpPr>
        <p:spPr>
          <a:xfrm>
            <a:off x="1862307" y="2064599"/>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33" name="Rectangle 32">
            <a:extLst>
              <a:ext uri="{FF2B5EF4-FFF2-40B4-BE49-F238E27FC236}">
                <a16:creationId xmlns:a16="http://schemas.microsoft.com/office/drawing/2014/main" id="{E9610F5E-5284-7E5E-317A-018E590AC769}"/>
              </a:ext>
            </a:extLst>
          </p:cNvPr>
          <p:cNvSpPr/>
          <p:nvPr/>
        </p:nvSpPr>
        <p:spPr>
          <a:xfrm>
            <a:off x="1862307" y="2518176"/>
            <a:ext cx="2360024" cy="291596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I en klasse bemærkede lærerne, at visse piger var mere tilbagetrukket i undervisningen, hvilket påvirkede deres skolegang negativt. </a:t>
            </a:r>
            <a:r>
              <a:rPr lang="da-DK" sz="1100">
                <a:solidFill>
                  <a:schemeClr val="tx1"/>
                </a:solidFill>
                <a:latin typeface="Quicksand" panose="020B0604020202020204"/>
              </a:rPr>
              <a:t>Som følge af den ændrede adfærd, valgte lærerne at styrke deres fokus på de mere stille elever i klassen, da de havde en antagelse om, at de hurtigt blev overset og ikke havde så meget kontakt med lærerne. </a:t>
            </a:r>
            <a:endParaRPr lang="da-DK" sz="1100" b="1" noProof="0">
              <a:solidFill>
                <a:schemeClr val="tx1"/>
              </a:solidFill>
              <a:latin typeface="Quicksand" panose="020B0604020202020204"/>
              <a:cs typeface="Amatic SC" panose="00000500000000000000" pitchFamily="2" charset="-79"/>
            </a:endParaRP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414EF8B-C90A-A1DB-240D-4B60B72075A1}"/>
              </a:ext>
            </a:extLst>
          </p:cNvPr>
          <p:cNvSpPr txBox="1"/>
          <p:nvPr/>
        </p:nvSpPr>
        <p:spPr>
          <a:xfrm>
            <a:off x="0" y="433645"/>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da-DK" sz="4000" b="1">
                <a:solidFill>
                  <a:schemeClr val="tx1"/>
                </a:solidFill>
                <a:latin typeface="Amatic SC" panose="00000500000000000000" pitchFamily="2" charset="-79"/>
                <a:cs typeface="Amatic SC" panose="00000500000000000000" pitchFamily="2" charset="-79"/>
              </a:rPr>
              <a:t>prøvehandling: Sammenhængscirkel </a:t>
            </a:r>
          </a:p>
        </p:txBody>
      </p:sp>
      <p:grpSp>
        <p:nvGrpSpPr>
          <p:cNvPr id="26" name="Shape 98">
            <a:extLst>
              <a:ext uri="{FF2B5EF4-FFF2-40B4-BE49-F238E27FC236}">
                <a16:creationId xmlns:a16="http://schemas.microsoft.com/office/drawing/2014/main" id="{45639D39-F00C-5170-1653-5432ADDD3F37}"/>
              </a:ext>
            </a:extLst>
          </p:cNvPr>
          <p:cNvGrpSpPr/>
          <p:nvPr/>
        </p:nvGrpSpPr>
        <p:grpSpPr>
          <a:xfrm rot="310810">
            <a:off x="4329430" y="2137895"/>
            <a:ext cx="434028" cy="386914"/>
            <a:chOff x="271125" y="812725"/>
            <a:chExt cx="766525" cy="221725"/>
          </a:xfrm>
          <a:solidFill>
            <a:srgbClr val="A3A196"/>
          </a:solidFill>
        </p:grpSpPr>
        <p:sp>
          <p:nvSpPr>
            <p:cNvPr id="27" name="Shape 99">
              <a:extLst>
                <a:ext uri="{FF2B5EF4-FFF2-40B4-BE49-F238E27FC236}">
                  <a16:creationId xmlns:a16="http://schemas.microsoft.com/office/drawing/2014/main" id="{8D087EC2-3089-B771-F6D4-41E84D623FE8}"/>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28" name="Shape 100">
              <a:extLst>
                <a:ext uri="{FF2B5EF4-FFF2-40B4-BE49-F238E27FC236}">
                  <a16:creationId xmlns:a16="http://schemas.microsoft.com/office/drawing/2014/main" id="{94448102-B318-4CB9-B877-727F3DB3568F}"/>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34" name="Shape 98">
            <a:extLst>
              <a:ext uri="{FF2B5EF4-FFF2-40B4-BE49-F238E27FC236}">
                <a16:creationId xmlns:a16="http://schemas.microsoft.com/office/drawing/2014/main" id="{B8CB954C-8882-A158-6DE3-7D3535B24046}"/>
              </a:ext>
            </a:extLst>
          </p:cNvPr>
          <p:cNvGrpSpPr/>
          <p:nvPr/>
        </p:nvGrpSpPr>
        <p:grpSpPr>
          <a:xfrm rot="310810">
            <a:off x="7387949" y="2118019"/>
            <a:ext cx="434028" cy="386914"/>
            <a:chOff x="271125" y="812725"/>
            <a:chExt cx="766525" cy="221725"/>
          </a:xfrm>
          <a:solidFill>
            <a:srgbClr val="A3A196"/>
          </a:solidFill>
        </p:grpSpPr>
        <p:sp>
          <p:nvSpPr>
            <p:cNvPr id="35" name="Shape 99">
              <a:extLst>
                <a:ext uri="{FF2B5EF4-FFF2-40B4-BE49-F238E27FC236}">
                  <a16:creationId xmlns:a16="http://schemas.microsoft.com/office/drawing/2014/main" id="{D696FFA6-4D3D-DF38-13DC-43E69554A7F2}"/>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38" name="Shape 100">
              <a:extLst>
                <a:ext uri="{FF2B5EF4-FFF2-40B4-BE49-F238E27FC236}">
                  <a16:creationId xmlns:a16="http://schemas.microsoft.com/office/drawing/2014/main" id="{80AD1722-56D5-2F4D-92C5-DE76C7943FB1}"/>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39" name="Group 38">
            <a:extLst>
              <a:ext uri="{FF2B5EF4-FFF2-40B4-BE49-F238E27FC236}">
                <a16:creationId xmlns:a16="http://schemas.microsoft.com/office/drawing/2014/main" id="{8B49E1EC-1089-D8D8-04A2-7AB6AA0E9304}"/>
              </a:ext>
            </a:extLst>
          </p:cNvPr>
          <p:cNvGrpSpPr/>
          <p:nvPr/>
        </p:nvGrpSpPr>
        <p:grpSpPr>
          <a:xfrm>
            <a:off x="8841216" y="1474227"/>
            <a:ext cx="616927" cy="618408"/>
            <a:chOff x="8814517" y="1435625"/>
            <a:chExt cx="616927" cy="618408"/>
          </a:xfrm>
        </p:grpSpPr>
        <p:sp>
          <p:nvSpPr>
            <p:cNvPr id="46" name="Oval 45">
              <a:extLst>
                <a:ext uri="{FF2B5EF4-FFF2-40B4-BE49-F238E27FC236}">
                  <a16:creationId xmlns:a16="http://schemas.microsoft.com/office/drawing/2014/main" id="{92E881E1-0AC9-85E0-9AC2-6CF3AFA5D715}"/>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47" name="Graphic 46" descr="Bullseye outline">
              <a:extLst>
                <a:ext uri="{FF2B5EF4-FFF2-40B4-BE49-F238E27FC236}">
                  <a16:creationId xmlns:a16="http://schemas.microsoft.com/office/drawing/2014/main" id="{91BD7604-C081-31D3-C78D-EE0AAE998C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298" y="1514124"/>
              <a:ext cx="475364" cy="475364"/>
            </a:xfrm>
            <a:prstGeom prst="rect">
              <a:avLst/>
            </a:prstGeom>
          </p:spPr>
        </p:pic>
      </p:grpSp>
      <p:grpSp>
        <p:nvGrpSpPr>
          <p:cNvPr id="48" name="Group 47">
            <a:extLst>
              <a:ext uri="{FF2B5EF4-FFF2-40B4-BE49-F238E27FC236}">
                <a16:creationId xmlns:a16="http://schemas.microsoft.com/office/drawing/2014/main" id="{9FD3CEA1-6BF6-81CC-264C-D12791B339BB}"/>
              </a:ext>
            </a:extLst>
          </p:cNvPr>
          <p:cNvGrpSpPr/>
          <p:nvPr/>
        </p:nvGrpSpPr>
        <p:grpSpPr>
          <a:xfrm>
            <a:off x="2743606" y="1467451"/>
            <a:ext cx="616927" cy="625184"/>
            <a:chOff x="2792332" y="1558205"/>
            <a:chExt cx="616927" cy="625184"/>
          </a:xfrm>
        </p:grpSpPr>
        <p:sp>
          <p:nvSpPr>
            <p:cNvPr id="49" name="Oval 48">
              <a:extLst>
                <a:ext uri="{FF2B5EF4-FFF2-40B4-BE49-F238E27FC236}">
                  <a16:creationId xmlns:a16="http://schemas.microsoft.com/office/drawing/2014/main" id="{1652686B-485B-EF79-A02C-D1E86EFC546D}"/>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50" name="Graphic 49" descr="Dim (Smaller Sun) outline">
              <a:extLst>
                <a:ext uri="{FF2B5EF4-FFF2-40B4-BE49-F238E27FC236}">
                  <a16:creationId xmlns:a16="http://schemas.microsoft.com/office/drawing/2014/main" id="{460951AC-2252-61A9-41D0-31AA533F57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332" y="1558205"/>
              <a:ext cx="616927" cy="616927"/>
            </a:xfrm>
            <a:prstGeom prst="rect">
              <a:avLst/>
            </a:prstGeom>
          </p:spPr>
        </p:pic>
      </p:grpSp>
      <p:sp>
        <p:nvSpPr>
          <p:cNvPr id="65" name="Rectangle 64">
            <a:extLst>
              <a:ext uri="{FF2B5EF4-FFF2-40B4-BE49-F238E27FC236}">
                <a16:creationId xmlns:a16="http://schemas.microsoft.com/office/drawing/2014/main" id="{EF491DB3-5D6F-196C-894B-765172C3E20B}"/>
              </a:ext>
            </a:extLst>
          </p:cNvPr>
          <p:cNvSpPr/>
          <p:nvPr/>
        </p:nvSpPr>
        <p:spPr>
          <a:xfrm>
            <a:off x="7969669" y="2064599"/>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66" name="Rectangle 65">
            <a:extLst>
              <a:ext uri="{FF2B5EF4-FFF2-40B4-BE49-F238E27FC236}">
                <a16:creationId xmlns:a16="http://schemas.microsoft.com/office/drawing/2014/main" id="{D2864C30-3F9C-B608-02F2-EDB5D68A23B4}"/>
              </a:ext>
            </a:extLst>
          </p:cNvPr>
          <p:cNvSpPr/>
          <p:nvPr/>
        </p:nvSpPr>
        <p:spPr>
          <a:xfrm>
            <a:off x="7969669" y="2518176"/>
            <a:ext cx="2360024" cy="2915963"/>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spcAft>
                <a:spcPts val="900"/>
              </a:spcAft>
              <a:buClr>
                <a:schemeClr val="accent2"/>
              </a:buClr>
              <a:buSzPct val="150000"/>
            </a:pPr>
            <a:r>
              <a:rPr lang="da-DK" sz="1100" b="0" i="0">
                <a:solidFill>
                  <a:schemeClr val="tx1"/>
                </a:solidFill>
                <a:effectLst/>
                <a:latin typeface="Quicksand" panose="020B0604020202020204"/>
              </a:rPr>
              <a:t>Som en fast del af lærernes teammøde, fulgte de op på prøvehandlingen. </a:t>
            </a:r>
            <a:r>
              <a:rPr lang="da-DK" sz="1100">
                <a:solidFill>
                  <a:schemeClr val="tx1"/>
                </a:solidFill>
                <a:latin typeface="Quicksand" panose="020B0604020202020204"/>
              </a:rPr>
              <a:t>Det klare fokus på at engagere pigerne havde ikke blot en positiv effekt på deres deltagelse, men også på andre af de mere tilbageholdende elever i klassen. Derfor udvidede lærerne fokusområdet for prøvehandlingen, så den vedrørte flere elever. </a:t>
            </a:r>
            <a:endParaRPr lang="da-DK" sz="1100" b="1">
              <a:solidFill>
                <a:schemeClr val="tx1"/>
              </a:solidFill>
              <a:latin typeface="Quicksand" panose="020B0604020202020204"/>
            </a:endParaRPr>
          </a:p>
        </p:txBody>
      </p:sp>
      <p:sp>
        <p:nvSpPr>
          <p:cNvPr id="69" name="Rectangle 68">
            <a:extLst>
              <a:ext uri="{FF2B5EF4-FFF2-40B4-BE49-F238E27FC236}">
                <a16:creationId xmlns:a16="http://schemas.microsoft.com/office/drawing/2014/main" id="{5D290E0A-AFF9-35FE-2697-6BB816E53804}"/>
              </a:ext>
            </a:extLst>
          </p:cNvPr>
          <p:cNvSpPr/>
          <p:nvPr/>
        </p:nvSpPr>
        <p:spPr>
          <a:xfrm>
            <a:off x="4916422" y="2061095"/>
            <a:ext cx="2360024"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70" name="Rectangle 69">
            <a:extLst>
              <a:ext uri="{FF2B5EF4-FFF2-40B4-BE49-F238E27FC236}">
                <a16:creationId xmlns:a16="http://schemas.microsoft.com/office/drawing/2014/main" id="{347BC2EA-7E89-229B-725D-A979CF0B6145}"/>
              </a:ext>
            </a:extLst>
          </p:cNvPr>
          <p:cNvSpPr/>
          <p:nvPr/>
        </p:nvSpPr>
        <p:spPr>
          <a:xfrm>
            <a:off x="4917526" y="2514672"/>
            <a:ext cx="2360024" cy="2915963"/>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Lærerne skabte en sammenhængscirkel for hver elev, som bestod af en række mål og områder, som pigerne hver især skulle arbejde med. Et mål kunne eksempelvis være, at en elev skulle række hånden op et par gange i timerne. Forældrene og resten af klassen blev desuden informeret om pigernes mål for at støtte dem i processen. I timerne holdt lærerne særligt øje med pigernes mål og var </a:t>
            </a:r>
          </a:p>
          <a:p>
            <a:r>
              <a:rPr lang="da-DK" sz="1100" b="0" i="0">
                <a:solidFill>
                  <a:schemeClr val="tx1"/>
                </a:solidFill>
                <a:effectLst/>
                <a:latin typeface="Quicksand" panose="020B0604020202020204"/>
              </a:rPr>
              <a:t>ekstra opmærksomme på deres kontakt til pigerne (fx ved at </a:t>
            </a:r>
            <a:r>
              <a:rPr lang="da-DK" sz="1100">
                <a:solidFill>
                  <a:schemeClr val="tx1"/>
                </a:solidFill>
                <a:latin typeface="Quicksand" panose="020B0604020202020204"/>
              </a:rPr>
              <a:t>hilse personligt på dem hver morgen).</a:t>
            </a:r>
            <a:endParaRPr lang="da-DK" sz="1100" noProof="0">
              <a:solidFill>
                <a:schemeClr val="tx1"/>
              </a:solidFill>
              <a:latin typeface="Quicksand" panose="020B0604020202020204"/>
            </a:endParaRPr>
          </a:p>
        </p:txBody>
      </p:sp>
      <p:grpSp>
        <p:nvGrpSpPr>
          <p:cNvPr id="71" name="Group 70">
            <a:extLst>
              <a:ext uri="{FF2B5EF4-FFF2-40B4-BE49-F238E27FC236}">
                <a16:creationId xmlns:a16="http://schemas.microsoft.com/office/drawing/2014/main" id="{0FF58FB6-0F71-53C1-4C99-134DB1117659}"/>
              </a:ext>
            </a:extLst>
          </p:cNvPr>
          <p:cNvGrpSpPr/>
          <p:nvPr/>
        </p:nvGrpSpPr>
        <p:grpSpPr>
          <a:xfrm>
            <a:off x="5790178" y="1474227"/>
            <a:ext cx="616927" cy="618408"/>
            <a:chOff x="5768721" y="1600573"/>
            <a:chExt cx="616927" cy="618408"/>
          </a:xfrm>
        </p:grpSpPr>
        <p:sp>
          <p:nvSpPr>
            <p:cNvPr id="72" name="Oval 71">
              <a:extLst>
                <a:ext uri="{FF2B5EF4-FFF2-40B4-BE49-F238E27FC236}">
                  <a16:creationId xmlns:a16="http://schemas.microsoft.com/office/drawing/2014/main" id="{FB1863CF-E086-658B-A3D2-8C302E531CC4}"/>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73" name="Graphic 72" descr="Blueprint outline">
              <a:extLst>
                <a:ext uri="{FF2B5EF4-FFF2-40B4-BE49-F238E27FC236}">
                  <a16:creationId xmlns:a16="http://schemas.microsoft.com/office/drawing/2014/main" id="{81FC6CE6-1BAE-284D-694F-E36501D47F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Tree>
    <p:extLst>
      <p:ext uri="{BB962C8B-B14F-4D97-AF65-F5344CB8AC3E}">
        <p14:creationId xmlns:p14="http://schemas.microsoft.com/office/powerpoint/2010/main" val="273831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DE378429-0D90-3DD5-8FDC-014652E0D73F}"/>
              </a:ext>
            </a:extLst>
          </p:cNvPr>
          <p:cNvSpPr/>
          <p:nvPr/>
        </p:nvSpPr>
        <p:spPr>
          <a:xfrm>
            <a:off x="1080810" y="2063815"/>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33" name="Rectangle 32">
            <a:extLst>
              <a:ext uri="{FF2B5EF4-FFF2-40B4-BE49-F238E27FC236}">
                <a16:creationId xmlns:a16="http://schemas.microsoft.com/office/drawing/2014/main" id="{E9610F5E-5284-7E5E-317A-018E590AC769}"/>
              </a:ext>
            </a:extLst>
          </p:cNvPr>
          <p:cNvSpPr/>
          <p:nvPr/>
        </p:nvSpPr>
        <p:spPr>
          <a:xfrm>
            <a:off x="1080810" y="2517392"/>
            <a:ext cx="2360024" cy="2924171"/>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l"/>
            <a:r>
              <a:rPr lang="da-DK" sz="1100" b="0" i="0">
                <a:solidFill>
                  <a:schemeClr val="tx1"/>
                </a:solidFill>
                <a:effectLst/>
                <a:latin typeface="Quicksand" panose="020B0604020202020204"/>
              </a:rPr>
              <a:t>I Hjørring Kommune har personalet i samtlige børnehaveklasser arbejdet på at øge inddragelse og deltagelse af forældre ved forældremøder med henblik på at styrke relationerne blandt de voksne.</a:t>
            </a:r>
          </a:p>
          <a:p>
            <a:pPr algn="l"/>
            <a:endParaRPr lang="da-DK" sz="1100" b="0" i="0">
              <a:solidFill>
                <a:schemeClr val="tx1"/>
              </a:solidFill>
              <a:effectLst/>
              <a:latin typeface="Quicksand" panose="020B0604020202020204"/>
            </a:endParaRPr>
          </a:p>
          <a:p>
            <a:pPr algn="l"/>
            <a:r>
              <a:rPr lang="da-DK" sz="1100" b="0" i="0">
                <a:solidFill>
                  <a:schemeClr val="tx1"/>
                </a:solidFill>
                <a:effectLst/>
                <a:latin typeface="Quicksand" panose="020B0604020202020204"/>
              </a:rPr>
              <a:t>Ambitionen er at styrke samarbejde blandt det pædagogiske personale og forældre og på tværs af forældre, med det formål at styrke alle elevers muligheder for deltagelse både i skolen og uden for skolen.</a:t>
            </a:r>
          </a:p>
        </p:txBody>
      </p:sp>
      <p:sp>
        <p:nvSpPr>
          <p:cNvPr id="40" name="Rectangle 39">
            <a:extLst>
              <a:ext uri="{FF2B5EF4-FFF2-40B4-BE49-F238E27FC236}">
                <a16:creationId xmlns:a16="http://schemas.microsoft.com/office/drawing/2014/main" id="{6EAAA55B-D22A-9480-1DAE-40342510547C}"/>
              </a:ext>
            </a:extLst>
          </p:cNvPr>
          <p:cNvSpPr/>
          <p:nvPr/>
        </p:nvSpPr>
        <p:spPr>
          <a:xfrm>
            <a:off x="8745769" y="2021376"/>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41" name="Rectangle 40">
            <a:extLst>
              <a:ext uri="{FF2B5EF4-FFF2-40B4-BE49-F238E27FC236}">
                <a16:creationId xmlns:a16="http://schemas.microsoft.com/office/drawing/2014/main" id="{8F03E3B9-ECC6-3071-3B43-4551019D1EEF}"/>
              </a:ext>
            </a:extLst>
          </p:cNvPr>
          <p:cNvSpPr/>
          <p:nvPr/>
        </p:nvSpPr>
        <p:spPr>
          <a:xfrm>
            <a:off x="8745769" y="2474953"/>
            <a:ext cx="2360024" cy="292417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dirty="0">
                <a:solidFill>
                  <a:schemeClr val="tx1"/>
                </a:solidFill>
                <a:latin typeface="Quicksand" panose="020B0604020202020204"/>
              </a:rPr>
              <a:t>D</a:t>
            </a:r>
            <a:r>
              <a:rPr lang="da-DK" sz="1100" b="0" i="0" dirty="0">
                <a:solidFill>
                  <a:schemeClr val="tx1"/>
                </a:solidFill>
                <a:effectLst/>
                <a:latin typeface="Quicksand" panose="020B0604020202020204"/>
              </a:rPr>
              <a:t>et</a:t>
            </a:r>
            <a:r>
              <a:rPr lang="da-DK" sz="1100" b="0" i="0">
                <a:solidFill>
                  <a:schemeClr val="tx1"/>
                </a:solidFill>
                <a:effectLst/>
                <a:latin typeface="Quicksand" panose="020B0604020202020204"/>
              </a:rPr>
              <a:t> pædagogiske personale bemærkede et forbedret samarbejde mellem forældrene, hvor for eksempel konflikter mellem børn blev løst af forældre i stedet for af det pædagogiske personale. Det styrkede samarbejde blandt forældrene bidrog også til, at eleverne fik flere deltagelsesmuligheder uden for skolen, da forældrene blev mere tilbøjelige til at inkludere alle elever i børnefødselsdage og udvise hensyntagen til elever med særlige behov.</a:t>
            </a:r>
            <a:endParaRPr lang="da-DK" sz="1100">
              <a:solidFill>
                <a:schemeClr val="tx1"/>
              </a:solidFill>
              <a:latin typeface="Quicksand" panose="020B0604020202020204"/>
              <a:cs typeface="Amatic SC" panose="00000500000000000000" pitchFamily="2" charset="-79"/>
            </a:endParaRPr>
          </a:p>
        </p:txBody>
      </p:sp>
      <p:sp>
        <p:nvSpPr>
          <p:cNvPr id="14" name="TextBox 13">
            <a:extLst>
              <a:ext uri="{FF2B5EF4-FFF2-40B4-BE49-F238E27FC236}">
                <a16:creationId xmlns:a16="http://schemas.microsoft.com/office/drawing/2014/main" id="{0ACF40EE-333F-46E8-2386-5428340A8D4C}"/>
              </a:ext>
            </a:extLst>
          </p:cNvPr>
          <p:cNvSpPr txBox="1"/>
          <p:nvPr/>
        </p:nvSpPr>
        <p:spPr>
          <a:xfrm>
            <a:off x="0" y="433644"/>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da-DK" sz="4000" b="1">
                <a:solidFill>
                  <a:schemeClr val="tx1"/>
                </a:solidFill>
                <a:latin typeface="Amatic SC" panose="00000500000000000000" pitchFamily="2" charset="-79"/>
                <a:cs typeface="Amatic SC" panose="00000500000000000000" pitchFamily="2" charset="-79"/>
              </a:rPr>
              <a:t>prøvehandling: Deltagelsesmuligheder for forældre </a:t>
            </a:r>
          </a:p>
        </p:txBody>
      </p:sp>
      <p:grpSp>
        <p:nvGrpSpPr>
          <p:cNvPr id="34" name="Group 33">
            <a:extLst>
              <a:ext uri="{FF2B5EF4-FFF2-40B4-BE49-F238E27FC236}">
                <a16:creationId xmlns:a16="http://schemas.microsoft.com/office/drawing/2014/main" id="{D50FC2F3-FFEB-5E87-80FD-B30B45CE70ED}"/>
              </a:ext>
            </a:extLst>
          </p:cNvPr>
          <p:cNvGrpSpPr/>
          <p:nvPr/>
        </p:nvGrpSpPr>
        <p:grpSpPr>
          <a:xfrm>
            <a:off x="1952358" y="1467451"/>
            <a:ext cx="616927" cy="625184"/>
            <a:chOff x="2792332" y="1558205"/>
            <a:chExt cx="616927" cy="625184"/>
          </a:xfrm>
        </p:grpSpPr>
        <p:sp>
          <p:nvSpPr>
            <p:cNvPr id="35" name="Oval 34">
              <a:extLst>
                <a:ext uri="{FF2B5EF4-FFF2-40B4-BE49-F238E27FC236}">
                  <a16:creationId xmlns:a16="http://schemas.microsoft.com/office/drawing/2014/main" id="{8B797E52-B649-05B7-14FB-CED8AFF18A6D}"/>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38" name="Graphic 37" descr="Dim (Smaller Sun) outline">
              <a:extLst>
                <a:ext uri="{FF2B5EF4-FFF2-40B4-BE49-F238E27FC236}">
                  <a16:creationId xmlns:a16="http://schemas.microsoft.com/office/drawing/2014/main" id="{A81EB9EF-8AB9-930F-CFDA-B60F235C95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2332" y="1558205"/>
              <a:ext cx="616927" cy="616927"/>
            </a:xfrm>
            <a:prstGeom prst="rect">
              <a:avLst/>
            </a:prstGeom>
          </p:spPr>
        </p:pic>
      </p:grpSp>
      <p:grpSp>
        <p:nvGrpSpPr>
          <p:cNvPr id="54" name="Group 53">
            <a:extLst>
              <a:ext uri="{FF2B5EF4-FFF2-40B4-BE49-F238E27FC236}">
                <a16:creationId xmlns:a16="http://schemas.microsoft.com/office/drawing/2014/main" id="{444CAB9F-5730-3E32-F860-D5BC4DA06E06}"/>
              </a:ext>
            </a:extLst>
          </p:cNvPr>
          <p:cNvGrpSpPr/>
          <p:nvPr/>
        </p:nvGrpSpPr>
        <p:grpSpPr>
          <a:xfrm>
            <a:off x="9617316" y="1474227"/>
            <a:ext cx="616927" cy="618408"/>
            <a:chOff x="8814517" y="1435625"/>
            <a:chExt cx="616927" cy="618408"/>
          </a:xfrm>
        </p:grpSpPr>
        <p:sp>
          <p:nvSpPr>
            <p:cNvPr id="55" name="Oval 54">
              <a:extLst>
                <a:ext uri="{FF2B5EF4-FFF2-40B4-BE49-F238E27FC236}">
                  <a16:creationId xmlns:a16="http://schemas.microsoft.com/office/drawing/2014/main" id="{3E48D70D-755A-CBA8-910B-EF4C5AF36B69}"/>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56" name="Graphic 55" descr="Bullseye outline">
              <a:extLst>
                <a:ext uri="{FF2B5EF4-FFF2-40B4-BE49-F238E27FC236}">
                  <a16:creationId xmlns:a16="http://schemas.microsoft.com/office/drawing/2014/main" id="{ACB487B1-68E0-4BBF-677C-75AF53189A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85298" y="1514124"/>
              <a:ext cx="475364" cy="475364"/>
            </a:xfrm>
            <a:prstGeom prst="rect">
              <a:avLst/>
            </a:prstGeom>
          </p:spPr>
        </p:pic>
      </p:grpSp>
      <p:grpSp>
        <p:nvGrpSpPr>
          <p:cNvPr id="58" name="Shape 98">
            <a:extLst>
              <a:ext uri="{FF2B5EF4-FFF2-40B4-BE49-F238E27FC236}">
                <a16:creationId xmlns:a16="http://schemas.microsoft.com/office/drawing/2014/main" id="{744B6379-C599-AF0A-D21F-F64061C956CF}"/>
              </a:ext>
            </a:extLst>
          </p:cNvPr>
          <p:cNvGrpSpPr/>
          <p:nvPr/>
        </p:nvGrpSpPr>
        <p:grpSpPr>
          <a:xfrm rot="310810">
            <a:off x="3541728" y="2137894"/>
            <a:ext cx="434028" cy="386914"/>
            <a:chOff x="271125" y="812725"/>
            <a:chExt cx="766525" cy="221725"/>
          </a:xfrm>
          <a:solidFill>
            <a:srgbClr val="A3A196"/>
          </a:solidFill>
        </p:grpSpPr>
        <p:sp>
          <p:nvSpPr>
            <p:cNvPr id="59" name="Shape 99">
              <a:extLst>
                <a:ext uri="{FF2B5EF4-FFF2-40B4-BE49-F238E27FC236}">
                  <a16:creationId xmlns:a16="http://schemas.microsoft.com/office/drawing/2014/main" id="{E8903EC7-F509-261D-61AD-E99FE88814B4}"/>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60" name="Shape 100">
              <a:extLst>
                <a:ext uri="{FF2B5EF4-FFF2-40B4-BE49-F238E27FC236}">
                  <a16:creationId xmlns:a16="http://schemas.microsoft.com/office/drawing/2014/main" id="{84CD15DB-94E4-A1FA-963E-7517A9C998B6}"/>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61" name="Shape 98">
            <a:extLst>
              <a:ext uri="{FF2B5EF4-FFF2-40B4-BE49-F238E27FC236}">
                <a16:creationId xmlns:a16="http://schemas.microsoft.com/office/drawing/2014/main" id="{FB803B8C-87D8-4D3B-08B1-FB3150AE9423}"/>
              </a:ext>
            </a:extLst>
          </p:cNvPr>
          <p:cNvGrpSpPr/>
          <p:nvPr/>
        </p:nvGrpSpPr>
        <p:grpSpPr>
          <a:xfrm rot="310810">
            <a:off x="8190180" y="2118019"/>
            <a:ext cx="434028" cy="386914"/>
            <a:chOff x="271125" y="812725"/>
            <a:chExt cx="766525" cy="221725"/>
          </a:xfrm>
          <a:solidFill>
            <a:srgbClr val="A3A196"/>
          </a:solidFill>
        </p:grpSpPr>
        <p:sp>
          <p:nvSpPr>
            <p:cNvPr id="62" name="Shape 99">
              <a:extLst>
                <a:ext uri="{FF2B5EF4-FFF2-40B4-BE49-F238E27FC236}">
                  <a16:creationId xmlns:a16="http://schemas.microsoft.com/office/drawing/2014/main" id="{89F251A3-5478-5573-DC05-21ECA24B39B0}"/>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63" name="Shape 100">
              <a:extLst>
                <a:ext uri="{FF2B5EF4-FFF2-40B4-BE49-F238E27FC236}">
                  <a16:creationId xmlns:a16="http://schemas.microsoft.com/office/drawing/2014/main" id="{72743E2E-5B9D-51C9-3300-1F98D0B3D70A}"/>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sp>
        <p:nvSpPr>
          <p:cNvPr id="74" name="Rectangle 73">
            <a:extLst>
              <a:ext uri="{FF2B5EF4-FFF2-40B4-BE49-F238E27FC236}">
                <a16:creationId xmlns:a16="http://schemas.microsoft.com/office/drawing/2014/main" id="{9B32D8CA-4F9A-DE36-9975-D269D29BC21F}"/>
              </a:ext>
            </a:extLst>
          </p:cNvPr>
          <p:cNvSpPr/>
          <p:nvPr/>
        </p:nvSpPr>
        <p:spPr>
          <a:xfrm>
            <a:off x="4123378" y="2061095"/>
            <a:ext cx="3945242"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75" name="Rectangle 74">
            <a:extLst>
              <a:ext uri="{FF2B5EF4-FFF2-40B4-BE49-F238E27FC236}">
                <a16:creationId xmlns:a16="http://schemas.microsoft.com/office/drawing/2014/main" id="{4CB6494C-8FB9-A38C-18AB-1D67CCD1A7B9}"/>
              </a:ext>
            </a:extLst>
          </p:cNvPr>
          <p:cNvSpPr/>
          <p:nvPr/>
        </p:nvSpPr>
        <p:spPr>
          <a:xfrm>
            <a:off x="4123379" y="2514672"/>
            <a:ext cx="3945242" cy="2915963"/>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På en skole arrangerede klasseteamet en begivenhed kaldet "Sammen om klassen", hvor forældre blev inviteret via en video, som introducerede forældrene til arrangementet. Formålet med den anderledes invitation var at skabe en mere uformel atmosfære og nå ud til forældre, der måske har udfordringer med ordblindhed. Derudover arbejdede det pædagogiske personale sammen med SFO’en for at sikre, at eleverne og deres søskende kunne blive passet i SFO'en for at fjerne børnepasningsproblemer som barriere for deltagelse. </a:t>
            </a:r>
          </a:p>
          <a:p>
            <a:r>
              <a:rPr lang="da-DK" sz="1100" b="0" i="0">
                <a:solidFill>
                  <a:schemeClr val="tx1"/>
                </a:solidFill>
                <a:effectLst/>
                <a:latin typeface="Quicksand" panose="020B0604020202020204"/>
              </a:rPr>
              <a:t>På mødet anvendte det pædagogiske personale flere greb til at styrke sammenholdet på tværs og undgå gamle ‘vaner’. Ved ankomst til mødet trak forældrene fx et nummer og satte sig ved det tilsvarende nummer for at sikre tilfældige siddepladser. Forældrene blev også bedt om at notere, hvad de tog med sig fra mødet, samt hvilke emner de gerne ville vide mere om, og overlevere det til personalet.</a:t>
            </a:r>
            <a:endParaRPr lang="da-DK" sz="1100" noProof="0">
              <a:solidFill>
                <a:schemeClr val="tx1"/>
              </a:solidFill>
              <a:latin typeface="Quicksand" panose="020B0604020202020204"/>
            </a:endParaRPr>
          </a:p>
        </p:txBody>
      </p:sp>
      <p:grpSp>
        <p:nvGrpSpPr>
          <p:cNvPr id="76" name="Group 75">
            <a:extLst>
              <a:ext uri="{FF2B5EF4-FFF2-40B4-BE49-F238E27FC236}">
                <a16:creationId xmlns:a16="http://schemas.microsoft.com/office/drawing/2014/main" id="{56587B81-A13C-2858-240D-D6A3DBBC6E42}"/>
              </a:ext>
            </a:extLst>
          </p:cNvPr>
          <p:cNvGrpSpPr/>
          <p:nvPr/>
        </p:nvGrpSpPr>
        <p:grpSpPr>
          <a:xfrm>
            <a:off x="5790178" y="1474227"/>
            <a:ext cx="616927" cy="618408"/>
            <a:chOff x="5768721" y="1600573"/>
            <a:chExt cx="616927" cy="618408"/>
          </a:xfrm>
        </p:grpSpPr>
        <p:sp>
          <p:nvSpPr>
            <p:cNvPr id="77" name="Oval 76">
              <a:extLst>
                <a:ext uri="{FF2B5EF4-FFF2-40B4-BE49-F238E27FC236}">
                  <a16:creationId xmlns:a16="http://schemas.microsoft.com/office/drawing/2014/main" id="{A4C85998-D229-F35E-B111-8E9501AD112D}"/>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78" name="Graphic 77" descr="Blueprint outline">
              <a:extLst>
                <a:ext uri="{FF2B5EF4-FFF2-40B4-BE49-F238E27FC236}">
                  <a16:creationId xmlns:a16="http://schemas.microsoft.com/office/drawing/2014/main" id="{8FFFB70C-904E-69C9-B136-455B3DEF2A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Tree>
    <p:extLst>
      <p:ext uri="{BB962C8B-B14F-4D97-AF65-F5344CB8AC3E}">
        <p14:creationId xmlns:p14="http://schemas.microsoft.com/office/powerpoint/2010/main" val="3666566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6D8682F-4401-E04B-BEFE-3D25FDFFCB54}"/>
              </a:ext>
            </a:extLst>
          </p:cNvPr>
          <p:cNvSpPr txBox="1"/>
          <p:nvPr/>
        </p:nvSpPr>
        <p:spPr>
          <a:xfrm>
            <a:off x="0" y="428773"/>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4000" b="1">
                <a:solidFill>
                  <a:schemeClr val="tx1"/>
                </a:solidFill>
                <a:latin typeface="Amatic SC" panose="00000500000000000000" pitchFamily="2" charset="-79"/>
                <a:cs typeface="Amatic SC" panose="00000500000000000000" pitchFamily="2" charset="-79"/>
              </a:rPr>
              <a:t>prøvehandling: Inddragelse via opstart og afslutning af timen</a:t>
            </a:r>
          </a:p>
        </p:txBody>
      </p:sp>
      <p:sp>
        <p:nvSpPr>
          <p:cNvPr id="10" name="Rectangle 9">
            <a:extLst>
              <a:ext uri="{FF2B5EF4-FFF2-40B4-BE49-F238E27FC236}">
                <a16:creationId xmlns:a16="http://schemas.microsoft.com/office/drawing/2014/main" id="{3B7CE942-9301-FB52-EC0B-9ABA5470418B}"/>
              </a:ext>
            </a:extLst>
          </p:cNvPr>
          <p:cNvSpPr/>
          <p:nvPr/>
        </p:nvSpPr>
        <p:spPr>
          <a:xfrm>
            <a:off x="1080810" y="2063815"/>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11" name="Rectangle 10">
            <a:extLst>
              <a:ext uri="{FF2B5EF4-FFF2-40B4-BE49-F238E27FC236}">
                <a16:creationId xmlns:a16="http://schemas.microsoft.com/office/drawing/2014/main" id="{B8080758-065C-53DB-6236-4E7FDDD9FE4D}"/>
              </a:ext>
            </a:extLst>
          </p:cNvPr>
          <p:cNvSpPr/>
          <p:nvPr/>
        </p:nvSpPr>
        <p:spPr>
          <a:xfrm>
            <a:off x="1080810" y="2517392"/>
            <a:ext cx="2360024" cy="2924171"/>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l"/>
            <a:r>
              <a:rPr lang="da-DK" sz="1100" b="0" i="0">
                <a:solidFill>
                  <a:schemeClr val="tx1"/>
                </a:solidFill>
                <a:effectLst/>
                <a:latin typeface="Quicksand" panose="020B0604020202020204"/>
              </a:rPr>
              <a:t>Formålet med prøvehandlingen er at styrke inddragelsen af eleverne ved at lytte til deres perspektiver og være nysgerrig på, hvad de har lært og arbejdet med i løbet af undervisningen.</a:t>
            </a:r>
            <a:br>
              <a:rPr lang="da-DK" sz="1100" b="0" i="0">
                <a:solidFill>
                  <a:schemeClr val="tx1"/>
                </a:solidFill>
                <a:effectLst/>
                <a:latin typeface="Quicksand" panose="020B0604020202020204"/>
              </a:rPr>
            </a:br>
            <a:endParaRPr lang="da-DK" sz="1100" b="0" i="0">
              <a:solidFill>
                <a:schemeClr val="tx1"/>
              </a:solidFill>
              <a:effectLst/>
              <a:latin typeface="Quicksand" panose="020B0604020202020204"/>
            </a:endParaRPr>
          </a:p>
          <a:p>
            <a:pPr algn="l"/>
            <a:r>
              <a:rPr lang="da-DK" sz="1100" b="0" i="0">
                <a:solidFill>
                  <a:schemeClr val="tx1"/>
                </a:solidFill>
                <a:effectLst/>
                <a:latin typeface="Quicksand" panose="020B0604020202020204"/>
              </a:rPr>
              <a:t>Formålet er at indsamle data, der kan anvendes til at forbedre undervisningen fremadrettet. Derudover skal øvelsen i indledningen og afslutningen af timen bidrage til at skabe en bedre struktur for undervisningen.</a:t>
            </a:r>
          </a:p>
        </p:txBody>
      </p:sp>
      <p:grpSp>
        <p:nvGrpSpPr>
          <p:cNvPr id="12" name="Group 11">
            <a:extLst>
              <a:ext uri="{FF2B5EF4-FFF2-40B4-BE49-F238E27FC236}">
                <a16:creationId xmlns:a16="http://schemas.microsoft.com/office/drawing/2014/main" id="{5B99523C-F8E7-9F90-FDA0-9B70C74EE9DE}"/>
              </a:ext>
            </a:extLst>
          </p:cNvPr>
          <p:cNvGrpSpPr/>
          <p:nvPr/>
        </p:nvGrpSpPr>
        <p:grpSpPr>
          <a:xfrm>
            <a:off x="1952358" y="1467451"/>
            <a:ext cx="616927" cy="625184"/>
            <a:chOff x="2792332" y="1558205"/>
            <a:chExt cx="616927" cy="625184"/>
          </a:xfrm>
        </p:grpSpPr>
        <p:sp>
          <p:nvSpPr>
            <p:cNvPr id="13" name="Oval 12">
              <a:extLst>
                <a:ext uri="{FF2B5EF4-FFF2-40B4-BE49-F238E27FC236}">
                  <a16:creationId xmlns:a16="http://schemas.microsoft.com/office/drawing/2014/main" id="{ECD14ACC-38E3-BFFD-2D80-D3BE0816B471}"/>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4" name="Graphic 13" descr="Dim (Smaller Sun) outline">
              <a:extLst>
                <a:ext uri="{FF2B5EF4-FFF2-40B4-BE49-F238E27FC236}">
                  <a16:creationId xmlns:a16="http://schemas.microsoft.com/office/drawing/2014/main" id="{E2D6D051-2185-9DDB-7307-D8FB622F99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2332" y="1558205"/>
              <a:ext cx="616927" cy="616927"/>
            </a:xfrm>
            <a:prstGeom prst="rect">
              <a:avLst/>
            </a:prstGeom>
          </p:spPr>
        </p:pic>
      </p:grpSp>
      <p:grpSp>
        <p:nvGrpSpPr>
          <p:cNvPr id="17" name="Group 16">
            <a:extLst>
              <a:ext uri="{FF2B5EF4-FFF2-40B4-BE49-F238E27FC236}">
                <a16:creationId xmlns:a16="http://schemas.microsoft.com/office/drawing/2014/main" id="{2AAA48B4-CD6B-DFF2-9BA2-94BB3B9E6AE4}"/>
              </a:ext>
            </a:extLst>
          </p:cNvPr>
          <p:cNvGrpSpPr/>
          <p:nvPr/>
        </p:nvGrpSpPr>
        <p:grpSpPr>
          <a:xfrm>
            <a:off x="5790178" y="1474227"/>
            <a:ext cx="616927" cy="618408"/>
            <a:chOff x="5768721" y="1600573"/>
            <a:chExt cx="616927" cy="618408"/>
          </a:xfrm>
        </p:grpSpPr>
        <p:sp>
          <p:nvSpPr>
            <p:cNvPr id="18" name="Oval 17">
              <a:extLst>
                <a:ext uri="{FF2B5EF4-FFF2-40B4-BE49-F238E27FC236}">
                  <a16:creationId xmlns:a16="http://schemas.microsoft.com/office/drawing/2014/main" id="{BAF648CF-071D-C2C7-6E75-5E199A9A7F19}"/>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9" name="Graphic 18" descr="Blueprint outline">
              <a:extLst>
                <a:ext uri="{FF2B5EF4-FFF2-40B4-BE49-F238E27FC236}">
                  <a16:creationId xmlns:a16="http://schemas.microsoft.com/office/drawing/2014/main" id="{B0DBBDC2-0C22-DF13-5CF7-2D2053B6F3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43267" y="1675860"/>
              <a:ext cx="467834" cy="467834"/>
            </a:xfrm>
            <a:prstGeom prst="rect">
              <a:avLst/>
            </a:prstGeom>
          </p:spPr>
        </p:pic>
      </p:grpSp>
      <p:sp>
        <p:nvSpPr>
          <p:cNvPr id="20" name="Rectangle 19">
            <a:extLst>
              <a:ext uri="{FF2B5EF4-FFF2-40B4-BE49-F238E27FC236}">
                <a16:creationId xmlns:a16="http://schemas.microsoft.com/office/drawing/2014/main" id="{457A1C27-4BA2-0A8E-41C5-139E8717D3A2}"/>
              </a:ext>
            </a:extLst>
          </p:cNvPr>
          <p:cNvSpPr/>
          <p:nvPr/>
        </p:nvSpPr>
        <p:spPr>
          <a:xfrm>
            <a:off x="8745769" y="2021376"/>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21" name="Rectangle 20">
            <a:extLst>
              <a:ext uri="{FF2B5EF4-FFF2-40B4-BE49-F238E27FC236}">
                <a16:creationId xmlns:a16="http://schemas.microsoft.com/office/drawing/2014/main" id="{D18685F2-BB70-F5B1-3B12-96B1A4EBA2EE}"/>
              </a:ext>
            </a:extLst>
          </p:cNvPr>
          <p:cNvSpPr/>
          <p:nvPr/>
        </p:nvSpPr>
        <p:spPr>
          <a:xfrm>
            <a:off x="8745769" y="2474953"/>
            <a:ext cx="2360024" cy="292417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0" i="0">
                <a:solidFill>
                  <a:schemeClr val="tx1"/>
                </a:solidFill>
                <a:effectLst/>
                <a:latin typeface="Quicksand" panose="020B0604020202020204"/>
              </a:rPr>
              <a:t>Aktiviteten bidrager til, at flere elever deltager aktivt, og at flere får chancen for at påvirke undervisningen. Eleverne bliver mere opmærksomme på deres egen indsats og læringsresultater, og deres evne til at reflektere over deres egen forståelse af god læring styrkes. Derudover styrkes elevernes refleksion over læring, når de i plenum hører klassekammeraternes tanker om undervisningen. Samtidig får læreren mange inputs til, hvordan undervisningen kan styrkes.</a:t>
            </a:r>
            <a:endParaRPr lang="da-DK" sz="1100">
              <a:solidFill>
                <a:schemeClr val="tx1"/>
              </a:solidFill>
              <a:latin typeface="Quicksand" panose="020B0604020202020204"/>
              <a:cs typeface="Amatic SC" panose="00000500000000000000" pitchFamily="2" charset="-79"/>
            </a:endParaRPr>
          </a:p>
        </p:txBody>
      </p:sp>
      <p:grpSp>
        <p:nvGrpSpPr>
          <p:cNvPr id="22" name="Group 21">
            <a:extLst>
              <a:ext uri="{FF2B5EF4-FFF2-40B4-BE49-F238E27FC236}">
                <a16:creationId xmlns:a16="http://schemas.microsoft.com/office/drawing/2014/main" id="{14E28306-931D-901E-DD16-7442C79FDDF1}"/>
              </a:ext>
            </a:extLst>
          </p:cNvPr>
          <p:cNvGrpSpPr/>
          <p:nvPr/>
        </p:nvGrpSpPr>
        <p:grpSpPr>
          <a:xfrm>
            <a:off x="9617316" y="1474227"/>
            <a:ext cx="616927" cy="618408"/>
            <a:chOff x="8814517" y="1435625"/>
            <a:chExt cx="616927" cy="618408"/>
          </a:xfrm>
        </p:grpSpPr>
        <p:sp>
          <p:nvSpPr>
            <p:cNvPr id="23" name="Oval 22">
              <a:extLst>
                <a:ext uri="{FF2B5EF4-FFF2-40B4-BE49-F238E27FC236}">
                  <a16:creationId xmlns:a16="http://schemas.microsoft.com/office/drawing/2014/main" id="{8F1DE268-67D0-B1C2-9F3D-AA54F1A9C1D4}"/>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4" name="Graphic 23" descr="Bullseye outline">
              <a:extLst>
                <a:ext uri="{FF2B5EF4-FFF2-40B4-BE49-F238E27FC236}">
                  <a16:creationId xmlns:a16="http://schemas.microsoft.com/office/drawing/2014/main" id="{0664A5A7-2602-5289-62F8-D566ABC2EC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85298" y="1514124"/>
              <a:ext cx="475364" cy="475364"/>
            </a:xfrm>
            <a:prstGeom prst="rect">
              <a:avLst/>
            </a:prstGeom>
          </p:spPr>
        </p:pic>
      </p:grpSp>
      <p:sp>
        <p:nvSpPr>
          <p:cNvPr id="25" name="Rectangle 24">
            <a:extLst>
              <a:ext uri="{FF2B5EF4-FFF2-40B4-BE49-F238E27FC236}">
                <a16:creationId xmlns:a16="http://schemas.microsoft.com/office/drawing/2014/main" id="{6C60DAE6-D936-4999-BF4B-9B63AB0CD689}"/>
              </a:ext>
            </a:extLst>
          </p:cNvPr>
          <p:cNvSpPr/>
          <p:nvPr/>
        </p:nvSpPr>
        <p:spPr>
          <a:xfrm>
            <a:off x="4123378" y="2061095"/>
            <a:ext cx="3945242"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26" name="Rectangle 25">
            <a:extLst>
              <a:ext uri="{FF2B5EF4-FFF2-40B4-BE49-F238E27FC236}">
                <a16:creationId xmlns:a16="http://schemas.microsoft.com/office/drawing/2014/main" id="{985121D1-D055-1D93-FD79-D011B562FE33}"/>
              </a:ext>
            </a:extLst>
          </p:cNvPr>
          <p:cNvSpPr/>
          <p:nvPr/>
        </p:nvSpPr>
        <p:spPr>
          <a:xfrm>
            <a:off x="4123379" y="2514672"/>
            <a:ext cx="3945242" cy="2915963"/>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l"/>
            <a:r>
              <a:rPr lang="da-DK" sz="1100" dirty="0">
                <a:solidFill>
                  <a:schemeClr val="tx1"/>
                </a:solidFill>
                <a:latin typeface="Quicksand" panose="020B0604020202020204"/>
              </a:rPr>
              <a:t>D</a:t>
            </a:r>
            <a:r>
              <a:rPr lang="da-DK" sz="1100" b="0" i="0" dirty="0">
                <a:solidFill>
                  <a:schemeClr val="tx1"/>
                </a:solidFill>
                <a:effectLst/>
                <a:latin typeface="Quicksand" panose="020B0604020202020204"/>
              </a:rPr>
              <a:t>et</a:t>
            </a:r>
            <a:r>
              <a:rPr lang="da-DK" sz="1100" b="0" i="0">
                <a:solidFill>
                  <a:schemeClr val="tx1"/>
                </a:solidFill>
                <a:effectLst/>
                <a:latin typeface="Quicksand" panose="020B0604020202020204"/>
              </a:rPr>
              <a:t> pædagogiske personale præsenterer i begyndelsen af timen en klar dagsorden for eleverne. Derudover afsluttes hver time med en evaluering ved hjælp af 2-3 spørgsmål, som læreren udvælger (der er syv i alt, så lærerne kan udvælge de spørgsmål, som giver mest mening for dem). Spørgsmålene diskuteres efterfølgende i klassen. Spørgsmålene kan eksempelvis være: "Hvad har jeg lært i dag, som jeg ikke vidste før?" eller "Hvad er jeg blevet mere nysgerrig på efter i dag?".</a:t>
            </a:r>
          </a:p>
          <a:p>
            <a:pPr algn="l"/>
            <a:endParaRPr lang="da-DK" sz="1100" b="0" i="0">
              <a:solidFill>
                <a:schemeClr val="tx1"/>
              </a:solidFill>
              <a:effectLst/>
              <a:latin typeface="Quicksand" panose="020B0604020202020204"/>
            </a:endParaRPr>
          </a:p>
          <a:p>
            <a:pPr algn="l"/>
            <a:r>
              <a:rPr lang="da-DK" sz="1100" b="0" i="0">
                <a:solidFill>
                  <a:schemeClr val="tx1"/>
                </a:solidFill>
                <a:effectLst/>
                <a:latin typeface="Quicksand" panose="020B0604020202020204"/>
              </a:rPr>
              <a:t>Det pædagogiske personale noterer herefter elevernes svar løbende for at blive klogere på deres ønsker og behov for læring. Herfra kan det pædagogiske personale anvende denne viden til at tilrettelægge deres undervisning efter elevernes refleksioner.</a:t>
            </a:r>
          </a:p>
          <a:p>
            <a:endParaRPr lang="da-DK" sz="1100" noProof="0">
              <a:solidFill>
                <a:schemeClr val="tx1"/>
              </a:solidFill>
              <a:latin typeface="Quicksand" panose="020B0604020202020204"/>
            </a:endParaRPr>
          </a:p>
        </p:txBody>
      </p:sp>
      <p:grpSp>
        <p:nvGrpSpPr>
          <p:cNvPr id="27" name="Shape 98">
            <a:extLst>
              <a:ext uri="{FF2B5EF4-FFF2-40B4-BE49-F238E27FC236}">
                <a16:creationId xmlns:a16="http://schemas.microsoft.com/office/drawing/2014/main" id="{525441FB-9142-54FB-B1AA-865E8CDAAD3A}"/>
              </a:ext>
            </a:extLst>
          </p:cNvPr>
          <p:cNvGrpSpPr/>
          <p:nvPr/>
        </p:nvGrpSpPr>
        <p:grpSpPr>
          <a:xfrm rot="310810">
            <a:off x="3541728" y="2137894"/>
            <a:ext cx="434028" cy="386914"/>
            <a:chOff x="271125" y="812725"/>
            <a:chExt cx="766525" cy="221725"/>
          </a:xfrm>
          <a:solidFill>
            <a:srgbClr val="A3A196"/>
          </a:solidFill>
        </p:grpSpPr>
        <p:sp>
          <p:nvSpPr>
            <p:cNvPr id="28" name="Shape 99">
              <a:extLst>
                <a:ext uri="{FF2B5EF4-FFF2-40B4-BE49-F238E27FC236}">
                  <a16:creationId xmlns:a16="http://schemas.microsoft.com/office/drawing/2014/main" id="{DD33FDC4-B0BB-04F7-03CD-ED92075AEEDC}"/>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34" name="Shape 100">
              <a:extLst>
                <a:ext uri="{FF2B5EF4-FFF2-40B4-BE49-F238E27FC236}">
                  <a16:creationId xmlns:a16="http://schemas.microsoft.com/office/drawing/2014/main" id="{D5D4D425-46E8-9ECE-A61D-770857B41B75}"/>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35" name="Shape 98">
            <a:extLst>
              <a:ext uri="{FF2B5EF4-FFF2-40B4-BE49-F238E27FC236}">
                <a16:creationId xmlns:a16="http://schemas.microsoft.com/office/drawing/2014/main" id="{E5ADAC69-D606-04AB-668B-1456C10117EE}"/>
              </a:ext>
            </a:extLst>
          </p:cNvPr>
          <p:cNvGrpSpPr/>
          <p:nvPr/>
        </p:nvGrpSpPr>
        <p:grpSpPr>
          <a:xfrm rot="310810">
            <a:off x="8190180" y="2118019"/>
            <a:ext cx="434028" cy="386914"/>
            <a:chOff x="271125" y="812725"/>
            <a:chExt cx="766525" cy="221725"/>
          </a:xfrm>
          <a:solidFill>
            <a:srgbClr val="A3A196"/>
          </a:solidFill>
        </p:grpSpPr>
        <p:sp>
          <p:nvSpPr>
            <p:cNvPr id="38" name="Shape 99">
              <a:extLst>
                <a:ext uri="{FF2B5EF4-FFF2-40B4-BE49-F238E27FC236}">
                  <a16:creationId xmlns:a16="http://schemas.microsoft.com/office/drawing/2014/main" id="{3A6D175D-59B3-DB82-F422-13C5F36CBC99}"/>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39" name="Shape 100">
              <a:extLst>
                <a:ext uri="{FF2B5EF4-FFF2-40B4-BE49-F238E27FC236}">
                  <a16:creationId xmlns:a16="http://schemas.microsoft.com/office/drawing/2014/main" id="{1515DC17-4A10-84C7-46A5-63231AC956A7}"/>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spTree>
    <p:extLst>
      <p:ext uri="{BB962C8B-B14F-4D97-AF65-F5344CB8AC3E}">
        <p14:creationId xmlns:p14="http://schemas.microsoft.com/office/powerpoint/2010/main" val="1232806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EA2670-BE83-45AD-6B34-0F46454D663A}"/>
              </a:ext>
            </a:extLst>
          </p:cNvPr>
          <p:cNvSpPr>
            <a:spLocks noGrp="1"/>
          </p:cNvSpPr>
          <p:nvPr>
            <p:ph type="sldNum" sz="quarter" idx="17"/>
          </p:nvPr>
        </p:nvSpPr>
        <p:spPr/>
        <p:txBody>
          <a:bodyPr/>
          <a:lstStyle/>
          <a:p>
            <a:fld id="{23AA811B-2EBD-4900-905E-5BE206449611}" type="slidenum">
              <a:rPr lang="da-DK" smtClean="0"/>
              <a:pPr/>
              <a:t>46</a:t>
            </a:fld>
            <a:endParaRPr lang="da-DK"/>
          </a:p>
        </p:txBody>
      </p:sp>
      <p:sp>
        <p:nvSpPr>
          <p:cNvPr id="2" name="Title 1">
            <a:extLst>
              <a:ext uri="{FF2B5EF4-FFF2-40B4-BE49-F238E27FC236}">
                <a16:creationId xmlns:a16="http://schemas.microsoft.com/office/drawing/2014/main" id="{4DD2E10C-5495-4678-18E7-9A0054A0C6C1}"/>
              </a:ext>
            </a:extLst>
          </p:cNvPr>
          <p:cNvSpPr>
            <a:spLocks noGrp="1"/>
          </p:cNvSpPr>
          <p:nvPr>
            <p:ph type="ctrTitle"/>
          </p:nvPr>
        </p:nvSpPr>
        <p:spPr>
          <a:xfrm>
            <a:off x="3084830" y="2352640"/>
            <a:ext cx="6022340" cy="1984631"/>
          </a:xfrm>
        </p:spPr>
        <p:txBody>
          <a:bodyPr anchor="ctr"/>
          <a:lstStyle/>
          <a:p>
            <a:pPr algn="ctr"/>
            <a:r>
              <a:rPr lang="da-DK" sz="4800" b="1">
                <a:latin typeface="Amatic SC" panose="00000500000000000000" pitchFamily="2" charset="-79"/>
                <a:cs typeface="Amatic SC" panose="00000500000000000000" pitchFamily="2" charset="-79"/>
              </a:rPr>
              <a:t>Bilag til arbejdet med resultater på jeres skole</a:t>
            </a:r>
            <a:endParaRPr lang="da-DK" sz="4800"/>
          </a:p>
        </p:txBody>
      </p:sp>
    </p:spTree>
    <p:extLst>
      <p:ext uri="{BB962C8B-B14F-4D97-AF65-F5344CB8AC3E}">
        <p14:creationId xmlns:p14="http://schemas.microsoft.com/office/powerpoint/2010/main" val="4031527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Shape 397">
            <a:extLst>
              <a:ext uri="{FF2B5EF4-FFF2-40B4-BE49-F238E27FC236}">
                <a16:creationId xmlns:a16="http://schemas.microsoft.com/office/drawing/2014/main" id="{30B119FE-39A4-AF51-5505-F8FBE6EB1CAE}"/>
              </a:ext>
            </a:extLst>
          </p:cNvPr>
          <p:cNvSpPr>
            <a:spLocks noChangeAspect="1"/>
          </p:cNvSpPr>
          <p:nvPr/>
        </p:nvSpPr>
        <p:spPr>
          <a:xfrm>
            <a:off x="6877616" y="380246"/>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5"/>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5" name="Shape 397">
            <a:extLst>
              <a:ext uri="{FF2B5EF4-FFF2-40B4-BE49-F238E27FC236}">
                <a16:creationId xmlns:a16="http://schemas.microsoft.com/office/drawing/2014/main" id="{737F0402-A836-5B93-FA1D-4D50E652A4E5}"/>
              </a:ext>
            </a:extLst>
          </p:cNvPr>
          <p:cNvSpPr>
            <a:spLocks noChangeAspect="1"/>
          </p:cNvSpPr>
          <p:nvPr/>
        </p:nvSpPr>
        <p:spPr>
          <a:xfrm>
            <a:off x="335774" y="3429000"/>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3"/>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6" name="Shape 397">
            <a:extLst>
              <a:ext uri="{FF2B5EF4-FFF2-40B4-BE49-F238E27FC236}">
                <a16:creationId xmlns:a16="http://schemas.microsoft.com/office/drawing/2014/main" id="{81FD2ADC-CB5B-083F-D7F1-08D2AB7FD1A5}"/>
              </a:ext>
            </a:extLst>
          </p:cNvPr>
          <p:cNvSpPr>
            <a:spLocks noChangeAspect="1"/>
          </p:cNvSpPr>
          <p:nvPr/>
        </p:nvSpPr>
        <p:spPr>
          <a:xfrm>
            <a:off x="6877616" y="3429000"/>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4"/>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3" name="Shape 397">
            <a:extLst>
              <a:ext uri="{FF2B5EF4-FFF2-40B4-BE49-F238E27FC236}">
                <a16:creationId xmlns:a16="http://schemas.microsoft.com/office/drawing/2014/main" id="{1C1390F2-77C4-A014-9EE3-80CFF837C093}"/>
              </a:ext>
            </a:extLst>
          </p:cNvPr>
          <p:cNvSpPr>
            <a:spLocks noChangeAspect="1"/>
          </p:cNvSpPr>
          <p:nvPr/>
        </p:nvSpPr>
        <p:spPr>
          <a:xfrm>
            <a:off x="335774" y="380246"/>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2"/>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9" name="TextBox 38">
            <a:extLst>
              <a:ext uri="{FF2B5EF4-FFF2-40B4-BE49-F238E27FC236}">
                <a16:creationId xmlns:a16="http://schemas.microsoft.com/office/drawing/2014/main" id="{1322A687-9B08-9575-DBA6-301D64EDD270}"/>
              </a:ext>
            </a:extLst>
          </p:cNvPr>
          <p:cNvSpPr txBox="1"/>
          <p:nvPr/>
        </p:nvSpPr>
        <p:spPr>
          <a:xfrm>
            <a:off x="4499572" y="1705734"/>
            <a:ext cx="3449371" cy="3065442"/>
          </a:xfrm>
          <a:prstGeom prst="rect">
            <a:avLst/>
          </a:prstGeom>
          <a:solidFill>
            <a:srgbClr val="E6E6E6"/>
          </a:solidFill>
        </p:spPr>
        <p:txBody>
          <a:bodyPr wrap="square" lIns="0" tIns="0" rIns="0" bIns="0" rtlCol="0">
            <a:spAutoFit/>
          </a:bodyPr>
          <a:lstStyle/>
          <a:p>
            <a:endParaRPr lang="da-DK" sz="2000" err="1"/>
          </a:p>
        </p:txBody>
      </p:sp>
      <p:sp>
        <p:nvSpPr>
          <p:cNvPr id="38" name="Shape 396">
            <a:extLst>
              <a:ext uri="{FF2B5EF4-FFF2-40B4-BE49-F238E27FC236}">
                <a16:creationId xmlns:a16="http://schemas.microsoft.com/office/drawing/2014/main" id="{123D5526-0ACA-7636-CC6E-9BFEC9A99261}"/>
              </a:ext>
            </a:extLst>
          </p:cNvPr>
          <p:cNvSpPr>
            <a:spLocks noChangeAspect="1"/>
          </p:cNvSpPr>
          <p:nvPr/>
        </p:nvSpPr>
        <p:spPr>
          <a:xfrm>
            <a:off x="4573834" y="1904623"/>
            <a:ext cx="3044332" cy="2650977"/>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40" name="TextBox 39">
            <a:extLst>
              <a:ext uri="{FF2B5EF4-FFF2-40B4-BE49-F238E27FC236}">
                <a16:creationId xmlns:a16="http://schemas.microsoft.com/office/drawing/2014/main" id="{5EE86C41-8503-73D4-F123-944D58533171}"/>
              </a:ext>
            </a:extLst>
          </p:cNvPr>
          <p:cNvSpPr txBox="1"/>
          <p:nvPr/>
        </p:nvSpPr>
        <p:spPr>
          <a:xfrm>
            <a:off x="4810408" y="2898020"/>
            <a:ext cx="2571185" cy="615553"/>
          </a:xfrm>
          <a:prstGeom prst="rect">
            <a:avLst/>
          </a:prstGeom>
          <a:noFill/>
        </p:spPr>
        <p:txBody>
          <a:bodyPr wrap="square" lIns="0" tIns="0" rIns="0" bIns="0" rtlCol="0">
            <a:spAutoFit/>
          </a:bodyPr>
          <a:lstStyle/>
          <a:p>
            <a:pPr algn="ctr"/>
            <a:r>
              <a:rPr lang="da-DK" sz="4000" b="1">
                <a:latin typeface="Amatic SC" panose="00000500000000000000" pitchFamily="2" charset="-79"/>
                <a:cs typeface="Amatic SC" panose="00000500000000000000" pitchFamily="2" charset="-79"/>
              </a:rPr>
              <a:t>AKTIV LYTNING</a:t>
            </a:r>
          </a:p>
        </p:txBody>
      </p:sp>
      <p:sp>
        <p:nvSpPr>
          <p:cNvPr id="41" name="Rectangle 40">
            <a:extLst>
              <a:ext uri="{FF2B5EF4-FFF2-40B4-BE49-F238E27FC236}">
                <a16:creationId xmlns:a16="http://schemas.microsoft.com/office/drawing/2014/main" id="{857A8BF5-4D86-427E-4527-9C48D4CC4E8B}"/>
              </a:ext>
            </a:extLst>
          </p:cNvPr>
          <p:cNvSpPr/>
          <p:nvPr/>
        </p:nvSpPr>
        <p:spPr>
          <a:xfrm>
            <a:off x="588438" y="20567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2" name="TextBox 41">
            <a:extLst>
              <a:ext uri="{FF2B5EF4-FFF2-40B4-BE49-F238E27FC236}">
                <a16:creationId xmlns:a16="http://schemas.microsoft.com/office/drawing/2014/main" id="{3D928DB6-D9E8-7D3A-0EFC-790EE3426CE6}"/>
              </a:ext>
            </a:extLst>
          </p:cNvPr>
          <p:cNvSpPr txBox="1"/>
          <p:nvPr/>
        </p:nvSpPr>
        <p:spPr bwMode="auto">
          <a:xfrm>
            <a:off x="1125463" y="557244"/>
            <a:ext cx="3305831"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a:ln>
                  <a:noFill/>
                </a:ln>
                <a:solidFill>
                  <a:schemeClr val="tx1"/>
                </a:solidFill>
                <a:effectLst/>
                <a:uLnTx/>
                <a:uFillTx/>
                <a:latin typeface="Quicksand" panose="020B0604020202020204"/>
                <a:ea typeface="Verdana" pitchFamily="34" charset="0"/>
                <a:cs typeface="Verdana" pitchFamily="34" charset="0"/>
              </a:rPr>
              <a:t>Hvad undrer mig? Hvilke spørgsmål har jeg?</a:t>
            </a:r>
          </a:p>
        </p:txBody>
      </p:sp>
      <p:sp>
        <p:nvSpPr>
          <p:cNvPr id="43" name="Shape 317">
            <a:extLst>
              <a:ext uri="{FF2B5EF4-FFF2-40B4-BE49-F238E27FC236}">
                <a16:creationId xmlns:a16="http://schemas.microsoft.com/office/drawing/2014/main" id="{D01313E5-63E6-FA19-8098-789D124D6259}"/>
              </a:ext>
            </a:extLst>
          </p:cNvPr>
          <p:cNvSpPr>
            <a:spLocks noChangeAspect="1"/>
          </p:cNvSpPr>
          <p:nvPr/>
        </p:nvSpPr>
        <p:spPr>
          <a:xfrm>
            <a:off x="608462" y="233813"/>
            <a:ext cx="414154" cy="477759"/>
          </a:xfrm>
          <a:custGeom>
            <a:avLst/>
            <a:gdLst/>
            <a:ahLst/>
            <a:cxnLst/>
            <a:rect l="0" t="0" r="0" b="0"/>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TextBox 43">
            <a:extLst>
              <a:ext uri="{FF2B5EF4-FFF2-40B4-BE49-F238E27FC236}">
                <a16:creationId xmlns:a16="http://schemas.microsoft.com/office/drawing/2014/main" id="{0FA5DCDE-FE23-92D6-9311-2ABA671E7E2C}"/>
              </a:ext>
            </a:extLst>
          </p:cNvPr>
          <p:cNvSpPr txBox="1"/>
          <p:nvPr/>
        </p:nvSpPr>
        <p:spPr bwMode="auto">
          <a:xfrm>
            <a:off x="1118841" y="205672"/>
            <a:ext cx="1706238"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WHAT…?</a:t>
            </a:r>
          </a:p>
        </p:txBody>
      </p:sp>
      <p:sp>
        <p:nvSpPr>
          <p:cNvPr id="45" name="Rectangle 44">
            <a:extLst>
              <a:ext uri="{FF2B5EF4-FFF2-40B4-BE49-F238E27FC236}">
                <a16:creationId xmlns:a16="http://schemas.microsoft.com/office/drawing/2014/main" id="{8A65C995-1126-C590-E107-54044F316B81}"/>
              </a:ext>
            </a:extLst>
          </p:cNvPr>
          <p:cNvSpPr/>
          <p:nvPr/>
        </p:nvSpPr>
        <p:spPr>
          <a:xfrm>
            <a:off x="7105270" y="20567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6" name="TextBox 45">
            <a:extLst>
              <a:ext uri="{FF2B5EF4-FFF2-40B4-BE49-F238E27FC236}">
                <a16:creationId xmlns:a16="http://schemas.microsoft.com/office/drawing/2014/main" id="{2880721F-AAB8-C37B-2B3A-E2F6E43C44DE}"/>
              </a:ext>
            </a:extLst>
          </p:cNvPr>
          <p:cNvSpPr txBox="1"/>
          <p:nvPr/>
        </p:nvSpPr>
        <p:spPr bwMode="auto">
          <a:xfrm>
            <a:off x="7793589" y="552604"/>
            <a:ext cx="1991421"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a:ln>
                  <a:noFill/>
                </a:ln>
                <a:solidFill>
                  <a:schemeClr val="tx1"/>
                </a:solidFill>
                <a:effectLst/>
                <a:uLnTx/>
                <a:uFillTx/>
                <a:latin typeface="Quicksand" panose="020B0604020202020204"/>
                <a:ea typeface="Verdana" pitchFamily="34" charset="0"/>
                <a:cs typeface="Verdana" pitchFamily="34" charset="0"/>
              </a:rPr>
              <a:t>Hvilke idéer får jeg?</a:t>
            </a:r>
          </a:p>
        </p:txBody>
      </p:sp>
      <p:sp>
        <p:nvSpPr>
          <p:cNvPr id="48" name="TextBox 47">
            <a:extLst>
              <a:ext uri="{FF2B5EF4-FFF2-40B4-BE49-F238E27FC236}">
                <a16:creationId xmlns:a16="http://schemas.microsoft.com/office/drawing/2014/main" id="{EB80DBB0-0D19-3C21-C3E6-499A5980BF71}"/>
              </a:ext>
            </a:extLst>
          </p:cNvPr>
          <p:cNvSpPr txBox="1"/>
          <p:nvPr/>
        </p:nvSpPr>
        <p:spPr bwMode="auto">
          <a:xfrm>
            <a:off x="7791675" y="198581"/>
            <a:ext cx="1141090"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AHA!</a:t>
            </a:r>
          </a:p>
        </p:txBody>
      </p:sp>
      <p:sp>
        <p:nvSpPr>
          <p:cNvPr id="50" name="Shape 327">
            <a:extLst>
              <a:ext uri="{FF2B5EF4-FFF2-40B4-BE49-F238E27FC236}">
                <a16:creationId xmlns:a16="http://schemas.microsoft.com/office/drawing/2014/main" id="{1C361387-DF03-AD42-3C23-36D7B116CBCF}"/>
              </a:ext>
            </a:extLst>
          </p:cNvPr>
          <p:cNvSpPr>
            <a:spLocks noChangeAspect="1"/>
          </p:cNvSpPr>
          <p:nvPr/>
        </p:nvSpPr>
        <p:spPr>
          <a:xfrm>
            <a:off x="7183149" y="212763"/>
            <a:ext cx="530647" cy="572351"/>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C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Rectangle 51">
            <a:extLst>
              <a:ext uri="{FF2B5EF4-FFF2-40B4-BE49-F238E27FC236}">
                <a16:creationId xmlns:a16="http://schemas.microsoft.com/office/drawing/2014/main" id="{EB399DBE-0F83-8990-96D3-F78BB6ED7AE5}"/>
              </a:ext>
            </a:extLst>
          </p:cNvPr>
          <p:cNvSpPr/>
          <p:nvPr/>
        </p:nvSpPr>
        <p:spPr>
          <a:xfrm>
            <a:off x="7782839" y="319996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3" name="TextBox 52">
            <a:extLst>
              <a:ext uri="{FF2B5EF4-FFF2-40B4-BE49-F238E27FC236}">
                <a16:creationId xmlns:a16="http://schemas.microsoft.com/office/drawing/2014/main" id="{2F4D9977-F5EB-81C4-D8CB-DD3E20AFBAC8}"/>
              </a:ext>
            </a:extLst>
          </p:cNvPr>
          <p:cNvSpPr txBox="1"/>
          <p:nvPr/>
        </p:nvSpPr>
        <p:spPr bwMode="auto">
          <a:xfrm>
            <a:off x="8304365" y="3582888"/>
            <a:ext cx="1921203"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da-DK" sz="1400">
                <a:latin typeface="Quicksand" panose="020B0604020202020204"/>
                <a:ea typeface="Verdana" pitchFamily="34" charset="0"/>
                <a:cs typeface="Verdana" pitchFamily="34" charset="0"/>
              </a:rPr>
              <a:t>Hvad tager jeg med mig?</a:t>
            </a:r>
            <a:endParaRPr kumimoji="0" lang="da-DK" sz="1400" b="0" i="0" u="none" strike="noStrike" kern="1200" cap="none" spc="0" normalizeH="0" baseline="0" noProof="0">
              <a:ln>
                <a:noFill/>
              </a:ln>
              <a:solidFill>
                <a:schemeClr val="tx1"/>
              </a:solidFill>
              <a:effectLst/>
              <a:uLnTx/>
              <a:uFillTx/>
              <a:latin typeface="Quicksand" panose="020B0604020202020204"/>
              <a:ea typeface="Verdana" pitchFamily="34" charset="0"/>
              <a:cs typeface="Verdana" pitchFamily="34" charset="0"/>
            </a:endParaRPr>
          </a:p>
        </p:txBody>
      </p:sp>
      <p:sp>
        <p:nvSpPr>
          <p:cNvPr id="54" name="TextBox 53">
            <a:extLst>
              <a:ext uri="{FF2B5EF4-FFF2-40B4-BE49-F238E27FC236}">
                <a16:creationId xmlns:a16="http://schemas.microsoft.com/office/drawing/2014/main" id="{0CA0BE43-5762-AAD9-DAF7-CC545E857A31}"/>
              </a:ext>
            </a:extLst>
          </p:cNvPr>
          <p:cNvSpPr txBox="1"/>
          <p:nvPr/>
        </p:nvSpPr>
        <p:spPr bwMode="auto">
          <a:xfrm>
            <a:off x="8313773" y="3251467"/>
            <a:ext cx="1469323"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JA TAK!</a:t>
            </a:r>
          </a:p>
        </p:txBody>
      </p:sp>
      <p:sp>
        <p:nvSpPr>
          <p:cNvPr id="56" name="Shape 302">
            <a:extLst>
              <a:ext uri="{FF2B5EF4-FFF2-40B4-BE49-F238E27FC236}">
                <a16:creationId xmlns:a16="http://schemas.microsoft.com/office/drawing/2014/main" id="{E74CEFDD-6682-C64A-3598-85B650FEADF5}"/>
              </a:ext>
            </a:extLst>
          </p:cNvPr>
          <p:cNvSpPr>
            <a:spLocks noChangeAspect="1"/>
          </p:cNvSpPr>
          <p:nvPr/>
        </p:nvSpPr>
        <p:spPr>
          <a:xfrm>
            <a:off x="7709132" y="3260261"/>
            <a:ext cx="521526" cy="428455"/>
          </a:xfrm>
          <a:custGeom>
            <a:avLst/>
            <a:gdLst/>
            <a:ahLst/>
            <a:cxnLst/>
            <a:rect l="0" t="0" r="0" b="0"/>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Rectangle 56">
            <a:extLst>
              <a:ext uri="{FF2B5EF4-FFF2-40B4-BE49-F238E27FC236}">
                <a16:creationId xmlns:a16="http://schemas.microsoft.com/office/drawing/2014/main" id="{6D84226D-9F49-06EF-03D2-1C81CCC77A67}"/>
              </a:ext>
            </a:extLst>
          </p:cNvPr>
          <p:cNvSpPr/>
          <p:nvPr/>
        </p:nvSpPr>
        <p:spPr>
          <a:xfrm>
            <a:off x="588438" y="3234226"/>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8" name="TextBox 57">
            <a:extLst>
              <a:ext uri="{FF2B5EF4-FFF2-40B4-BE49-F238E27FC236}">
                <a16:creationId xmlns:a16="http://schemas.microsoft.com/office/drawing/2014/main" id="{719299AC-D3D6-2C29-2F7B-DA88239AC2FC}"/>
              </a:ext>
            </a:extLst>
          </p:cNvPr>
          <p:cNvSpPr txBox="1"/>
          <p:nvPr/>
        </p:nvSpPr>
        <p:spPr bwMode="auto">
          <a:xfrm>
            <a:off x="1125463" y="3578693"/>
            <a:ext cx="2785766"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a:ln>
                  <a:noFill/>
                </a:ln>
                <a:solidFill>
                  <a:schemeClr val="tx1"/>
                </a:solidFill>
                <a:effectLst/>
                <a:uLnTx/>
                <a:uFillTx/>
                <a:latin typeface="Quicksand" panose="020B0604020202020204"/>
                <a:ea typeface="Verdana" pitchFamily="34" charset="0"/>
                <a:cs typeface="Verdana" pitchFamily="34" charset="0"/>
              </a:rPr>
              <a:t>Hvad lyder svært? Hvordan kan vi overkomme det?</a:t>
            </a:r>
          </a:p>
        </p:txBody>
      </p:sp>
      <p:sp>
        <p:nvSpPr>
          <p:cNvPr id="60" name="TextBox 59">
            <a:extLst>
              <a:ext uri="{FF2B5EF4-FFF2-40B4-BE49-F238E27FC236}">
                <a16:creationId xmlns:a16="http://schemas.microsoft.com/office/drawing/2014/main" id="{16C57276-7541-172E-07A2-1EA92EB7F2B1}"/>
              </a:ext>
            </a:extLst>
          </p:cNvPr>
          <p:cNvSpPr txBox="1"/>
          <p:nvPr/>
        </p:nvSpPr>
        <p:spPr bwMode="auto">
          <a:xfrm>
            <a:off x="1125463" y="3234226"/>
            <a:ext cx="1706238"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a:latin typeface="Quicksand" panose="020B0604020202020204"/>
              </a:rPr>
              <a:t>PUUH!</a:t>
            </a:r>
            <a:endParaRPr lang="da-DK" sz="2400" spc="0">
              <a:latin typeface="Quicksand" panose="020B0604020202020204"/>
            </a:endParaRPr>
          </a:p>
        </p:txBody>
      </p:sp>
      <p:sp>
        <p:nvSpPr>
          <p:cNvPr id="61" name="Shape 336">
            <a:extLst>
              <a:ext uri="{FF2B5EF4-FFF2-40B4-BE49-F238E27FC236}">
                <a16:creationId xmlns:a16="http://schemas.microsoft.com/office/drawing/2014/main" id="{776E869D-7391-D603-C678-A8E594F435DF}"/>
              </a:ext>
            </a:extLst>
          </p:cNvPr>
          <p:cNvSpPr>
            <a:spLocks noChangeAspect="1"/>
          </p:cNvSpPr>
          <p:nvPr/>
        </p:nvSpPr>
        <p:spPr>
          <a:xfrm>
            <a:off x="619653" y="3225997"/>
            <a:ext cx="397493" cy="492992"/>
          </a:xfrm>
          <a:custGeom>
            <a:avLst/>
            <a:gdLst/>
            <a:ahLst/>
            <a:cxnLst/>
            <a:rect l="0" t="0" r="0" b="0"/>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Rectangle 8">
            <a:extLst>
              <a:ext uri="{FF2B5EF4-FFF2-40B4-BE49-F238E27FC236}">
                <a16:creationId xmlns:a16="http://schemas.microsoft.com/office/drawing/2014/main" id="{F4A62E7F-4F3A-B75C-F867-3B4D981D46EA}"/>
              </a:ext>
            </a:extLst>
          </p:cNvPr>
          <p:cNvSpPr/>
          <p:nvPr/>
        </p:nvSpPr>
        <p:spPr>
          <a:xfrm>
            <a:off x="4383800" y="6110793"/>
            <a:ext cx="204250" cy="2091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extBox 6">
            <a:extLst>
              <a:ext uri="{FF2B5EF4-FFF2-40B4-BE49-F238E27FC236}">
                <a16:creationId xmlns:a16="http://schemas.microsoft.com/office/drawing/2014/main" id="{FB1EF8C1-42AB-3837-6CB6-E03C4B7874B8}"/>
              </a:ext>
            </a:extLst>
          </p:cNvPr>
          <p:cNvSpPr txBox="1"/>
          <p:nvPr/>
        </p:nvSpPr>
        <p:spPr>
          <a:xfrm>
            <a:off x="4499572" y="6200755"/>
            <a:ext cx="3402218" cy="553998"/>
          </a:xfrm>
          <a:custGeom>
            <a:avLst/>
            <a:gdLst>
              <a:gd name="connsiteX0" fmla="*/ 0 w 3402218"/>
              <a:gd name="connsiteY0" fmla="*/ 0 h 553998"/>
              <a:gd name="connsiteX1" fmla="*/ 646421 w 3402218"/>
              <a:gd name="connsiteY1" fmla="*/ 0 h 553998"/>
              <a:gd name="connsiteX2" fmla="*/ 1326865 w 3402218"/>
              <a:gd name="connsiteY2" fmla="*/ 0 h 553998"/>
              <a:gd name="connsiteX3" fmla="*/ 2041331 w 3402218"/>
              <a:gd name="connsiteY3" fmla="*/ 0 h 553998"/>
              <a:gd name="connsiteX4" fmla="*/ 2755797 w 3402218"/>
              <a:gd name="connsiteY4" fmla="*/ 0 h 553998"/>
              <a:gd name="connsiteX5" fmla="*/ 3402218 w 3402218"/>
              <a:gd name="connsiteY5" fmla="*/ 0 h 553998"/>
              <a:gd name="connsiteX6" fmla="*/ 3402218 w 3402218"/>
              <a:gd name="connsiteY6" fmla="*/ 553998 h 553998"/>
              <a:gd name="connsiteX7" fmla="*/ 2653730 w 3402218"/>
              <a:gd name="connsiteY7" fmla="*/ 553998 h 553998"/>
              <a:gd name="connsiteX8" fmla="*/ 1905242 w 3402218"/>
              <a:gd name="connsiteY8" fmla="*/ 553998 h 553998"/>
              <a:gd name="connsiteX9" fmla="*/ 1224798 w 3402218"/>
              <a:gd name="connsiteY9" fmla="*/ 553998 h 553998"/>
              <a:gd name="connsiteX10" fmla="*/ 0 w 3402218"/>
              <a:gd name="connsiteY10" fmla="*/ 553998 h 553998"/>
              <a:gd name="connsiteX11" fmla="*/ 0 w 3402218"/>
              <a:gd name="connsiteY11"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2218" h="553998" fill="none" extrusionOk="0">
                <a:moveTo>
                  <a:pt x="0" y="0"/>
                </a:moveTo>
                <a:cubicBezTo>
                  <a:pt x="132429" y="21352"/>
                  <a:pt x="458632" y="-29585"/>
                  <a:pt x="646421" y="0"/>
                </a:cubicBezTo>
                <a:cubicBezTo>
                  <a:pt x="834210" y="29585"/>
                  <a:pt x="1115450" y="-25389"/>
                  <a:pt x="1326865" y="0"/>
                </a:cubicBezTo>
                <a:cubicBezTo>
                  <a:pt x="1538280" y="25389"/>
                  <a:pt x="1737883" y="34805"/>
                  <a:pt x="2041331" y="0"/>
                </a:cubicBezTo>
                <a:cubicBezTo>
                  <a:pt x="2344779" y="-34805"/>
                  <a:pt x="2435974" y="-913"/>
                  <a:pt x="2755797" y="0"/>
                </a:cubicBezTo>
                <a:cubicBezTo>
                  <a:pt x="3075620" y="913"/>
                  <a:pt x="3177806" y="20585"/>
                  <a:pt x="3402218" y="0"/>
                </a:cubicBezTo>
                <a:cubicBezTo>
                  <a:pt x="3402432" y="256591"/>
                  <a:pt x="3393153" y="357436"/>
                  <a:pt x="3402218" y="553998"/>
                </a:cubicBezTo>
                <a:cubicBezTo>
                  <a:pt x="3039050" y="541509"/>
                  <a:pt x="2927790" y="561724"/>
                  <a:pt x="2653730" y="553998"/>
                </a:cubicBezTo>
                <a:cubicBezTo>
                  <a:pt x="2379670" y="546272"/>
                  <a:pt x="2203114" y="533447"/>
                  <a:pt x="1905242" y="553998"/>
                </a:cubicBezTo>
                <a:cubicBezTo>
                  <a:pt x="1607370" y="574549"/>
                  <a:pt x="1460480" y="531559"/>
                  <a:pt x="1224798" y="553998"/>
                </a:cubicBezTo>
                <a:cubicBezTo>
                  <a:pt x="989116" y="576437"/>
                  <a:pt x="318561" y="548324"/>
                  <a:pt x="0" y="553998"/>
                </a:cubicBezTo>
                <a:cubicBezTo>
                  <a:pt x="-6815" y="277526"/>
                  <a:pt x="17647" y="195862"/>
                  <a:pt x="0" y="0"/>
                </a:cubicBezTo>
                <a:close/>
              </a:path>
              <a:path w="3402218" h="553998" stroke="0" extrusionOk="0">
                <a:moveTo>
                  <a:pt x="0" y="0"/>
                </a:moveTo>
                <a:cubicBezTo>
                  <a:pt x="149681" y="19544"/>
                  <a:pt x="345904" y="31350"/>
                  <a:pt x="646421" y="0"/>
                </a:cubicBezTo>
                <a:cubicBezTo>
                  <a:pt x="946938" y="-31350"/>
                  <a:pt x="984550" y="-19106"/>
                  <a:pt x="1224798" y="0"/>
                </a:cubicBezTo>
                <a:cubicBezTo>
                  <a:pt x="1465046" y="19106"/>
                  <a:pt x="1799364" y="5975"/>
                  <a:pt x="1973286" y="0"/>
                </a:cubicBezTo>
                <a:cubicBezTo>
                  <a:pt x="2147208" y="-5975"/>
                  <a:pt x="2333475" y="-8471"/>
                  <a:pt x="2619708" y="0"/>
                </a:cubicBezTo>
                <a:cubicBezTo>
                  <a:pt x="2905941" y="8471"/>
                  <a:pt x="3208583" y="-27001"/>
                  <a:pt x="3402218" y="0"/>
                </a:cubicBezTo>
                <a:cubicBezTo>
                  <a:pt x="3421758" y="238920"/>
                  <a:pt x="3386220" y="378859"/>
                  <a:pt x="3402218" y="553998"/>
                </a:cubicBezTo>
                <a:cubicBezTo>
                  <a:pt x="3265324" y="533889"/>
                  <a:pt x="2936189" y="568487"/>
                  <a:pt x="2721774" y="553998"/>
                </a:cubicBezTo>
                <a:cubicBezTo>
                  <a:pt x="2507359" y="539509"/>
                  <a:pt x="2220085" y="528124"/>
                  <a:pt x="1973286" y="553998"/>
                </a:cubicBezTo>
                <a:cubicBezTo>
                  <a:pt x="1726487" y="579872"/>
                  <a:pt x="1541693" y="554330"/>
                  <a:pt x="1394909" y="553998"/>
                </a:cubicBezTo>
                <a:cubicBezTo>
                  <a:pt x="1248125" y="553666"/>
                  <a:pt x="869639" y="580701"/>
                  <a:pt x="714466" y="553998"/>
                </a:cubicBezTo>
                <a:cubicBezTo>
                  <a:pt x="559293" y="527295"/>
                  <a:pt x="178242" y="569665"/>
                  <a:pt x="0" y="553998"/>
                </a:cubicBezTo>
                <a:cubicBezTo>
                  <a:pt x="-20036" y="354680"/>
                  <a:pt x="-13061" y="262861"/>
                  <a:pt x="0" y="0"/>
                </a:cubicBezTo>
                <a:close/>
              </a:path>
            </a:pathLst>
          </a:custGeom>
          <a:solidFill>
            <a:schemeClr val="bg1">
              <a:lumMod val="95000"/>
            </a:schemeClr>
          </a:solidFill>
          <a:ln>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br>
              <a:rPr lang="da-DK" sz="1200">
                <a:latin typeface="Quicksand" panose="020B0604020202020204" charset="0"/>
                <a:cs typeface="Amatic SC" panose="00000500000000000000" pitchFamily="2" charset="-79"/>
              </a:rPr>
            </a:br>
            <a:r>
              <a:rPr lang="da-DK" sz="1200">
                <a:latin typeface="Quicksand" panose="020B0604020202020204" charset="0"/>
                <a:cs typeface="Amatic SC" panose="00000500000000000000" pitchFamily="2" charset="-79"/>
              </a:rPr>
              <a:t>I finder øvelsesbeskrivelsen til lyttearket </a:t>
            </a:r>
            <a:r>
              <a:rPr lang="da-DK" sz="1200" b="1">
                <a:latin typeface="Quicksand" panose="020B0604020202020204" charset="0"/>
                <a:cs typeface="Amatic SC" panose="00000500000000000000" pitchFamily="2" charset="-79"/>
                <a:hlinkClick r:id="rId6" action="ppaction://hlinksldjump"/>
              </a:rPr>
              <a:t>her</a:t>
            </a:r>
            <a:r>
              <a:rPr lang="da-DK" sz="1200">
                <a:latin typeface="Quicksand" panose="020B0604020202020204" charset="0"/>
                <a:cs typeface="Amatic SC" panose="00000500000000000000" pitchFamily="2" charset="-79"/>
              </a:rPr>
              <a:t>.</a:t>
            </a:r>
            <a:br>
              <a:rPr lang="da-DK" sz="1200">
                <a:latin typeface="Quicksand" panose="020B0604020202020204" charset="0"/>
                <a:cs typeface="Amatic SC" panose="00000500000000000000" pitchFamily="2" charset="-79"/>
              </a:rPr>
            </a:br>
            <a:endParaRPr lang="da-DK" sz="1200">
              <a:latin typeface="Quicksand" panose="020B0604020202020204" charset="0"/>
              <a:cs typeface="Amatic SC" panose="00000500000000000000" pitchFamily="2" charset="-79"/>
            </a:endParaRPr>
          </a:p>
        </p:txBody>
      </p:sp>
      <p:pic>
        <p:nvPicPr>
          <p:cNvPr id="8" name="Graphic 7" descr="Information with solid fill">
            <a:extLst>
              <a:ext uri="{FF2B5EF4-FFF2-40B4-BE49-F238E27FC236}">
                <a16:creationId xmlns:a16="http://schemas.microsoft.com/office/drawing/2014/main" id="{48CB32FC-7535-A821-90E6-5F9FC3B2AF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5068" y="5938429"/>
            <a:ext cx="468000" cy="468000"/>
          </a:xfrm>
          <a:prstGeom prst="rect">
            <a:avLst/>
          </a:prstGeom>
        </p:spPr>
      </p:pic>
    </p:spTree>
    <p:extLst>
      <p:ext uri="{BB962C8B-B14F-4D97-AF65-F5344CB8AC3E}">
        <p14:creationId xmlns:p14="http://schemas.microsoft.com/office/powerpoint/2010/main" val="1892067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Google Shape;847;p29">
            <a:extLst>
              <a:ext uri="{FF2B5EF4-FFF2-40B4-BE49-F238E27FC236}">
                <a16:creationId xmlns:a16="http://schemas.microsoft.com/office/drawing/2014/main" id="{D92C82CA-11D4-A0BD-D471-ADD352FBEB13}"/>
              </a:ext>
            </a:extLst>
          </p:cNvPr>
          <p:cNvSpPr txBox="1"/>
          <p:nvPr/>
        </p:nvSpPr>
        <p:spPr>
          <a:xfrm>
            <a:off x="722711" y="1663602"/>
            <a:ext cx="5114277" cy="2756930"/>
          </a:xfrm>
          <a:prstGeom prst="rect">
            <a:avLst/>
          </a:prstGeom>
          <a:noFill/>
          <a:ln>
            <a:noFill/>
          </a:ln>
        </p:spPr>
        <p:txBody>
          <a:bodyPr spcFirstLastPara="1" wrap="square" lIns="0" tIns="180000" rIns="0" bIns="0" anchor="t" anchorCtr="0">
            <a:noAutofit/>
          </a:bodyPr>
          <a:lstStyle/>
          <a:p>
            <a:pPr lvl="0" algn="l">
              <a:spcBef>
                <a:spcPts val="0"/>
              </a:spcBef>
              <a:spcAft>
                <a:spcPts val="0"/>
              </a:spcAft>
            </a:pPr>
            <a:r>
              <a:rPr lang="da-DK" sz="1500">
                <a:latin typeface="Quicksand"/>
                <a:ea typeface="Quicksand"/>
                <a:cs typeface="Quicksand"/>
                <a:sym typeface="Quicksand"/>
              </a:rPr>
              <a:t>I spørgeskemaundersøgelsen er det pædagogiske personale blevet bedt om at notere tre ord, der beskriver </a:t>
            </a:r>
            <a:r>
              <a:rPr lang="da-DK" sz="1500" b="1">
                <a:latin typeface="Quicksand"/>
                <a:ea typeface="Quicksand"/>
                <a:cs typeface="Quicksand"/>
                <a:sym typeface="Quicksand"/>
              </a:rPr>
              <a:t>børnesynet på deres skole</a:t>
            </a:r>
            <a:r>
              <a:rPr lang="da-DK" sz="1500">
                <a:latin typeface="Quicksand"/>
                <a:ea typeface="Quicksand"/>
                <a:cs typeface="Quicksand"/>
                <a:sym typeface="Quicksand"/>
              </a:rPr>
              <a:t>.</a:t>
            </a:r>
          </a:p>
          <a:p>
            <a:pPr lvl="0" algn="l">
              <a:spcBef>
                <a:spcPts val="0"/>
              </a:spcBef>
              <a:spcAft>
                <a:spcPts val="0"/>
              </a:spcAft>
            </a:pPr>
            <a:endParaRPr lang="da-DK" sz="1500">
              <a:latin typeface="Quicksand"/>
              <a:ea typeface="Quicksand"/>
              <a:cs typeface="Quicksand"/>
              <a:sym typeface="Quicksand"/>
            </a:endParaRPr>
          </a:p>
          <a:p>
            <a:pPr lvl="0" algn="l">
              <a:spcBef>
                <a:spcPts val="0"/>
              </a:spcBef>
              <a:spcAft>
                <a:spcPts val="0"/>
              </a:spcAft>
            </a:pPr>
            <a:r>
              <a:rPr lang="da-DK" sz="1500">
                <a:latin typeface="Quicksand"/>
                <a:ea typeface="Quicksand"/>
                <a:cs typeface="Quicksand"/>
                <a:sym typeface="Quicksand"/>
              </a:rPr>
              <a:t>Word-clouden til højre viser de mest brugte ord blandt det pædagogiske personale. Jo større skrift, desto hyppigere er ordet anvendt. </a:t>
            </a:r>
          </a:p>
          <a:p>
            <a:pPr lvl="0" algn="l">
              <a:spcBef>
                <a:spcPts val="0"/>
              </a:spcBef>
              <a:spcAft>
                <a:spcPts val="0"/>
              </a:spcAft>
            </a:pPr>
            <a:endParaRPr lang="da-DK" sz="1500" b="1">
              <a:latin typeface="Quicksand"/>
              <a:ea typeface="Quicksand"/>
              <a:cs typeface="Quicksand"/>
              <a:sym typeface="Quicksand"/>
            </a:endParaRPr>
          </a:p>
          <a:p>
            <a:pPr lvl="0" algn="l">
              <a:spcBef>
                <a:spcPts val="0"/>
              </a:spcBef>
              <a:spcAft>
                <a:spcPts val="0"/>
              </a:spcAft>
            </a:pPr>
            <a:endParaRPr lang="da-DK" sz="1500" b="1">
              <a:latin typeface="Quicksand"/>
              <a:ea typeface="Quicksand"/>
              <a:cs typeface="Quicksand"/>
              <a:sym typeface="Quicksand"/>
            </a:endParaRPr>
          </a:p>
        </p:txBody>
      </p:sp>
      <p:pic>
        <p:nvPicPr>
          <p:cNvPr id="3" name="Picture 2">
            <a:extLst>
              <a:ext uri="{FF2B5EF4-FFF2-40B4-BE49-F238E27FC236}">
                <a16:creationId xmlns:a16="http://schemas.microsoft.com/office/drawing/2014/main" id="{D44BB1A2-DF72-CB36-FC74-690ED85B9121}"/>
              </a:ext>
            </a:extLst>
          </p:cNvPr>
          <p:cNvPicPr>
            <a:picLocks noChangeAspect="1"/>
          </p:cNvPicPr>
          <p:nvPr/>
        </p:nvPicPr>
        <p:blipFill>
          <a:blip r:embed="rId6"/>
          <a:stretch>
            <a:fillRect/>
          </a:stretch>
        </p:blipFill>
        <p:spPr>
          <a:xfrm>
            <a:off x="6978700" y="1572920"/>
            <a:ext cx="4307799" cy="4020013"/>
          </a:xfrm>
          <a:prstGeom prst="rect">
            <a:avLst/>
          </a:prstGeom>
        </p:spPr>
      </p:pic>
      <p:sp>
        <p:nvSpPr>
          <p:cNvPr id="2" name="TextBox 1">
            <a:extLst>
              <a:ext uri="{FF2B5EF4-FFF2-40B4-BE49-F238E27FC236}">
                <a16:creationId xmlns:a16="http://schemas.microsoft.com/office/drawing/2014/main" id="{E2D1994F-904E-3B29-8C96-E2DB5935CF5D}"/>
              </a:ext>
            </a:extLst>
          </p:cNvPr>
          <p:cNvSpPr txBox="1"/>
          <p:nvPr/>
        </p:nvSpPr>
        <p:spPr>
          <a:xfrm>
            <a:off x="0" y="546977"/>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4000" b="1">
                <a:latin typeface="Amatic SC" panose="00000500000000000000" pitchFamily="2" charset="-79"/>
                <a:cs typeface="Amatic SC" panose="00000500000000000000" pitchFamily="2" charset="-79"/>
              </a:rPr>
              <a:t>Det pædagogiske personales beskrivelse af børnesyn</a:t>
            </a:r>
          </a:p>
        </p:txBody>
      </p:sp>
      <p:sp>
        <p:nvSpPr>
          <p:cNvPr id="11" name="Rectangle 10">
            <a:extLst>
              <a:ext uri="{FF2B5EF4-FFF2-40B4-BE49-F238E27FC236}">
                <a16:creationId xmlns:a16="http://schemas.microsoft.com/office/drawing/2014/main" id="{61C2465E-B462-E14D-D381-19CD0B271F33}"/>
              </a:ext>
            </a:extLst>
          </p:cNvPr>
          <p:cNvSpPr/>
          <p:nvPr/>
        </p:nvSpPr>
        <p:spPr>
          <a:xfrm>
            <a:off x="4283573" y="6257392"/>
            <a:ext cx="222636" cy="2091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TextBox 11">
            <a:extLst>
              <a:ext uri="{FF2B5EF4-FFF2-40B4-BE49-F238E27FC236}">
                <a16:creationId xmlns:a16="http://schemas.microsoft.com/office/drawing/2014/main" id="{8384D55F-7E1E-DCEF-FA6E-556F3A8CD4DE}"/>
              </a:ext>
            </a:extLst>
          </p:cNvPr>
          <p:cNvSpPr txBox="1"/>
          <p:nvPr/>
        </p:nvSpPr>
        <p:spPr>
          <a:xfrm>
            <a:off x="3866238" y="6227862"/>
            <a:ext cx="3941500" cy="553998"/>
          </a:xfrm>
          <a:custGeom>
            <a:avLst/>
            <a:gdLst>
              <a:gd name="connsiteX0" fmla="*/ 0 w 3941500"/>
              <a:gd name="connsiteY0" fmla="*/ 0 h 553998"/>
              <a:gd name="connsiteX1" fmla="*/ 735747 w 3941500"/>
              <a:gd name="connsiteY1" fmla="*/ 0 h 553998"/>
              <a:gd name="connsiteX2" fmla="*/ 1432078 w 3941500"/>
              <a:gd name="connsiteY2" fmla="*/ 0 h 553998"/>
              <a:gd name="connsiteX3" fmla="*/ 2128410 w 3941500"/>
              <a:gd name="connsiteY3" fmla="*/ 0 h 553998"/>
              <a:gd name="connsiteX4" fmla="*/ 2667082 w 3941500"/>
              <a:gd name="connsiteY4" fmla="*/ 0 h 553998"/>
              <a:gd name="connsiteX5" fmla="*/ 3245168 w 3941500"/>
              <a:gd name="connsiteY5" fmla="*/ 0 h 553998"/>
              <a:gd name="connsiteX6" fmla="*/ 3941500 w 3941500"/>
              <a:gd name="connsiteY6" fmla="*/ 0 h 553998"/>
              <a:gd name="connsiteX7" fmla="*/ 3941500 w 3941500"/>
              <a:gd name="connsiteY7" fmla="*/ 553998 h 553998"/>
              <a:gd name="connsiteX8" fmla="*/ 3284583 w 3941500"/>
              <a:gd name="connsiteY8" fmla="*/ 553998 h 553998"/>
              <a:gd name="connsiteX9" fmla="*/ 2745912 w 3941500"/>
              <a:gd name="connsiteY9" fmla="*/ 553998 h 553998"/>
              <a:gd name="connsiteX10" fmla="*/ 2207240 w 3941500"/>
              <a:gd name="connsiteY10" fmla="*/ 553998 h 553998"/>
              <a:gd name="connsiteX11" fmla="*/ 1510908 w 3941500"/>
              <a:gd name="connsiteY11" fmla="*/ 553998 h 553998"/>
              <a:gd name="connsiteX12" fmla="*/ 932822 w 3941500"/>
              <a:gd name="connsiteY12" fmla="*/ 553998 h 553998"/>
              <a:gd name="connsiteX13" fmla="*/ 0 w 3941500"/>
              <a:gd name="connsiteY13" fmla="*/ 553998 h 553998"/>
              <a:gd name="connsiteX14" fmla="*/ 0 w 3941500"/>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41500" h="553998" fill="none" extrusionOk="0">
                <a:moveTo>
                  <a:pt x="0" y="0"/>
                </a:moveTo>
                <a:cubicBezTo>
                  <a:pt x="342405" y="35779"/>
                  <a:pt x="507562" y="-23476"/>
                  <a:pt x="735747" y="0"/>
                </a:cubicBezTo>
                <a:cubicBezTo>
                  <a:pt x="963932" y="23476"/>
                  <a:pt x="1270674" y="-12111"/>
                  <a:pt x="1432078" y="0"/>
                </a:cubicBezTo>
                <a:cubicBezTo>
                  <a:pt x="1593482" y="12111"/>
                  <a:pt x="1781278" y="16713"/>
                  <a:pt x="2128410" y="0"/>
                </a:cubicBezTo>
                <a:cubicBezTo>
                  <a:pt x="2475542" y="-16713"/>
                  <a:pt x="2423223" y="944"/>
                  <a:pt x="2667082" y="0"/>
                </a:cubicBezTo>
                <a:cubicBezTo>
                  <a:pt x="2910941" y="-944"/>
                  <a:pt x="3076035" y="9709"/>
                  <a:pt x="3245168" y="0"/>
                </a:cubicBezTo>
                <a:cubicBezTo>
                  <a:pt x="3414301" y="-9709"/>
                  <a:pt x="3709784" y="-10140"/>
                  <a:pt x="3941500" y="0"/>
                </a:cubicBezTo>
                <a:cubicBezTo>
                  <a:pt x="3955491" y="185269"/>
                  <a:pt x="3939062" y="423835"/>
                  <a:pt x="3941500" y="553998"/>
                </a:cubicBezTo>
                <a:cubicBezTo>
                  <a:pt x="3710274" y="537929"/>
                  <a:pt x="3579788" y="525304"/>
                  <a:pt x="3284583" y="553998"/>
                </a:cubicBezTo>
                <a:cubicBezTo>
                  <a:pt x="2989378" y="582692"/>
                  <a:pt x="2945377" y="560296"/>
                  <a:pt x="2745912" y="553998"/>
                </a:cubicBezTo>
                <a:cubicBezTo>
                  <a:pt x="2546447" y="547700"/>
                  <a:pt x="2411170" y="533757"/>
                  <a:pt x="2207240" y="553998"/>
                </a:cubicBezTo>
                <a:cubicBezTo>
                  <a:pt x="2003310" y="574239"/>
                  <a:pt x="1727531" y="557139"/>
                  <a:pt x="1510908" y="553998"/>
                </a:cubicBezTo>
                <a:cubicBezTo>
                  <a:pt x="1294285" y="550857"/>
                  <a:pt x="1161156" y="559073"/>
                  <a:pt x="932822" y="553998"/>
                </a:cubicBezTo>
                <a:cubicBezTo>
                  <a:pt x="704488" y="548923"/>
                  <a:pt x="239616" y="535353"/>
                  <a:pt x="0" y="553998"/>
                </a:cubicBezTo>
                <a:cubicBezTo>
                  <a:pt x="4088" y="432809"/>
                  <a:pt x="10061" y="220716"/>
                  <a:pt x="0" y="0"/>
                </a:cubicBezTo>
                <a:close/>
              </a:path>
              <a:path w="3941500" h="553998" stroke="0" extrusionOk="0">
                <a:moveTo>
                  <a:pt x="0" y="0"/>
                </a:moveTo>
                <a:cubicBezTo>
                  <a:pt x="202619" y="-17228"/>
                  <a:pt x="482037" y="-25006"/>
                  <a:pt x="617502" y="0"/>
                </a:cubicBezTo>
                <a:cubicBezTo>
                  <a:pt x="752967" y="25006"/>
                  <a:pt x="893624" y="15805"/>
                  <a:pt x="1156173" y="0"/>
                </a:cubicBezTo>
                <a:cubicBezTo>
                  <a:pt x="1418722" y="-15805"/>
                  <a:pt x="1731603" y="-33748"/>
                  <a:pt x="1891920" y="0"/>
                </a:cubicBezTo>
                <a:cubicBezTo>
                  <a:pt x="2052237" y="33748"/>
                  <a:pt x="2369024" y="-23847"/>
                  <a:pt x="2509422" y="0"/>
                </a:cubicBezTo>
                <a:cubicBezTo>
                  <a:pt x="2649820" y="23847"/>
                  <a:pt x="2905276" y="-4674"/>
                  <a:pt x="3126923" y="0"/>
                </a:cubicBezTo>
                <a:cubicBezTo>
                  <a:pt x="3348570" y="4674"/>
                  <a:pt x="3593993" y="6182"/>
                  <a:pt x="3941500" y="0"/>
                </a:cubicBezTo>
                <a:cubicBezTo>
                  <a:pt x="3935479" y="144936"/>
                  <a:pt x="3958199" y="386169"/>
                  <a:pt x="3941500" y="553998"/>
                </a:cubicBezTo>
                <a:cubicBezTo>
                  <a:pt x="3773167" y="583283"/>
                  <a:pt x="3481698" y="553060"/>
                  <a:pt x="3284583" y="553998"/>
                </a:cubicBezTo>
                <a:cubicBezTo>
                  <a:pt x="3087468" y="554936"/>
                  <a:pt x="2951036" y="543122"/>
                  <a:pt x="2745912" y="553998"/>
                </a:cubicBezTo>
                <a:cubicBezTo>
                  <a:pt x="2540788" y="564874"/>
                  <a:pt x="2268873" y="551632"/>
                  <a:pt x="2088995" y="553998"/>
                </a:cubicBezTo>
                <a:cubicBezTo>
                  <a:pt x="1909117" y="556364"/>
                  <a:pt x="1717229" y="548247"/>
                  <a:pt x="1432078" y="553998"/>
                </a:cubicBezTo>
                <a:cubicBezTo>
                  <a:pt x="1146927" y="559749"/>
                  <a:pt x="946510" y="549022"/>
                  <a:pt x="814577" y="553998"/>
                </a:cubicBezTo>
                <a:cubicBezTo>
                  <a:pt x="682644" y="558974"/>
                  <a:pt x="239985" y="591239"/>
                  <a:pt x="0" y="553998"/>
                </a:cubicBezTo>
                <a:cubicBezTo>
                  <a:pt x="-2486" y="354507"/>
                  <a:pt x="3860" y="210141"/>
                  <a:pt x="0" y="0"/>
                </a:cubicBezTo>
                <a:close/>
              </a:path>
            </a:pathLst>
          </a:custGeom>
          <a:solidFill>
            <a:schemeClr val="bg1">
              <a:lumMod val="95000"/>
            </a:schemeClr>
          </a:solidFill>
          <a:ln>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br>
              <a:rPr lang="da-DK" sz="1200">
                <a:latin typeface="Quicksand" panose="020B0604020202020204" charset="0"/>
                <a:cs typeface="Amatic SC" panose="00000500000000000000" pitchFamily="2" charset="-79"/>
              </a:rPr>
            </a:br>
            <a:r>
              <a:rPr lang="da-DK" sz="1200">
                <a:latin typeface="Quicksand" panose="020B0604020202020204" charset="0"/>
                <a:cs typeface="Amatic SC" panose="00000500000000000000" pitchFamily="2" charset="-79"/>
              </a:rPr>
              <a:t>I finder øvelsesbeskrivelsen til arbejdet med børnesynet </a:t>
            </a:r>
            <a:r>
              <a:rPr lang="da-DK" sz="1200" b="1">
                <a:latin typeface="Quicksand" panose="020B0604020202020204" charset="0"/>
                <a:cs typeface="Amatic SC" panose="00000500000000000000" pitchFamily="2" charset="-79"/>
                <a:hlinkClick r:id="rId7" action="ppaction://hlinksldjump"/>
              </a:rPr>
              <a:t>her</a:t>
            </a:r>
            <a:br>
              <a:rPr lang="da-DK" sz="1200">
                <a:latin typeface="Quicksand" panose="020B0604020202020204" charset="0"/>
                <a:cs typeface="Amatic SC" panose="00000500000000000000" pitchFamily="2" charset="-79"/>
              </a:rPr>
            </a:br>
            <a:endParaRPr lang="da-DK" sz="1200">
              <a:latin typeface="Quicksand" panose="020B0604020202020204" charset="0"/>
              <a:cs typeface="Amatic SC" panose="00000500000000000000" pitchFamily="2" charset="-79"/>
            </a:endParaRPr>
          </a:p>
        </p:txBody>
      </p:sp>
      <p:sp>
        <p:nvSpPr>
          <p:cNvPr id="18" name="Rectangle 17">
            <a:extLst>
              <a:ext uri="{FF2B5EF4-FFF2-40B4-BE49-F238E27FC236}">
                <a16:creationId xmlns:a16="http://schemas.microsoft.com/office/drawing/2014/main" id="{B126E0E7-8F1A-4E83-AEAE-C588D916E325}"/>
              </a:ext>
            </a:extLst>
          </p:cNvPr>
          <p:cNvSpPr/>
          <p:nvPr/>
        </p:nvSpPr>
        <p:spPr>
          <a:xfrm>
            <a:off x="4256352" y="5872241"/>
            <a:ext cx="277078" cy="2091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7" name="Graphic 16" descr="Information with solid fill">
            <a:extLst>
              <a:ext uri="{FF2B5EF4-FFF2-40B4-BE49-F238E27FC236}">
                <a16:creationId xmlns:a16="http://schemas.microsoft.com/office/drawing/2014/main" id="{509111C6-2F25-4FD4-0BB2-8121F684E3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32238" y="5936040"/>
            <a:ext cx="468000" cy="468000"/>
          </a:xfrm>
          <a:prstGeom prst="rect">
            <a:avLst/>
          </a:prstGeom>
        </p:spPr>
      </p:pic>
      <p:sp>
        <p:nvSpPr>
          <p:cNvPr id="4" name="Rectangle 3">
            <a:extLst>
              <a:ext uri="{FF2B5EF4-FFF2-40B4-BE49-F238E27FC236}">
                <a16:creationId xmlns:a16="http://schemas.microsoft.com/office/drawing/2014/main" id="{EB18EF5B-D004-4A56-BAF3-B56DC80D4A42}"/>
              </a:ext>
            </a:extLst>
          </p:cNvPr>
          <p:cNvSpPr/>
          <p:nvPr/>
        </p:nvSpPr>
        <p:spPr>
          <a:xfrm>
            <a:off x="7643681" y="2670619"/>
            <a:ext cx="328114" cy="200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8141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Freeform 5">
            <a:extLst>
              <a:ext uri="{FF2B5EF4-FFF2-40B4-BE49-F238E27FC236}">
                <a16:creationId xmlns:a16="http://schemas.microsoft.com/office/drawing/2014/main" id="{6700E6DD-2609-4241-8E3B-D501AA8DCC47}"/>
              </a:ext>
            </a:extLst>
          </p:cNvPr>
          <p:cNvSpPr>
            <a:spLocks noEditPoints="1"/>
          </p:cNvSpPr>
          <p:nvPr/>
        </p:nvSpPr>
        <p:spPr bwMode="auto">
          <a:xfrm>
            <a:off x="549872" y="6128309"/>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2" name="Group 11">
            <a:extLst>
              <a:ext uri="{FF2B5EF4-FFF2-40B4-BE49-F238E27FC236}">
                <a16:creationId xmlns:a16="http://schemas.microsoft.com/office/drawing/2014/main" id="{FC22219E-63D2-0D8F-275A-D01F6D6F720B}"/>
              </a:ext>
            </a:extLst>
          </p:cNvPr>
          <p:cNvGrpSpPr/>
          <p:nvPr/>
        </p:nvGrpSpPr>
        <p:grpSpPr>
          <a:xfrm>
            <a:off x="2344275" y="1880427"/>
            <a:ext cx="3862866" cy="2506793"/>
            <a:chOff x="2153530" y="1095100"/>
            <a:chExt cx="3862866" cy="2506793"/>
          </a:xfrm>
        </p:grpSpPr>
        <p:sp>
          <p:nvSpPr>
            <p:cNvPr id="13" name="TextBox 12">
              <a:extLst>
                <a:ext uri="{FF2B5EF4-FFF2-40B4-BE49-F238E27FC236}">
                  <a16:creationId xmlns:a16="http://schemas.microsoft.com/office/drawing/2014/main" id="{925B9C4B-3672-B336-96AE-C33EEA97F628}"/>
                </a:ext>
              </a:extLst>
            </p:cNvPr>
            <p:cNvSpPr txBox="1"/>
            <p:nvPr/>
          </p:nvSpPr>
          <p:spPr>
            <a:xfrm>
              <a:off x="2153530" y="1095100"/>
              <a:ext cx="3862866" cy="1335419"/>
            </a:xfrm>
            <a:prstGeom prst="rect">
              <a:avLst/>
            </a:prstGeom>
            <a:noFill/>
            <a:ln w="28575">
              <a:noFill/>
            </a:ln>
          </p:spPr>
          <p:txBody>
            <a:bodyPr wrap="square" lIns="0" tIns="0" rIns="0" bIns="0" rtlCol="0" anchor="ctr">
              <a:noAutofit/>
            </a:bodyPr>
            <a:lstStyle/>
            <a:p>
              <a:pPr algn="ctr"/>
              <a:r>
                <a:rPr lang="da-DK" sz="2800" b="1">
                  <a:solidFill>
                    <a:schemeClr val="bg1"/>
                  </a:solidFill>
                  <a:latin typeface="Amatic SC" panose="00000500000000000000" pitchFamily="2" charset="-79"/>
                  <a:cs typeface="Amatic SC" panose="00000500000000000000" pitchFamily="2" charset="-79"/>
                </a:rPr>
                <a:t>Kontaktperson for evalueringen</a:t>
              </a:r>
              <a:endParaRPr lang="da-DK" b="1">
                <a:solidFill>
                  <a:schemeClr val="bg1"/>
                </a:solidFill>
                <a:latin typeface="Amatic SC" panose="00000500000000000000" pitchFamily="2" charset="-79"/>
                <a:cs typeface="Amatic SC" panose="00000500000000000000" pitchFamily="2" charset="-79"/>
              </a:endParaRPr>
            </a:p>
          </p:txBody>
        </p:sp>
        <p:sp>
          <p:nvSpPr>
            <p:cNvPr id="14" name="TextBox 13">
              <a:extLst>
                <a:ext uri="{FF2B5EF4-FFF2-40B4-BE49-F238E27FC236}">
                  <a16:creationId xmlns:a16="http://schemas.microsoft.com/office/drawing/2014/main" id="{1973B5B9-36A0-A0A5-FB9F-C2B0CF6E6D70}"/>
                </a:ext>
              </a:extLst>
            </p:cNvPr>
            <p:cNvSpPr txBox="1"/>
            <p:nvPr/>
          </p:nvSpPr>
          <p:spPr>
            <a:xfrm>
              <a:off x="2407390" y="2266473"/>
              <a:ext cx="3355145" cy="1335420"/>
            </a:xfrm>
            <a:prstGeom prst="rect">
              <a:avLst/>
            </a:prstGeom>
            <a:noFill/>
            <a:ln w="28575">
              <a:solidFill>
                <a:schemeClr val="accent2"/>
              </a:solidFill>
            </a:ln>
          </p:spPr>
          <p:txBody>
            <a:bodyPr wrap="square" lIns="108000" tIns="0" rIns="0" bIns="0" rtlCol="0" anchor="t">
              <a:noAutofit/>
            </a:bodyPr>
            <a:lstStyle/>
            <a:p>
              <a:pPr algn="ctr"/>
              <a:endParaRPr lang="da-DK" sz="2000" b="1">
                <a:latin typeface="Amatic SC" panose="00000500000000000000" pitchFamily="2" charset="-79"/>
                <a:cs typeface="Amatic SC" panose="00000500000000000000" pitchFamily="2" charset="-79"/>
              </a:endParaRPr>
            </a:p>
            <a:p>
              <a:r>
                <a:rPr lang="da-DK" sz="2000" b="1">
                  <a:solidFill>
                    <a:schemeClr val="bg1"/>
                  </a:solidFill>
                  <a:latin typeface="Amatic SC" panose="00000500000000000000" pitchFamily="2" charset="-79"/>
                  <a:cs typeface="Amatic SC" panose="00000500000000000000" pitchFamily="2" charset="-79"/>
                </a:rPr>
                <a:t>	projektleder for evalueringen </a:t>
              </a:r>
            </a:p>
            <a:p>
              <a:r>
                <a:rPr lang="da-DK" sz="2000" b="1">
                  <a:solidFill>
                    <a:schemeClr val="bg1"/>
                  </a:solidFill>
                  <a:latin typeface="Amatic SC" panose="00000500000000000000" pitchFamily="2" charset="-79"/>
                  <a:cs typeface="Amatic SC" panose="00000500000000000000" pitchFamily="2" charset="-79"/>
                </a:rPr>
                <a:t>	E-mail: MRYL@ramboll.com	tlf. 51 61 41 95</a:t>
              </a:r>
            </a:p>
          </p:txBody>
        </p:sp>
        <p:sp>
          <p:nvSpPr>
            <p:cNvPr id="15" name="TextBox 14">
              <a:extLst>
                <a:ext uri="{FF2B5EF4-FFF2-40B4-BE49-F238E27FC236}">
                  <a16:creationId xmlns:a16="http://schemas.microsoft.com/office/drawing/2014/main" id="{A23D2DD4-8A09-B71F-DECF-2A070AD633A1}"/>
                </a:ext>
              </a:extLst>
            </p:cNvPr>
            <p:cNvSpPr txBox="1"/>
            <p:nvPr/>
          </p:nvSpPr>
          <p:spPr>
            <a:xfrm>
              <a:off x="2407390" y="1985202"/>
              <a:ext cx="3355145" cy="547318"/>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3200" b="1">
                  <a:latin typeface="Amatic SC" panose="00000500000000000000" pitchFamily="2" charset="-79"/>
                  <a:cs typeface="Amatic SC" panose="00000500000000000000" pitchFamily="2" charset="-79"/>
                </a:rPr>
                <a:t>Mia Rytter Lund</a:t>
              </a:r>
              <a:endParaRPr lang="da-DK" sz="2000" b="1">
                <a:latin typeface="Amatic SC" panose="00000500000000000000" pitchFamily="2" charset="-79"/>
                <a:cs typeface="Amatic SC" panose="00000500000000000000" pitchFamily="2" charset="-79"/>
              </a:endParaRPr>
            </a:p>
          </p:txBody>
        </p:sp>
      </p:grpSp>
      <p:grpSp>
        <p:nvGrpSpPr>
          <p:cNvPr id="16" name="Group 15">
            <a:extLst>
              <a:ext uri="{FF2B5EF4-FFF2-40B4-BE49-F238E27FC236}">
                <a16:creationId xmlns:a16="http://schemas.microsoft.com/office/drawing/2014/main" id="{9A20F5B1-1E03-18E3-C940-73AA337D1091}"/>
              </a:ext>
            </a:extLst>
          </p:cNvPr>
          <p:cNvGrpSpPr/>
          <p:nvPr/>
        </p:nvGrpSpPr>
        <p:grpSpPr>
          <a:xfrm>
            <a:off x="6096000" y="1893656"/>
            <a:ext cx="3862866" cy="2493564"/>
            <a:chOff x="6096000" y="1108329"/>
            <a:chExt cx="3862866" cy="2493564"/>
          </a:xfrm>
        </p:grpSpPr>
        <p:sp>
          <p:nvSpPr>
            <p:cNvPr id="17" name="TextBox 16">
              <a:extLst>
                <a:ext uri="{FF2B5EF4-FFF2-40B4-BE49-F238E27FC236}">
                  <a16:creationId xmlns:a16="http://schemas.microsoft.com/office/drawing/2014/main" id="{38C0A56B-80AB-D9F2-DFB8-735CB0418AF2}"/>
                </a:ext>
              </a:extLst>
            </p:cNvPr>
            <p:cNvSpPr txBox="1"/>
            <p:nvPr/>
          </p:nvSpPr>
          <p:spPr>
            <a:xfrm>
              <a:off x="6096000" y="1108329"/>
              <a:ext cx="3862866" cy="1335419"/>
            </a:xfrm>
            <a:prstGeom prst="rect">
              <a:avLst/>
            </a:prstGeom>
            <a:noFill/>
            <a:ln w="28575">
              <a:noFill/>
            </a:ln>
          </p:spPr>
          <p:txBody>
            <a:bodyPr wrap="square" lIns="0" tIns="0" rIns="0" bIns="0" rtlCol="0" anchor="ctr">
              <a:noAutofit/>
            </a:bodyPr>
            <a:lstStyle/>
            <a:p>
              <a:pPr algn="ctr"/>
              <a:r>
                <a:rPr lang="da-DK" sz="2800" b="1">
                  <a:solidFill>
                    <a:schemeClr val="bg1"/>
                  </a:solidFill>
                  <a:latin typeface="Amatic SC" panose="00000500000000000000" pitchFamily="2" charset="-79"/>
                  <a:cs typeface="Amatic SC" panose="00000500000000000000" pitchFamily="2" charset="-79"/>
                </a:rPr>
                <a:t>Kontaktperson for projektet</a:t>
              </a:r>
              <a:endParaRPr lang="da-DK" b="1">
                <a:solidFill>
                  <a:schemeClr val="bg1"/>
                </a:solidFill>
                <a:latin typeface="Amatic SC" panose="00000500000000000000" pitchFamily="2" charset="-79"/>
                <a:cs typeface="Amatic SC" panose="00000500000000000000" pitchFamily="2" charset="-79"/>
              </a:endParaRPr>
            </a:p>
          </p:txBody>
        </p:sp>
        <p:sp>
          <p:nvSpPr>
            <p:cNvPr id="18" name="TextBox 17">
              <a:extLst>
                <a:ext uri="{FF2B5EF4-FFF2-40B4-BE49-F238E27FC236}">
                  <a16:creationId xmlns:a16="http://schemas.microsoft.com/office/drawing/2014/main" id="{95B5E0DD-A6C5-2573-6BDA-2FC0AD5B1D7D}"/>
                </a:ext>
              </a:extLst>
            </p:cNvPr>
            <p:cNvSpPr txBox="1"/>
            <p:nvPr/>
          </p:nvSpPr>
          <p:spPr>
            <a:xfrm>
              <a:off x="6270254" y="2266473"/>
              <a:ext cx="3490273" cy="1335420"/>
            </a:xfrm>
            <a:prstGeom prst="rect">
              <a:avLst/>
            </a:prstGeom>
            <a:noFill/>
            <a:ln w="28575">
              <a:solidFill>
                <a:schemeClr val="accent3"/>
              </a:solidFill>
            </a:ln>
          </p:spPr>
          <p:txBody>
            <a:bodyPr wrap="square" lIns="108000" tIns="0" rIns="0" bIns="0" rtlCol="0" anchor="t">
              <a:noAutofit/>
            </a:bodyPr>
            <a:lstStyle/>
            <a:p>
              <a:pPr algn="ctr"/>
              <a:endParaRPr lang="da-DK" sz="2000" b="1">
                <a:latin typeface="Amatic SC" panose="00000500000000000000" pitchFamily="2" charset="-79"/>
                <a:cs typeface="Amatic SC" panose="00000500000000000000" pitchFamily="2" charset="-79"/>
              </a:endParaRPr>
            </a:p>
            <a:p>
              <a:r>
                <a:rPr lang="da-DK" sz="2000" b="1">
                  <a:solidFill>
                    <a:schemeClr val="bg1"/>
                  </a:solidFill>
                  <a:latin typeface="Amatic SC" panose="00000500000000000000" pitchFamily="2" charset="-79"/>
                  <a:cs typeface="Amatic SC" panose="00000500000000000000" pitchFamily="2" charset="-79"/>
                </a:rPr>
                <a:t>	tværkommunal projektleder</a:t>
              </a:r>
            </a:p>
            <a:p>
              <a:r>
                <a:rPr lang="da-DK" sz="2000" b="1">
                  <a:solidFill>
                    <a:schemeClr val="bg1"/>
                  </a:solidFill>
                  <a:latin typeface="Amatic SC" panose="00000500000000000000" pitchFamily="2" charset="-79"/>
                  <a:cs typeface="Amatic SC" panose="00000500000000000000" pitchFamily="2" charset="-79"/>
                </a:rPr>
                <a:t>	E-mail: </a:t>
              </a:r>
              <a:r>
                <a:rPr lang="da-DK" sz="2000" b="1">
                  <a:solidFill>
                    <a:schemeClr val="bg2"/>
                  </a:solidFill>
                  <a:latin typeface="Amatic SC" panose="00000500000000000000" pitchFamily="2" charset="-79"/>
                  <a:cs typeface="Amatic SC" panose="00000500000000000000" pitchFamily="2" charset="-79"/>
                  <a:hlinkClick r:id="rId6">
                    <a:extLst>
                      <a:ext uri="{A12FA001-AC4F-418D-AE19-62706E023703}">
                        <ahyp:hlinkClr xmlns:ahyp="http://schemas.microsoft.com/office/drawing/2018/hyperlinkcolor" val="tx"/>
                      </a:ext>
                    </a:extLst>
                  </a:hlinkClick>
                </a:rPr>
                <a:t>mvd-skole@aalborg.dk</a:t>
              </a:r>
              <a:endParaRPr lang="da-DK" sz="2000" b="1">
                <a:solidFill>
                  <a:schemeClr val="bg2"/>
                </a:solidFill>
                <a:latin typeface="Amatic SC" panose="00000500000000000000" pitchFamily="2" charset="-79"/>
                <a:cs typeface="Amatic SC" panose="00000500000000000000" pitchFamily="2" charset="-79"/>
              </a:endParaRPr>
            </a:p>
            <a:p>
              <a:r>
                <a:rPr lang="da-DK" sz="2000" b="1">
                  <a:solidFill>
                    <a:schemeClr val="bg2"/>
                  </a:solidFill>
                  <a:latin typeface="Amatic SC" panose="00000500000000000000" pitchFamily="2" charset="-79"/>
                  <a:cs typeface="Amatic SC" panose="00000500000000000000" pitchFamily="2" charset="-79"/>
                </a:rPr>
                <a:t>	tlf. </a:t>
              </a:r>
              <a:r>
                <a:rPr lang="da-DK" sz="1800" b="1">
                  <a:solidFill>
                    <a:schemeClr val="bg2"/>
                  </a:solidFill>
                  <a:effectLst/>
                  <a:latin typeface="Amatic SC" panose="00000500000000000000" pitchFamily="2" charset="-79"/>
                  <a:ea typeface="Calibri" panose="020F0502020204030204" pitchFamily="34" charset="0"/>
                  <a:cs typeface="Amatic SC" panose="00000500000000000000" pitchFamily="2" charset="-79"/>
                </a:rPr>
                <a:t>93 52 02 35</a:t>
              </a:r>
              <a:endParaRPr lang="da-DK" sz="2000" b="1">
                <a:solidFill>
                  <a:schemeClr val="bg2"/>
                </a:solidFill>
                <a:latin typeface="Amatic SC" panose="00000500000000000000" pitchFamily="2" charset="-79"/>
                <a:cs typeface="Amatic SC" panose="00000500000000000000" pitchFamily="2" charset="-79"/>
              </a:endParaRPr>
            </a:p>
            <a:p>
              <a:r>
                <a:rPr lang="da-DK" sz="2000" b="1">
                  <a:solidFill>
                    <a:schemeClr val="bg1"/>
                  </a:solidFill>
                  <a:latin typeface="Amatic SC" panose="00000500000000000000" pitchFamily="2" charset="-79"/>
                  <a:cs typeface="Amatic SC" panose="00000500000000000000" pitchFamily="2" charset="-79"/>
                </a:rPr>
                <a:t>	</a:t>
              </a:r>
            </a:p>
          </p:txBody>
        </p:sp>
        <p:sp>
          <p:nvSpPr>
            <p:cNvPr id="19" name="TextBox 18">
              <a:extLst>
                <a:ext uri="{FF2B5EF4-FFF2-40B4-BE49-F238E27FC236}">
                  <a16:creationId xmlns:a16="http://schemas.microsoft.com/office/drawing/2014/main" id="{FC56F04D-E261-FAC4-C74E-704781B1948D}"/>
                </a:ext>
              </a:extLst>
            </p:cNvPr>
            <p:cNvSpPr txBox="1"/>
            <p:nvPr/>
          </p:nvSpPr>
          <p:spPr>
            <a:xfrm>
              <a:off x="6270254" y="1985202"/>
              <a:ext cx="3490273" cy="547318"/>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3200" b="1">
                  <a:latin typeface="Amatic SC" panose="00000500000000000000" pitchFamily="2" charset="-79"/>
                  <a:cs typeface="Amatic SC" panose="00000500000000000000" pitchFamily="2" charset="-79"/>
                </a:rPr>
                <a:t>Mette van Dalm</a:t>
              </a:r>
              <a:endParaRPr lang="da-DK" sz="2000" b="1">
                <a:latin typeface="Amatic SC" panose="00000500000000000000" pitchFamily="2" charset="-79"/>
                <a:cs typeface="Amatic SC" panose="00000500000000000000" pitchFamily="2" charset="-79"/>
              </a:endParaRPr>
            </a:p>
          </p:txBody>
        </p:sp>
      </p:grpSp>
      <p:pic>
        <p:nvPicPr>
          <p:cNvPr id="20" name="Picture 19">
            <a:extLst>
              <a:ext uri="{FF2B5EF4-FFF2-40B4-BE49-F238E27FC236}">
                <a16:creationId xmlns:a16="http://schemas.microsoft.com/office/drawing/2014/main" id="{331405BD-5B57-7500-B79A-FABBB2491C20}"/>
              </a:ext>
            </a:extLst>
          </p:cNvPr>
          <p:cNvPicPr>
            <a:picLocks noChangeAspect="1"/>
          </p:cNvPicPr>
          <p:nvPr/>
        </p:nvPicPr>
        <p:blipFill>
          <a:blip r:embed="rId7"/>
          <a:stretch>
            <a:fillRect/>
          </a:stretch>
        </p:blipFill>
        <p:spPr>
          <a:xfrm>
            <a:off x="2718851" y="3427020"/>
            <a:ext cx="792938" cy="792938"/>
          </a:xfrm>
          <a:prstGeom prst="rect">
            <a:avLst/>
          </a:prstGeom>
        </p:spPr>
      </p:pic>
      <p:pic>
        <p:nvPicPr>
          <p:cNvPr id="21" name="Picture 20">
            <a:extLst>
              <a:ext uri="{FF2B5EF4-FFF2-40B4-BE49-F238E27FC236}">
                <a16:creationId xmlns:a16="http://schemas.microsoft.com/office/drawing/2014/main" id="{009F7ED6-653F-869B-C96E-491B33241926}"/>
              </a:ext>
            </a:extLst>
          </p:cNvPr>
          <p:cNvPicPr>
            <a:picLocks noChangeAspect="1"/>
          </p:cNvPicPr>
          <p:nvPr/>
        </p:nvPicPr>
        <p:blipFill rotWithShape="1">
          <a:blip r:embed="rId8">
            <a:extLst>
              <a:ext uri="{28A0092B-C50C-407E-A947-70E740481C1C}">
                <a14:useLocalDpi xmlns:a14="http://schemas.microsoft.com/office/drawing/2010/main" val="0"/>
              </a:ext>
            </a:extLst>
          </a:blip>
          <a:srcRect l="3747" t="7401" r="7219" b="17240"/>
          <a:stretch/>
        </p:blipFill>
        <p:spPr>
          <a:xfrm>
            <a:off x="6410360" y="3427020"/>
            <a:ext cx="676240" cy="871192"/>
          </a:xfrm>
          <a:prstGeom prst="rect">
            <a:avLst/>
          </a:prstGeom>
        </p:spPr>
      </p:pic>
    </p:spTree>
    <p:extLst>
      <p:ext uri="{BB962C8B-B14F-4D97-AF65-F5344CB8AC3E}">
        <p14:creationId xmlns:p14="http://schemas.microsoft.com/office/powerpoint/2010/main" val="93693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387A61-43FE-46B6-8C73-F239F7BF43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04387A61-43FE-46B6-8C73-F239F7BF43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8" name="Google Shape;994;p40">
            <a:extLst>
              <a:ext uri="{FF2B5EF4-FFF2-40B4-BE49-F238E27FC236}">
                <a16:creationId xmlns:a16="http://schemas.microsoft.com/office/drawing/2014/main" id="{F7505CCF-6B2D-4791-8B8E-A8068ECE6AE7}"/>
              </a:ext>
            </a:extLst>
          </p:cNvPr>
          <p:cNvSpPr txBox="1">
            <a:spLocks/>
          </p:cNvSpPr>
          <p:nvPr/>
        </p:nvSpPr>
        <p:spPr>
          <a:xfrm>
            <a:off x="0" y="370872"/>
            <a:ext cx="12192000"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400" eaLnBrk="1" fontAlgn="auto" latinLnBrk="0" hangingPunct="1">
              <a:lnSpc>
                <a:spcPct val="90000"/>
              </a:lnSpc>
              <a:spcBef>
                <a:spcPts val="0"/>
              </a:spcBef>
              <a:spcAft>
                <a:spcPts val="0"/>
              </a:spcAft>
              <a:buClr>
                <a:srgbClr val="273F68"/>
              </a:buClr>
              <a:buSzPts val="3000"/>
              <a:buFont typeface="Amatic SC"/>
              <a:buNone/>
              <a:tabLst/>
              <a:defRPr/>
            </a:pPr>
            <a:r>
              <a:rPr kumimoji="0" lang="da-DK" sz="4000" b="1" i="0" u="none" strike="noStrike" kern="0" cap="none" spc="0" normalizeH="0" baseline="0" noProof="0">
                <a:ln>
                  <a:noFill/>
                </a:ln>
                <a:solidFill>
                  <a:srgbClr val="273F68"/>
                </a:solidFill>
                <a:effectLst/>
                <a:uLnTx/>
                <a:uFillTx/>
                <a:latin typeface="Amatic SC"/>
                <a:cs typeface="Amatic SC"/>
                <a:sym typeface="Amatic SC"/>
              </a:rPr>
              <a:t>resultaterne bygger på…</a:t>
            </a:r>
          </a:p>
        </p:txBody>
      </p:sp>
      <p:sp>
        <p:nvSpPr>
          <p:cNvPr id="41" name="Slide Number Placeholder 3">
            <a:extLst>
              <a:ext uri="{FF2B5EF4-FFF2-40B4-BE49-F238E27FC236}">
                <a16:creationId xmlns:a16="http://schemas.microsoft.com/office/drawing/2014/main" id="{7DD1BEFE-FF04-46C0-8C82-875A228C70F3}"/>
              </a:ext>
            </a:extLst>
          </p:cNvPr>
          <p:cNvSpPr txBox="1">
            <a:spLocks/>
          </p:cNvSpPr>
          <p:nvPr/>
        </p:nvSpPr>
        <p:spPr>
          <a:xfrm>
            <a:off x="11565600" y="6682205"/>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da-DK" smtClean="0"/>
              <a:pPr/>
              <a:t>5</a:t>
            </a:fld>
            <a:endParaRPr lang="da-DK"/>
          </a:p>
        </p:txBody>
      </p:sp>
      <p:sp>
        <p:nvSpPr>
          <p:cNvPr id="3" name="TextBox 2">
            <a:extLst>
              <a:ext uri="{FF2B5EF4-FFF2-40B4-BE49-F238E27FC236}">
                <a16:creationId xmlns:a16="http://schemas.microsoft.com/office/drawing/2014/main" id="{0CC0EF36-5596-87B3-06F9-45F28C6BE8FA}"/>
              </a:ext>
            </a:extLst>
          </p:cNvPr>
          <p:cNvSpPr txBox="1"/>
          <p:nvPr/>
        </p:nvSpPr>
        <p:spPr>
          <a:xfrm>
            <a:off x="382889" y="2040683"/>
            <a:ext cx="3983542" cy="1138773"/>
          </a:xfrm>
          <a:custGeom>
            <a:avLst/>
            <a:gdLst>
              <a:gd name="connsiteX0" fmla="*/ 0 w 3983542"/>
              <a:gd name="connsiteY0" fmla="*/ 0 h 1138773"/>
              <a:gd name="connsiteX1" fmla="*/ 624088 w 3983542"/>
              <a:gd name="connsiteY1" fmla="*/ 0 h 1138773"/>
              <a:gd name="connsiteX2" fmla="*/ 1168506 w 3983542"/>
              <a:gd name="connsiteY2" fmla="*/ 0 h 1138773"/>
              <a:gd name="connsiteX3" fmla="*/ 1752758 w 3983542"/>
              <a:gd name="connsiteY3" fmla="*/ 0 h 1138773"/>
              <a:gd name="connsiteX4" fmla="*/ 2456518 w 3983542"/>
              <a:gd name="connsiteY4" fmla="*/ 0 h 1138773"/>
              <a:gd name="connsiteX5" fmla="*/ 3080606 w 3983542"/>
              <a:gd name="connsiteY5" fmla="*/ 0 h 1138773"/>
              <a:gd name="connsiteX6" fmla="*/ 3983542 w 3983542"/>
              <a:gd name="connsiteY6" fmla="*/ 0 h 1138773"/>
              <a:gd name="connsiteX7" fmla="*/ 3983542 w 3983542"/>
              <a:gd name="connsiteY7" fmla="*/ 580774 h 1138773"/>
              <a:gd name="connsiteX8" fmla="*/ 3983542 w 3983542"/>
              <a:gd name="connsiteY8" fmla="*/ 1138773 h 1138773"/>
              <a:gd name="connsiteX9" fmla="*/ 3319618 w 3983542"/>
              <a:gd name="connsiteY9" fmla="*/ 1138773 h 1138773"/>
              <a:gd name="connsiteX10" fmla="*/ 2735366 w 3983542"/>
              <a:gd name="connsiteY10" fmla="*/ 1138773 h 1138773"/>
              <a:gd name="connsiteX11" fmla="*/ 1991771 w 3983542"/>
              <a:gd name="connsiteY11" fmla="*/ 1138773 h 1138773"/>
              <a:gd name="connsiteX12" fmla="*/ 1367683 w 3983542"/>
              <a:gd name="connsiteY12" fmla="*/ 1138773 h 1138773"/>
              <a:gd name="connsiteX13" fmla="*/ 823265 w 3983542"/>
              <a:gd name="connsiteY13" fmla="*/ 1138773 h 1138773"/>
              <a:gd name="connsiteX14" fmla="*/ 0 w 3983542"/>
              <a:gd name="connsiteY14" fmla="*/ 1138773 h 1138773"/>
              <a:gd name="connsiteX15" fmla="*/ 0 w 3983542"/>
              <a:gd name="connsiteY15" fmla="*/ 592162 h 1138773"/>
              <a:gd name="connsiteX16" fmla="*/ 0 w 3983542"/>
              <a:gd name="connsiteY16"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3542" h="1138773" fill="none" extrusionOk="0">
                <a:moveTo>
                  <a:pt x="0" y="0"/>
                </a:moveTo>
                <a:cubicBezTo>
                  <a:pt x="175172" y="19026"/>
                  <a:pt x="491872" y="986"/>
                  <a:pt x="624088" y="0"/>
                </a:cubicBezTo>
                <a:cubicBezTo>
                  <a:pt x="756304" y="-986"/>
                  <a:pt x="970804" y="-24125"/>
                  <a:pt x="1168506" y="0"/>
                </a:cubicBezTo>
                <a:cubicBezTo>
                  <a:pt x="1366208" y="24125"/>
                  <a:pt x="1595551" y="-779"/>
                  <a:pt x="1752758" y="0"/>
                </a:cubicBezTo>
                <a:cubicBezTo>
                  <a:pt x="1909965" y="779"/>
                  <a:pt x="2169218" y="17519"/>
                  <a:pt x="2456518" y="0"/>
                </a:cubicBezTo>
                <a:cubicBezTo>
                  <a:pt x="2743818" y="-17519"/>
                  <a:pt x="2825365" y="30170"/>
                  <a:pt x="3080606" y="0"/>
                </a:cubicBezTo>
                <a:cubicBezTo>
                  <a:pt x="3335847" y="-30170"/>
                  <a:pt x="3538799" y="10122"/>
                  <a:pt x="3983542" y="0"/>
                </a:cubicBezTo>
                <a:cubicBezTo>
                  <a:pt x="3996608" y="142718"/>
                  <a:pt x="3988751" y="417710"/>
                  <a:pt x="3983542" y="580774"/>
                </a:cubicBezTo>
                <a:cubicBezTo>
                  <a:pt x="3978333" y="743838"/>
                  <a:pt x="3975887" y="908054"/>
                  <a:pt x="3983542" y="1138773"/>
                </a:cubicBezTo>
                <a:cubicBezTo>
                  <a:pt x="3822737" y="1164691"/>
                  <a:pt x="3640133" y="1107046"/>
                  <a:pt x="3319618" y="1138773"/>
                </a:cubicBezTo>
                <a:cubicBezTo>
                  <a:pt x="2999103" y="1170500"/>
                  <a:pt x="2865956" y="1138087"/>
                  <a:pt x="2735366" y="1138773"/>
                </a:cubicBezTo>
                <a:cubicBezTo>
                  <a:pt x="2604776" y="1139459"/>
                  <a:pt x="2271699" y="1110818"/>
                  <a:pt x="1991771" y="1138773"/>
                </a:cubicBezTo>
                <a:cubicBezTo>
                  <a:pt x="1711844" y="1166728"/>
                  <a:pt x="1528213" y="1123666"/>
                  <a:pt x="1367683" y="1138773"/>
                </a:cubicBezTo>
                <a:cubicBezTo>
                  <a:pt x="1207153" y="1153880"/>
                  <a:pt x="1027367" y="1140773"/>
                  <a:pt x="823265" y="1138773"/>
                </a:cubicBezTo>
                <a:cubicBezTo>
                  <a:pt x="619163" y="1136773"/>
                  <a:pt x="351160" y="1106383"/>
                  <a:pt x="0" y="1138773"/>
                </a:cubicBezTo>
                <a:cubicBezTo>
                  <a:pt x="16967" y="893096"/>
                  <a:pt x="24017" y="777443"/>
                  <a:pt x="0" y="592162"/>
                </a:cubicBezTo>
                <a:cubicBezTo>
                  <a:pt x="-24017" y="406881"/>
                  <a:pt x="-18451" y="243262"/>
                  <a:pt x="0" y="0"/>
                </a:cubicBezTo>
                <a:close/>
              </a:path>
              <a:path w="3983542" h="1138773" stroke="0" extrusionOk="0">
                <a:moveTo>
                  <a:pt x="0" y="0"/>
                </a:moveTo>
                <a:cubicBezTo>
                  <a:pt x="190069" y="-942"/>
                  <a:pt x="451638" y="-10539"/>
                  <a:pt x="624088" y="0"/>
                </a:cubicBezTo>
                <a:cubicBezTo>
                  <a:pt x="796538" y="10539"/>
                  <a:pt x="1052379" y="-11014"/>
                  <a:pt x="1168506" y="0"/>
                </a:cubicBezTo>
                <a:cubicBezTo>
                  <a:pt x="1284633" y="11014"/>
                  <a:pt x="1709312" y="-29525"/>
                  <a:pt x="1912100" y="0"/>
                </a:cubicBezTo>
                <a:cubicBezTo>
                  <a:pt x="2114888" y="29525"/>
                  <a:pt x="2247442" y="-13296"/>
                  <a:pt x="2536188" y="0"/>
                </a:cubicBezTo>
                <a:cubicBezTo>
                  <a:pt x="2824934" y="13296"/>
                  <a:pt x="2898649" y="-8150"/>
                  <a:pt x="3160277" y="0"/>
                </a:cubicBezTo>
                <a:cubicBezTo>
                  <a:pt x="3421905" y="8150"/>
                  <a:pt x="3638395" y="-16312"/>
                  <a:pt x="3983542" y="0"/>
                </a:cubicBezTo>
                <a:cubicBezTo>
                  <a:pt x="3968243" y="179832"/>
                  <a:pt x="3977322" y="410773"/>
                  <a:pt x="3983542" y="546611"/>
                </a:cubicBezTo>
                <a:cubicBezTo>
                  <a:pt x="3989762" y="682449"/>
                  <a:pt x="3955488" y="915014"/>
                  <a:pt x="3983542" y="1138773"/>
                </a:cubicBezTo>
                <a:cubicBezTo>
                  <a:pt x="3796523" y="1120332"/>
                  <a:pt x="3517458" y="1122595"/>
                  <a:pt x="3399289" y="1138773"/>
                </a:cubicBezTo>
                <a:cubicBezTo>
                  <a:pt x="3281120" y="1154951"/>
                  <a:pt x="2908294" y="1158942"/>
                  <a:pt x="2735366" y="1138773"/>
                </a:cubicBezTo>
                <a:cubicBezTo>
                  <a:pt x="2562438" y="1118604"/>
                  <a:pt x="2396756" y="1123984"/>
                  <a:pt x="2071442" y="1138773"/>
                </a:cubicBezTo>
                <a:cubicBezTo>
                  <a:pt x="1746128" y="1153562"/>
                  <a:pt x="1612495" y="1143111"/>
                  <a:pt x="1447354" y="1138773"/>
                </a:cubicBezTo>
                <a:cubicBezTo>
                  <a:pt x="1282213" y="1134435"/>
                  <a:pt x="889877" y="1108596"/>
                  <a:pt x="703759" y="1138773"/>
                </a:cubicBezTo>
                <a:cubicBezTo>
                  <a:pt x="517642" y="1168950"/>
                  <a:pt x="190619" y="1146504"/>
                  <a:pt x="0" y="1138773"/>
                </a:cubicBezTo>
                <a:cubicBezTo>
                  <a:pt x="4955" y="952548"/>
                  <a:pt x="-11190" y="781940"/>
                  <a:pt x="0" y="592162"/>
                </a:cubicBezTo>
                <a:cubicBezTo>
                  <a:pt x="11190" y="402384"/>
                  <a:pt x="-13630" y="264830"/>
                  <a:pt x="0" y="0"/>
                </a:cubicBezTo>
                <a:close/>
              </a:path>
            </a:pathLst>
          </a:custGeom>
          <a:solidFill>
            <a:schemeClr val="tx2">
              <a:lumMod val="20000"/>
              <a:lumOff val="80000"/>
            </a:schemeClr>
          </a:solidFill>
          <a:ln>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72000" rIns="0" bIns="0" rtlCol="0">
            <a:noAutofit/>
          </a:bodyPr>
          <a:lstStyle/>
          <a:p>
            <a:pPr algn="ctr"/>
            <a:r>
              <a:rPr lang="da-DK" sz="2400" b="1">
                <a:latin typeface="Amatic SC" panose="00000500000000000000" pitchFamily="2" charset="-79"/>
                <a:cs typeface="Amatic SC" panose="00000500000000000000" pitchFamily="2" charset="-79"/>
              </a:rPr>
              <a:t>Spørgeskema</a:t>
            </a:r>
          </a:p>
          <a:p>
            <a:pPr marL="360000" lvl="1" indent="-108000">
              <a:buFontTx/>
              <a:buChar char="-"/>
            </a:pPr>
            <a:r>
              <a:rPr lang="da-DK" sz="1200" b="1">
                <a:latin typeface="Quicksand" panose="020B0604020202020204" charset="0"/>
                <a:cs typeface="Amatic SC" panose="00000500000000000000" pitchFamily="2" charset="-79"/>
              </a:rPr>
              <a:t>Spørgeskemaundersøgelse </a:t>
            </a:r>
            <a:r>
              <a:rPr lang="da-DK" sz="1200">
                <a:latin typeface="Quicksand" panose="020B0604020202020204" charset="0"/>
                <a:cs typeface="Amatic SC" panose="00000500000000000000" pitchFamily="2" charset="-79"/>
              </a:rPr>
              <a:t>blandt alt </a:t>
            </a:r>
            <a:r>
              <a:rPr lang="da-DK" sz="1200">
                <a:latin typeface="Quicksand" panose="020B0604020202020204" charset="0"/>
                <a:ea typeface="Verdana" pitchFamily="34" charset="0"/>
                <a:cs typeface="Amatic SC" panose="00000500000000000000" pitchFamily="2" charset="-79"/>
              </a:rPr>
              <a:t>det pædagogiske personale på alle skoler i ni nordjyske kommuner </a:t>
            </a:r>
            <a:r>
              <a:rPr lang="da-DK" sz="1200">
                <a:latin typeface="Quicksand" panose="020B0604020202020204" charset="0"/>
                <a:cs typeface="Amatic SC" panose="00000500000000000000" pitchFamily="2" charset="-79"/>
              </a:rPr>
              <a:t>i marts 2023</a:t>
            </a:r>
          </a:p>
          <a:p>
            <a:pPr marL="342900" indent="-342900">
              <a:buFontTx/>
              <a:buChar char="-"/>
            </a:pPr>
            <a:endParaRPr lang="da-DK" sz="1400" b="1">
              <a:latin typeface="Quicksand" panose="020B0604020202020204" charset="0"/>
              <a:cs typeface="Amatic SC" panose="00000500000000000000" pitchFamily="2" charset="-79"/>
            </a:endParaRPr>
          </a:p>
        </p:txBody>
      </p:sp>
      <p:sp>
        <p:nvSpPr>
          <p:cNvPr id="4" name="TextBox 3">
            <a:extLst>
              <a:ext uri="{FF2B5EF4-FFF2-40B4-BE49-F238E27FC236}">
                <a16:creationId xmlns:a16="http://schemas.microsoft.com/office/drawing/2014/main" id="{2C434F6C-E91D-3DB7-EF57-ACCDEFF78CF9}"/>
              </a:ext>
            </a:extLst>
          </p:cNvPr>
          <p:cNvSpPr txBox="1"/>
          <p:nvPr/>
        </p:nvSpPr>
        <p:spPr>
          <a:xfrm>
            <a:off x="380272" y="4189320"/>
            <a:ext cx="3991371" cy="1477328"/>
          </a:xfrm>
          <a:custGeom>
            <a:avLst/>
            <a:gdLst>
              <a:gd name="connsiteX0" fmla="*/ 0 w 3991371"/>
              <a:gd name="connsiteY0" fmla="*/ 0 h 1477328"/>
              <a:gd name="connsiteX1" fmla="*/ 585401 w 3991371"/>
              <a:gd name="connsiteY1" fmla="*/ 0 h 1477328"/>
              <a:gd name="connsiteX2" fmla="*/ 1290543 w 3991371"/>
              <a:gd name="connsiteY2" fmla="*/ 0 h 1477328"/>
              <a:gd name="connsiteX3" fmla="*/ 1915858 w 3991371"/>
              <a:gd name="connsiteY3" fmla="*/ 0 h 1477328"/>
              <a:gd name="connsiteX4" fmla="*/ 2501259 w 3991371"/>
              <a:gd name="connsiteY4" fmla="*/ 0 h 1477328"/>
              <a:gd name="connsiteX5" fmla="*/ 3206401 w 3991371"/>
              <a:gd name="connsiteY5" fmla="*/ 0 h 1477328"/>
              <a:gd name="connsiteX6" fmla="*/ 3991371 w 3991371"/>
              <a:gd name="connsiteY6" fmla="*/ 0 h 1477328"/>
              <a:gd name="connsiteX7" fmla="*/ 3991371 w 3991371"/>
              <a:gd name="connsiteY7" fmla="*/ 492443 h 1477328"/>
              <a:gd name="connsiteX8" fmla="*/ 3991371 w 3991371"/>
              <a:gd name="connsiteY8" fmla="*/ 955339 h 1477328"/>
              <a:gd name="connsiteX9" fmla="*/ 3991371 w 3991371"/>
              <a:gd name="connsiteY9" fmla="*/ 1477328 h 1477328"/>
              <a:gd name="connsiteX10" fmla="*/ 3405970 w 3991371"/>
              <a:gd name="connsiteY10" fmla="*/ 1477328 h 1477328"/>
              <a:gd name="connsiteX11" fmla="*/ 2860483 w 3991371"/>
              <a:gd name="connsiteY11" fmla="*/ 1477328 h 1477328"/>
              <a:gd name="connsiteX12" fmla="*/ 2155340 w 3991371"/>
              <a:gd name="connsiteY12" fmla="*/ 1477328 h 1477328"/>
              <a:gd name="connsiteX13" fmla="*/ 1569939 w 3991371"/>
              <a:gd name="connsiteY13" fmla="*/ 1477328 h 1477328"/>
              <a:gd name="connsiteX14" fmla="*/ 864797 w 3991371"/>
              <a:gd name="connsiteY14" fmla="*/ 1477328 h 1477328"/>
              <a:gd name="connsiteX15" fmla="*/ 0 w 3991371"/>
              <a:gd name="connsiteY15" fmla="*/ 1477328 h 1477328"/>
              <a:gd name="connsiteX16" fmla="*/ 0 w 3991371"/>
              <a:gd name="connsiteY16" fmla="*/ 999659 h 1477328"/>
              <a:gd name="connsiteX17" fmla="*/ 0 w 3991371"/>
              <a:gd name="connsiteY17" fmla="*/ 492443 h 1477328"/>
              <a:gd name="connsiteX18" fmla="*/ 0 w 3991371"/>
              <a:gd name="connsiteY18"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1371" h="1477328" fill="none" extrusionOk="0">
                <a:moveTo>
                  <a:pt x="0" y="0"/>
                </a:moveTo>
                <a:cubicBezTo>
                  <a:pt x="174483" y="13242"/>
                  <a:pt x="411434" y="21092"/>
                  <a:pt x="585401" y="0"/>
                </a:cubicBezTo>
                <a:cubicBezTo>
                  <a:pt x="759368" y="-21092"/>
                  <a:pt x="1010112" y="-14217"/>
                  <a:pt x="1290543" y="0"/>
                </a:cubicBezTo>
                <a:cubicBezTo>
                  <a:pt x="1570974" y="14217"/>
                  <a:pt x="1783008" y="-28860"/>
                  <a:pt x="1915858" y="0"/>
                </a:cubicBezTo>
                <a:cubicBezTo>
                  <a:pt x="2048708" y="28860"/>
                  <a:pt x="2374879" y="1458"/>
                  <a:pt x="2501259" y="0"/>
                </a:cubicBezTo>
                <a:cubicBezTo>
                  <a:pt x="2627639" y="-1458"/>
                  <a:pt x="3045144" y="4099"/>
                  <a:pt x="3206401" y="0"/>
                </a:cubicBezTo>
                <a:cubicBezTo>
                  <a:pt x="3367658" y="-4099"/>
                  <a:pt x="3795806" y="12049"/>
                  <a:pt x="3991371" y="0"/>
                </a:cubicBezTo>
                <a:cubicBezTo>
                  <a:pt x="4003807" y="232773"/>
                  <a:pt x="4007742" y="377088"/>
                  <a:pt x="3991371" y="492443"/>
                </a:cubicBezTo>
                <a:cubicBezTo>
                  <a:pt x="3975000" y="607798"/>
                  <a:pt x="3992306" y="858827"/>
                  <a:pt x="3991371" y="955339"/>
                </a:cubicBezTo>
                <a:cubicBezTo>
                  <a:pt x="3990436" y="1051851"/>
                  <a:pt x="4010507" y="1310649"/>
                  <a:pt x="3991371" y="1477328"/>
                </a:cubicBezTo>
                <a:cubicBezTo>
                  <a:pt x="3784387" y="1448722"/>
                  <a:pt x="3698238" y="1489805"/>
                  <a:pt x="3405970" y="1477328"/>
                </a:cubicBezTo>
                <a:cubicBezTo>
                  <a:pt x="3113702" y="1464851"/>
                  <a:pt x="3052605" y="1486056"/>
                  <a:pt x="2860483" y="1477328"/>
                </a:cubicBezTo>
                <a:cubicBezTo>
                  <a:pt x="2668361" y="1468600"/>
                  <a:pt x="2442460" y="1508128"/>
                  <a:pt x="2155340" y="1477328"/>
                </a:cubicBezTo>
                <a:cubicBezTo>
                  <a:pt x="1868220" y="1446528"/>
                  <a:pt x="1761633" y="1463693"/>
                  <a:pt x="1569939" y="1477328"/>
                </a:cubicBezTo>
                <a:cubicBezTo>
                  <a:pt x="1378245" y="1490963"/>
                  <a:pt x="1064754" y="1501927"/>
                  <a:pt x="864797" y="1477328"/>
                </a:cubicBezTo>
                <a:cubicBezTo>
                  <a:pt x="664840" y="1452729"/>
                  <a:pt x="367745" y="1513639"/>
                  <a:pt x="0" y="1477328"/>
                </a:cubicBezTo>
                <a:cubicBezTo>
                  <a:pt x="-19723" y="1258529"/>
                  <a:pt x="2659" y="1187436"/>
                  <a:pt x="0" y="999659"/>
                </a:cubicBezTo>
                <a:cubicBezTo>
                  <a:pt x="-2659" y="811882"/>
                  <a:pt x="5087" y="688364"/>
                  <a:pt x="0" y="492443"/>
                </a:cubicBezTo>
                <a:cubicBezTo>
                  <a:pt x="-5087" y="296522"/>
                  <a:pt x="19499" y="141125"/>
                  <a:pt x="0" y="0"/>
                </a:cubicBezTo>
                <a:close/>
              </a:path>
              <a:path w="3991371" h="1477328" stroke="0" extrusionOk="0">
                <a:moveTo>
                  <a:pt x="0" y="0"/>
                </a:moveTo>
                <a:cubicBezTo>
                  <a:pt x="176038" y="30478"/>
                  <a:pt x="459887" y="-1171"/>
                  <a:pt x="625315" y="0"/>
                </a:cubicBezTo>
                <a:cubicBezTo>
                  <a:pt x="790744" y="1171"/>
                  <a:pt x="987973" y="10331"/>
                  <a:pt x="1170802" y="0"/>
                </a:cubicBezTo>
                <a:cubicBezTo>
                  <a:pt x="1353631" y="-10331"/>
                  <a:pt x="1608836" y="999"/>
                  <a:pt x="1915858" y="0"/>
                </a:cubicBezTo>
                <a:cubicBezTo>
                  <a:pt x="2222880" y="-999"/>
                  <a:pt x="2243155" y="28192"/>
                  <a:pt x="2541173" y="0"/>
                </a:cubicBezTo>
                <a:cubicBezTo>
                  <a:pt x="2839191" y="-28192"/>
                  <a:pt x="2961449" y="-24306"/>
                  <a:pt x="3166488" y="0"/>
                </a:cubicBezTo>
                <a:cubicBezTo>
                  <a:pt x="3371528" y="24306"/>
                  <a:pt x="3820207" y="4180"/>
                  <a:pt x="3991371" y="0"/>
                </a:cubicBezTo>
                <a:cubicBezTo>
                  <a:pt x="3995540" y="108949"/>
                  <a:pt x="3997444" y="293481"/>
                  <a:pt x="3991371" y="462896"/>
                </a:cubicBezTo>
                <a:cubicBezTo>
                  <a:pt x="3985298" y="632311"/>
                  <a:pt x="3982678" y="754333"/>
                  <a:pt x="3991371" y="955339"/>
                </a:cubicBezTo>
                <a:cubicBezTo>
                  <a:pt x="4000064" y="1156345"/>
                  <a:pt x="3992547" y="1251853"/>
                  <a:pt x="3991371" y="1477328"/>
                </a:cubicBezTo>
                <a:cubicBezTo>
                  <a:pt x="3831651" y="1468602"/>
                  <a:pt x="3635672" y="1473735"/>
                  <a:pt x="3405970" y="1477328"/>
                </a:cubicBezTo>
                <a:cubicBezTo>
                  <a:pt x="3176268" y="1480921"/>
                  <a:pt x="2977234" y="1448746"/>
                  <a:pt x="2740741" y="1477328"/>
                </a:cubicBezTo>
                <a:cubicBezTo>
                  <a:pt x="2504248" y="1505910"/>
                  <a:pt x="2373207" y="1461524"/>
                  <a:pt x="2115427" y="1477328"/>
                </a:cubicBezTo>
                <a:cubicBezTo>
                  <a:pt x="1857647" y="1493132"/>
                  <a:pt x="1526751" y="1456894"/>
                  <a:pt x="1370371" y="1477328"/>
                </a:cubicBezTo>
                <a:cubicBezTo>
                  <a:pt x="1213991" y="1497762"/>
                  <a:pt x="794556" y="1458533"/>
                  <a:pt x="625315" y="1477328"/>
                </a:cubicBezTo>
                <a:cubicBezTo>
                  <a:pt x="456074" y="1496123"/>
                  <a:pt x="254021" y="1448902"/>
                  <a:pt x="0" y="1477328"/>
                </a:cubicBezTo>
                <a:cubicBezTo>
                  <a:pt x="3028" y="1249424"/>
                  <a:pt x="15679" y="1210974"/>
                  <a:pt x="0" y="984885"/>
                </a:cubicBezTo>
                <a:cubicBezTo>
                  <a:pt x="-15679" y="758796"/>
                  <a:pt x="-22811" y="637841"/>
                  <a:pt x="0" y="507216"/>
                </a:cubicBezTo>
                <a:cubicBezTo>
                  <a:pt x="22811" y="376591"/>
                  <a:pt x="-11239" y="149112"/>
                  <a:pt x="0" y="0"/>
                </a:cubicBezTo>
                <a:close/>
              </a:path>
            </a:pathLst>
          </a:custGeom>
          <a:solidFill>
            <a:schemeClr val="tx2">
              <a:lumMod val="20000"/>
              <a:lumOff val="80000"/>
            </a:schemeClr>
          </a:solidFill>
          <a:ln>
            <a:solidFill>
              <a:schemeClr val="accent4"/>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a:latin typeface="Amatic SC" panose="00000500000000000000" pitchFamily="2" charset="-79"/>
                <a:cs typeface="Amatic SC" panose="00000500000000000000" pitchFamily="2" charset="-79"/>
              </a:rPr>
              <a:t>Dialogværktøjer</a:t>
            </a:r>
          </a:p>
          <a:p>
            <a:pPr marL="360000" lvl="1" indent="-108000">
              <a:buFontTx/>
              <a:buChar char="-"/>
            </a:pPr>
            <a:r>
              <a:rPr lang="da-DK" sz="1200" b="1">
                <a:latin typeface="Quicksand" panose="020B0604020202020204" charset="0"/>
                <a:cs typeface="Amatic SC" panose="00000500000000000000" pitchFamily="2" charset="-79"/>
              </a:rPr>
              <a:t>Fem lydoptagelser </a:t>
            </a:r>
            <a:r>
              <a:rPr lang="da-DK" sz="1200">
                <a:latin typeface="Quicksand" panose="020B0604020202020204" charset="0"/>
                <a:cs typeface="Amatic SC" panose="00000500000000000000" pitchFamily="2" charset="-79"/>
              </a:rPr>
              <a:t>af dialoger i lederteams fra</a:t>
            </a:r>
            <a:br>
              <a:rPr lang="da-DK" sz="1200">
                <a:latin typeface="Quicksand" panose="020B0604020202020204" charset="0"/>
                <a:cs typeface="Amatic SC" panose="00000500000000000000" pitchFamily="2" charset="-79"/>
              </a:rPr>
            </a:br>
            <a:r>
              <a:rPr lang="da-DK" sz="1200">
                <a:latin typeface="Quicksand" panose="020B0604020202020204" charset="0"/>
                <a:cs typeface="Amatic SC" panose="00000500000000000000" pitchFamily="2" charset="-79"/>
              </a:rPr>
              <a:t>forskellige skoler</a:t>
            </a:r>
          </a:p>
          <a:p>
            <a:pPr lvl="1"/>
            <a:endParaRPr lang="da-DK" sz="1200">
              <a:latin typeface="Quicksand" panose="020B0604020202020204" charset="0"/>
              <a:cs typeface="Amatic SC" panose="00000500000000000000" pitchFamily="2" charset="-79"/>
            </a:endParaRPr>
          </a:p>
          <a:p>
            <a:pPr marL="360000" lvl="1" indent="-108000">
              <a:buFontTx/>
              <a:buChar char="-"/>
            </a:pPr>
            <a:r>
              <a:rPr lang="da-DK" sz="1200" b="1">
                <a:latin typeface="Quicksand" panose="020B0604020202020204" charset="0"/>
                <a:cs typeface="Amatic SC" panose="00000500000000000000" pitchFamily="2" charset="-79"/>
              </a:rPr>
              <a:t>Fem lydoptagelser </a:t>
            </a:r>
            <a:r>
              <a:rPr lang="da-DK" sz="1200">
                <a:latin typeface="Quicksand" panose="020B0604020202020204" charset="0"/>
                <a:cs typeface="Amatic SC" panose="00000500000000000000" pitchFamily="2" charset="-79"/>
              </a:rPr>
              <a:t>af dialoger i teams</a:t>
            </a:r>
            <a:br>
              <a:rPr lang="da-DK" sz="1200">
                <a:latin typeface="Quicksand" panose="020B0604020202020204" charset="0"/>
                <a:cs typeface="Amatic SC" panose="00000500000000000000" pitchFamily="2" charset="-79"/>
              </a:rPr>
            </a:br>
            <a:r>
              <a:rPr lang="da-DK" sz="1200">
                <a:latin typeface="Quicksand" panose="020B0604020202020204" charset="0"/>
                <a:cs typeface="Amatic SC" panose="00000500000000000000" pitchFamily="2" charset="-79"/>
              </a:rPr>
              <a:t>(det pædagogiske personale) fra forskellige skoler</a:t>
            </a:r>
          </a:p>
          <a:p>
            <a:pPr marL="800100" lvl="1" indent="-342900">
              <a:buFontTx/>
              <a:buChar char="-"/>
            </a:pPr>
            <a:endParaRPr lang="da-DK" sz="1200" b="1">
              <a:latin typeface="Quicksand" panose="020B0604020202020204" charset="0"/>
              <a:cs typeface="Amatic SC" panose="00000500000000000000" pitchFamily="2" charset="-79"/>
            </a:endParaRPr>
          </a:p>
        </p:txBody>
      </p:sp>
      <p:sp>
        <p:nvSpPr>
          <p:cNvPr id="5" name="TextBox 4">
            <a:extLst>
              <a:ext uri="{FF2B5EF4-FFF2-40B4-BE49-F238E27FC236}">
                <a16:creationId xmlns:a16="http://schemas.microsoft.com/office/drawing/2014/main" id="{F8011E77-FD52-8D59-DF69-25DB95D1DA2D}"/>
              </a:ext>
            </a:extLst>
          </p:cNvPr>
          <p:cNvSpPr txBox="1"/>
          <p:nvPr/>
        </p:nvSpPr>
        <p:spPr>
          <a:xfrm>
            <a:off x="4792256" y="2034885"/>
            <a:ext cx="3191855" cy="3631763"/>
          </a:xfrm>
          <a:custGeom>
            <a:avLst/>
            <a:gdLst>
              <a:gd name="connsiteX0" fmla="*/ 0 w 3191855"/>
              <a:gd name="connsiteY0" fmla="*/ 0 h 3631763"/>
              <a:gd name="connsiteX1" fmla="*/ 702208 w 3191855"/>
              <a:gd name="connsiteY1" fmla="*/ 0 h 3631763"/>
              <a:gd name="connsiteX2" fmla="*/ 1372498 w 3191855"/>
              <a:gd name="connsiteY2" fmla="*/ 0 h 3631763"/>
              <a:gd name="connsiteX3" fmla="*/ 2010869 w 3191855"/>
              <a:gd name="connsiteY3" fmla="*/ 0 h 3631763"/>
              <a:gd name="connsiteX4" fmla="*/ 3191855 w 3191855"/>
              <a:gd name="connsiteY4" fmla="*/ 0 h 3631763"/>
              <a:gd name="connsiteX5" fmla="*/ 3191855 w 3191855"/>
              <a:gd name="connsiteY5" fmla="*/ 677929 h 3631763"/>
              <a:gd name="connsiteX6" fmla="*/ 3191855 w 3191855"/>
              <a:gd name="connsiteY6" fmla="*/ 1319541 h 3631763"/>
              <a:gd name="connsiteX7" fmla="*/ 3191855 w 3191855"/>
              <a:gd name="connsiteY7" fmla="*/ 1852199 h 3631763"/>
              <a:gd name="connsiteX8" fmla="*/ 3191855 w 3191855"/>
              <a:gd name="connsiteY8" fmla="*/ 2493811 h 3631763"/>
              <a:gd name="connsiteX9" fmla="*/ 3191855 w 3191855"/>
              <a:gd name="connsiteY9" fmla="*/ 2990152 h 3631763"/>
              <a:gd name="connsiteX10" fmla="*/ 3191855 w 3191855"/>
              <a:gd name="connsiteY10" fmla="*/ 3631763 h 3631763"/>
              <a:gd name="connsiteX11" fmla="*/ 2617321 w 3191855"/>
              <a:gd name="connsiteY11" fmla="*/ 3631763 h 3631763"/>
              <a:gd name="connsiteX12" fmla="*/ 1915113 w 3191855"/>
              <a:gd name="connsiteY12" fmla="*/ 3631763 h 3631763"/>
              <a:gd name="connsiteX13" fmla="*/ 1308661 w 3191855"/>
              <a:gd name="connsiteY13" fmla="*/ 3631763 h 3631763"/>
              <a:gd name="connsiteX14" fmla="*/ 606452 w 3191855"/>
              <a:gd name="connsiteY14" fmla="*/ 3631763 h 3631763"/>
              <a:gd name="connsiteX15" fmla="*/ 0 w 3191855"/>
              <a:gd name="connsiteY15" fmla="*/ 3631763 h 3631763"/>
              <a:gd name="connsiteX16" fmla="*/ 0 w 3191855"/>
              <a:gd name="connsiteY16" fmla="*/ 3135422 h 3631763"/>
              <a:gd name="connsiteX17" fmla="*/ 0 w 3191855"/>
              <a:gd name="connsiteY17" fmla="*/ 2493811 h 3631763"/>
              <a:gd name="connsiteX18" fmla="*/ 0 w 3191855"/>
              <a:gd name="connsiteY18" fmla="*/ 1997470 h 3631763"/>
              <a:gd name="connsiteX19" fmla="*/ 0 w 3191855"/>
              <a:gd name="connsiteY19" fmla="*/ 1501129 h 3631763"/>
              <a:gd name="connsiteX20" fmla="*/ 0 w 3191855"/>
              <a:gd name="connsiteY20" fmla="*/ 823200 h 3631763"/>
              <a:gd name="connsiteX21" fmla="*/ 0 w 3191855"/>
              <a:gd name="connsiteY21" fmla="*/ 0 h 363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91855" h="3631763" fill="none" extrusionOk="0">
                <a:moveTo>
                  <a:pt x="0" y="0"/>
                </a:moveTo>
                <a:cubicBezTo>
                  <a:pt x="247222" y="15772"/>
                  <a:pt x="408195" y="2755"/>
                  <a:pt x="702208" y="0"/>
                </a:cubicBezTo>
                <a:cubicBezTo>
                  <a:pt x="996221" y="-2755"/>
                  <a:pt x="1229379" y="-7637"/>
                  <a:pt x="1372498" y="0"/>
                </a:cubicBezTo>
                <a:cubicBezTo>
                  <a:pt x="1515617" y="7637"/>
                  <a:pt x="1862230" y="-6227"/>
                  <a:pt x="2010869" y="0"/>
                </a:cubicBezTo>
                <a:cubicBezTo>
                  <a:pt x="2159508" y="6227"/>
                  <a:pt x="2848726" y="-12682"/>
                  <a:pt x="3191855" y="0"/>
                </a:cubicBezTo>
                <a:cubicBezTo>
                  <a:pt x="3177757" y="233322"/>
                  <a:pt x="3214380" y="399907"/>
                  <a:pt x="3191855" y="677929"/>
                </a:cubicBezTo>
                <a:cubicBezTo>
                  <a:pt x="3169330" y="955951"/>
                  <a:pt x="3167288" y="1060612"/>
                  <a:pt x="3191855" y="1319541"/>
                </a:cubicBezTo>
                <a:cubicBezTo>
                  <a:pt x="3216422" y="1578470"/>
                  <a:pt x="3193400" y="1667830"/>
                  <a:pt x="3191855" y="1852199"/>
                </a:cubicBezTo>
                <a:cubicBezTo>
                  <a:pt x="3190310" y="2036568"/>
                  <a:pt x="3207606" y="2275692"/>
                  <a:pt x="3191855" y="2493811"/>
                </a:cubicBezTo>
                <a:cubicBezTo>
                  <a:pt x="3176104" y="2711930"/>
                  <a:pt x="3170735" y="2827623"/>
                  <a:pt x="3191855" y="2990152"/>
                </a:cubicBezTo>
                <a:cubicBezTo>
                  <a:pt x="3212975" y="3152681"/>
                  <a:pt x="3223013" y="3500952"/>
                  <a:pt x="3191855" y="3631763"/>
                </a:cubicBezTo>
                <a:cubicBezTo>
                  <a:pt x="2981844" y="3642880"/>
                  <a:pt x="2777422" y="3618145"/>
                  <a:pt x="2617321" y="3631763"/>
                </a:cubicBezTo>
                <a:cubicBezTo>
                  <a:pt x="2457220" y="3645381"/>
                  <a:pt x="2127662" y="3616476"/>
                  <a:pt x="1915113" y="3631763"/>
                </a:cubicBezTo>
                <a:cubicBezTo>
                  <a:pt x="1702564" y="3647050"/>
                  <a:pt x="1542716" y="3645856"/>
                  <a:pt x="1308661" y="3631763"/>
                </a:cubicBezTo>
                <a:cubicBezTo>
                  <a:pt x="1074606" y="3617670"/>
                  <a:pt x="818282" y="3607296"/>
                  <a:pt x="606452" y="3631763"/>
                </a:cubicBezTo>
                <a:cubicBezTo>
                  <a:pt x="394622" y="3656230"/>
                  <a:pt x="280538" y="3641037"/>
                  <a:pt x="0" y="3631763"/>
                </a:cubicBezTo>
                <a:cubicBezTo>
                  <a:pt x="-22579" y="3463511"/>
                  <a:pt x="-1889" y="3353787"/>
                  <a:pt x="0" y="3135422"/>
                </a:cubicBezTo>
                <a:cubicBezTo>
                  <a:pt x="1889" y="2917057"/>
                  <a:pt x="-5638" y="2656833"/>
                  <a:pt x="0" y="2493811"/>
                </a:cubicBezTo>
                <a:cubicBezTo>
                  <a:pt x="5638" y="2330789"/>
                  <a:pt x="13787" y="2183556"/>
                  <a:pt x="0" y="1997470"/>
                </a:cubicBezTo>
                <a:cubicBezTo>
                  <a:pt x="-13787" y="1811384"/>
                  <a:pt x="1087" y="1720051"/>
                  <a:pt x="0" y="1501129"/>
                </a:cubicBezTo>
                <a:cubicBezTo>
                  <a:pt x="-1087" y="1282207"/>
                  <a:pt x="14923" y="1114852"/>
                  <a:pt x="0" y="823200"/>
                </a:cubicBezTo>
                <a:cubicBezTo>
                  <a:pt x="-14923" y="531548"/>
                  <a:pt x="15101" y="185124"/>
                  <a:pt x="0" y="0"/>
                </a:cubicBezTo>
                <a:close/>
              </a:path>
              <a:path w="3191855" h="3631763" stroke="0" extrusionOk="0">
                <a:moveTo>
                  <a:pt x="0" y="0"/>
                </a:moveTo>
                <a:cubicBezTo>
                  <a:pt x="148733" y="5662"/>
                  <a:pt x="323181" y="-29486"/>
                  <a:pt x="606452" y="0"/>
                </a:cubicBezTo>
                <a:cubicBezTo>
                  <a:pt x="889723" y="29486"/>
                  <a:pt x="884118" y="3669"/>
                  <a:pt x="1149068" y="0"/>
                </a:cubicBezTo>
                <a:cubicBezTo>
                  <a:pt x="1414018" y="-3669"/>
                  <a:pt x="1535308" y="30514"/>
                  <a:pt x="1851276" y="0"/>
                </a:cubicBezTo>
                <a:cubicBezTo>
                  <a:pt x="2167244" y="-30514"/>
                  <a:pt x="2175792" y="-14065"/>
                  <a:pt x="2457728" y="0"/>
                </a:cubicBezTo>
                <a:cubicBezTo>
                  <a:pt x="2739664" y="14065"/>
                  <a:pt x="2953605" y="-18183"/>
                  <a:pt x="3191855" y="0"/>
                </a:cubicBezTo>
                <a:cubicBezTo>
                  <a:pt x="3171361" y="157538"/>
                  <a:pt x="3184552" y="388594"/>
                  <a:pt x="3191855" y="677929"/>
                </a:cubicBezTo>
                <a:cubicBezTo>
                  <a:pt x="3199158" y="967264"/>
                  <a:pt x="3196235" y="1073328"/>
                  <a:pt x="3191855" y="1283223"/>
                </a:cubicBezTo>
                <a:cubicBezTo>
                  <a:pt x="3187475" y="1493118"/>
                  <a:pt x="3162025" y="1747110"/>
                  <a:pt x="3191855" y="1888517"/>
                </a:cubicBezTo>
                <a:cubicBezTo>
                  <a:pt x="3221685" y="2029924"/>
                  <a:pt x="3185470" y="2280649"/>
                  <a:pt x="3191855" y="2421175"/>
                </a:cubicBezTo>
                <a:cubicBezTo>
                  <a:pt x="3198240" y="2561701"/>
                  <a:pt x="3172585" y="2809797"/>
                  <a:pt x="3191855" y="2953834"/>
                </a:cubicBezTo>
                <a:cubicBezTo>
                  <a:pt x="3211125" y="3097871"/>
                  <a:pt x="3198108" y="3439381"/>
                  <a:pt x="3191855" y="3631763"/>
                </a:cubicBezTo>
                <a:cubicBezTo>
                  <a:pt x="2908947" y="3601457"/>
                  <a:pt x="2691100" y="3645183"/>
                  <a:pt x="2521565" y="3631763"/>
                </a:cubicBezTo>
                <a:cubicBezTo>
                  <a:pt x="2352030" y="3618344"/>
                  <a:pt x="2049592" y="3620210"/>
                  <a:pt x="1819357" y="3631763"/>
                </a:cubicBezTo>
                <a:cubicBezTo>
                  <a:pt x="1589122" y="3643316"/>
                  <a:pt x="1384764" y="3625677"/>
                  <a:pt x="1117149" y="3631763"/>
                </a:cubicBezTo>
                <a:cubicBezTo>
                  <a:pt x="849534" y="3637849"/>
                  <a:pt x="557516" y="3579962"/>
                  <a:pt x="0" y="3631763"/>
                </a:cubicBezTo>
                <a:cubicBezTo>
                  <a:pt x="18178" y="3474992"/>
                  <a:pt x="16179" y="3166028"/>
                  <a:pt x="0" y="3026469"/>
                </a:cubicBezTo>
                <a:cubicBezTo>
                  <a:pt x="-16179" y="2886910"/>
                  <a:pt x="11626" y="2650557"/>
                  <a:pt x="0" y="2457493"/>
                </a:cubicBezTo>
                <a:cubicBezTo>
                  <a:pt x="-11626" y="2264429"/>
                  <a:pt x="-24216" y="2181398"/>
                  <a:pt x="0" y="1961152"/>
                </a:cubicBezTo>
                <a:cubicBezTo>
                  <a:pt x="24216" y="1740906"/>
                  <a:pt x="-12269" y="1571218"/>
                  <a:pt x="0" y="1428493"/>
                </a:cubicBezTo>
                <a:cubicBezTo>
                  <a:pt x="12269" y="1285768"/>
                  <a:pt x="17895" y="1044807"/>
                  <a:pt x="0" y="895835"/>
                </a:cubicBezTo>
                <a:cubicBezTo>
                  <a:pt x="-17895" y="746863"/>
                  <a:pt x="19059" y="442557"/>
                  <a:pt x="0" y="0"/>
                </a:cubicBezTo>
                <a:close/>
              </a:path>
            </a:pathLst>
          </a:custGeom>
          <a:solidFill>
            <a:schemeClr val="tx2">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a:latin typeface="Amatic SC" panose="00000500000000000000" pitchFamily="2" charset="-79"/>
                <a:cs typeface="Amatic SC" panose="00000500000000000000" pitchFamily="2" charset="-79"/>
              </a:rPr>
              <a:t>interviews på skoler</a:t>
            </a: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lvl="1"/>
            <a:endParaRPr lang="da-DK" sz="2000">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a:p>
            <a:pPr algn="ctr"/>
            <a:endParaRPr lang="da-DK" sz="2400" b="1">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C6DC51C9-021A-D41E-8C13-B63BF5F64C2F}"/>
              </a:ext>
            </a:extLst>
          </p:cNvPr>
          <p:cNvSpPr txBox="1"/>
          <p:nvPr/>
        </p:nvSpPr>
        <p:spPr>
          <a:xfrm>
            <a:off x="5087162" y="4260474"/>
            <a:ext cx="2571738" cy="369332"/>
          </a:xfrm>
          <a:custGeom>
            <a:avLst/>
            <a:gdLst>
              <a:gd name="connsiteX0" fmla="*/ 0 w 2571738"/>
              <a:gd name="connsiteY0" fmla="*/ 0 h 369332"/>
              <a:gd name="connsiteX1" fmla="*/ 617217 w 2571738"/>
              <a:gd name="connsiteY1" fmla="*/ 0 h 369332"/>
              <a:gd name="connsiteX2" fmla="*/ 1182999 w 2571738"/>
              <a:gd name="connsiteY2" fmla="*/ 0 h 369332"/>
              <a:gd name="connsiteX3" fmla="*/ 1877369 w 2571738"/>
              <a:gd name="connsiteY3" fmla="*/ 0 h 369332"/>
              <a:gd name="connsiteX4" fmla="*/ 2571738 w 2571738"/>
              <a:gd name="connsiteY4" fmla="*/ 0 h 369332"/>
              <a:gd name="connsiteX5" fmla="*/ 2571738 w 2571738"/>
              <a:gd name="connsiteY5" fmla="*/ 369332 h 369332"/>
              <a:gd name="connsiteX6" fmla="*/ 1980238 w 2571738"/>
              <a:gd name="connsiteY6" fmla="*/ 369332 h 369332"/>
              <a:gd name="connsiteX7" fmla="*/ 1388739 w 2571738"/>
              <a:gd name="connsiteY7" fmla="*/ 369332 h 369332"/>
              <a:gd name="connsiteX8" fmla="*/ 694369 w 2571738"/>
              <a:gd name="connsiteY8" fmla="*/ 369332 h 369332"/>
              <a:gd name="connsiteX9" fmla="*/ 0 w 2571738"/>
              <a:gd name="connsiteY9" fmla="*/ 369332 h 369332"/>
              <a:gd name="connsiteX10" fmla="*/ 0 w 257173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38" h="369332" extrusionOk="0">
                <a:moveTo>
                  <a:pt x="0" y="0"/>
                </a:moveTo>
                <a:cubicBezTo>
                  <a:pt x="222907" y="-13606"/>
                  <a:pt x="488073" y="-28567"/>
                  <a:pt x="617217" y="0"/>
                </a:cubicBezTo>
                <a:cubicBezTo>
                  <a:pt x="746361" y="28567"/>
                  <a:pt x="1059442" y="10673"/>
                  <a:pt x="1182999" y="0"/>
                </a:cubicBezTo>
                <a:cubicBezTo>
                  <a:pt x="1306556" y="-10673"/>
                  <a:pt x="1569008" y="11899"/>
                  <a:pt x="1877369" y="0"/>
                </a:cubicBezTo>
                <a:cubicBezTo>
                  <a:pt x="2185730" y="-11899"/>
                  <a:pt x="2431630" y="31249"/>
                  <a:pt x="2571738" y="0"/>
                </a:cubicBezTo>
                <a:cubicBezTo>
                  <a:pt x="2588844" y="91456"/>
                  <a:pt x="2589897" y="211595"/>
                  <a:pt x="2571738" y="369332"/>
                </a:cubicBezTo>
                <a:cubicBezTo>
                  <a:pt x="2451904" y="398746"/>
                  <a:pt x="2207214" y="349778"/>
                  <a:pt x="1980238" y="369332"/>
                </a:cubicBezTo>
                <a:cubicBezTo>
                  <a:pt x="1753262" y="388886"/>
                  <a:pt x="1670905" y="371552"/>
                  <a:pt x="1388739" y="369332"/>
                </a:cubicBezTo>
                <a:cubicBezTo>
                  <a:pt x="1106573" y="367112"/>
                  <a:pt x="972365" y="343507"/>
                  <a:pt x="694369" y="369332"/>
                </a:cubicBezTo>
                <a:cubicBezTo>
                  <a:pt x="416373" y="395158"/>
                  <a:pt x="222865" y="337236"/>
                  <a:pt x="0" y="369332"/>
                </a:cubicBezTo>
                <a:cubicBezTo>
                  <a:pt x="11387" y="231265"/>
                  <a:pt x="-12011" y="175783"/>
                  <a:pt x="0" y="0"/>
                </a:cubicBezTo>
                <a:close/>
              </a:path>
            </a:pathLst>
          </a:custGeom>
          <a:noFill/>
          <a:ln>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algn="ctr"/>
            <a:r>
              <a:rPr lang="da-DK" sz="2400" b="1">
                <a:latin typeface="Amatic SC" panose="00000500000000000000" pitchFamily="2" charset="-79"/>
                <a:cs typeface="Amatic SC" panose="00000500000000000000" pitchFamily="2" charset="-79"/>
              </a:rPr>
              <a:t>Observationer</a:t>
            </a:r>
          </a:p>
        </p:txBody>
      </p:sp>
      <p:sp>
        <p:nvSpPr>
          <p:cNvPr id="11" name="TextBox 10">
            <a:extLst>
              <a:ext uri="{FF2B5EF4-FFF2-40B4-BE49-F238E27FC236}">
                <a16:creationId xmlns:a16="http://schemas.microsoft.com/office/drawing/2014/main" id="{6F1F60EC-D9D6-4AA9-32FC-3E3409DB52CB}"/>
              </a:ext>
            </a:extLst>
          </p:cNvPr>
          <p:cNvSpPr txBox="1"/>
          <p:nvPr/>
        </p:nvSpPr>
        <p:spPr>
          <a:xfrm>
            <a:off x="5087162" y="4713512"/>
            <a:ext cx="2648452" cy="553998"/>
          </a:xfrm>
          <a:prstGeom prst="rect">
            <a:avLst/>
          </a:prstGeom>
          <a:noFill/>
        </p:spPr>
        <p:txBody>
          <a:bodyPr wrap="square" lIns="0" tIns="0" rIns="0" bIns="0" rtlCol="0">
            <a:spAutoFit/>
          </a:bodyPr>
          <a:lstStyle/>
          <a:p>
            <a:pPr marL="360000" indent="-108000">
              <a:buFontTx/>
              <a:buChar char="-"/>
            </a:pPr>
            <a:r>
              <a:rPr lang="da-DK" sz="1200">
                <a:latin typeface="Quicksand" panose="020B0604020202020204" charset="0"/>
                <a:cs typeface="Amatic SC" panose="00000500000000000000" pitchFamily="2" charset="-79"/>
              </a:rPr>
              <a:t>Udført som led i</a:t>
            </a:r>
            <a:r>
              <a:rPr lang="da-DK" sz="1200" b="1">
                <a:latin typeface="Quicksand" panose="020B0604020202020204" charset="0"/>
                <a:cs typeface="Amatic SC" panose="00000500000000000000" pitchFamily="2" charset="-79"/>
              </a:rPr>
              <a:t> </a:t>
            </a:r>
            <a:r>
              <a:rPr lang="da-DK" sz="1200" b="1" err="1">
                <a:latin typeface="Quicksand" panose="020B0604020202020204" charset="0"/>
                <a:cs typeface="Amatic SC" panose="00000500000000000000" pitchFamily="2" charset="-79"/>
              </a:rPr>
              <a:t>casebesøg</a:t>
            </a:r>
            <a:r>
              <a:rPr lang="da-DK" sz="1200" b="1">
                <a:latin typeface="Quicksand" panose="020B0604020202020204" charset="0"/>
                <a:cs typeface="Amatic SC" panose="00000500000000000000" pitchFamily="2" charset="-79"/>
              </a:rPr>
              <a:t> på seks udvalgte skoler </a:t>
            </a:r>
            <a:r>
              <a:rPr lang="da-DK" sz="1200">
                <a:latin typeface="Quicksand" panose="020B0604020202020204" charset="0"/>
                <a:cs typeface="Amatic SC" panose="00000500000000000000" pitchFamily="2" charset="-79"/>
              </a:rPr>
              <a:t>i udvalgte kommuner</a:t>
            </a:r>
          </a:p>
        </p:txBody>
      </p:sp>
      <p:pic>
        <p:nvPicPr>
          <p:cNvPr id="12" name="Graphic 11" descr="Eyes outline">
            <a:extLst>
              <a:ext uri="{FF2B5EF4-FFF2-40B4-BE49-F238E27FC236}">
                <a16:creationId xmlns:a16="http://schemas.microsoft.com/office/drawing/2014/main" id="{9A6D265D-5073-204C-9231-09CB8F6403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0983" y="3628236"/>
            <a:ext cx="914400" cy="914400"/>
          </a:xfrm>
          <a:prstGeom prst="rect">
            <a:avLst/>
          </a:prstGeom>
        </p:spPr>
      </p:pic>
      <p:pic>
        <p:nvPicPr>
          <p:cNvPr id="18" name="Graphic 17" descr="Clipboard Partially Checked with solid fill">
            <a:extLst>
              <a:ext uri="{FF2B5EF4-FFF2-40B4-BE49-F238E27FC236}">
                <a16:creationId xmlns:a16="http://schemas.microsoft.com/office/drawing/2014/main" id="{802D8400-1442-75D1-FC9E-9E823AD9A5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7485" y="1253842"/>
            <a:ext cx="714350" cy="714350"/>
          </a:xfrm>
          <a:prstGeom prst="rect">
            <a:avLst/>
          </a:prstGeom>
        </p:spPr>
      </p:pic>
      <p:pic>
        <p:nvPicPr>
          <p:cNvPr id="13" name="Graphic 12" descr="Chat with solid fill">
            <a:extLst>
              <a:ext uri="{FF2B5EF4-FFF2-40B4-BE49-F238E27FC236}">
                <a16:creationId xmlns:a16="http://schemas.microsoft.com/office/drawing/2014/main" id="{D7D8C319-BCC4-62B1-4202-276D8B9AB4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17460" y="3387136"/>
            <a:ext cx="914400" cy="914400"/>
          </a:xfrm>
          <a:prstGeom prst="rect">
            <a:avLst/>
          </a:prstGeom>
        </p:spPr>
      </p:pic>
      <p:pic>
        <p:nvPicPr>
          <p:cNvPr id="19" name="Graphic 18" descr="Users with solid fill">
            <a:extLst>
              <a:ext uri="{FF2B5EF4-FFF2-40B4-BE49-F238E27FC236}">
                <a16:creationId xmlns:a16="http://schemas.microsoft.com/office/drawing/2014/main" id="{A4CDCBF3-7806-8C4D-73D9-E24747E3802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11122" y="1228788"/>
            <a:ext cx="914400" cy="914400"/>
          </a:xfrm>
          <a:prstGeom prst="rect">
            <a:avLst/>
          </a:prstGeom>
        </p:spPr>
      </p:pic>
      <p:pic>
        <p:nvPicPr>
          <p:cNvPr id="20" name="Graphic 19" descr="Schoolhouse with solid fill">
            <a:extLst>
              <a:ext uri="{FF2B5EF4-FFF2-40B4-BE49-F238E27FC236}">
                <a16:creationId xmlns:a16="http://schemas.microsoft.com/office/drawing/2014/main" id="{6F597099-16CC-790D-A288-A62EF10D5A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15831" y="1162321"/>
            <a:ext cx="914400" cy="914400"/>
          </a:xfrm>
          <a:prstGeom prst="rect">
            <a:avLst/>
          </a:prstGeom>
        </p:spPr>
      </p:pic>
      <p:sp>
        <p:nvSpPr>
          <p:cNvPr id="21" name="TextBox 20">
            <a:extLst>
              <a:ext uri="{FF2B5EF4-FFF2-40B4-BE49-F238E27FC236}">
                <a16:creationId xmlns:a16="http://schemas.microsoft.com/office/drawing/2014/main" id="{7B941C82-DB62-49AB-642A-17C6EBEEA8EF}"/>
              </a:ext>
            </a:extLst>
          </p:cNvPr>
          <p:cNvSpPr txBox="1"/>
          <p:nvPr/>
        </p:nvSpPr>
        <p:spPr>
          <a:xfrm>
            <a:off x="8457771" y="2020270"/>
            <a:ext cx="3402218" cy="1477328"/>
          </a:xfrm>
          <a:custGeom>
            <a:avLst/>
            <a:gdLst>
              <a:gd name="connsiteX0" fmla="*/ 0 w 3402218"/>
              <a:gd name="connsiteY0" fmla="*/ 0 h 1477328"/>
              <a:gd name="connsiteX1" fmla="*/ 646421 w 3402218"/>
              <a:gd name="connsiteY1" fmla="*/ 0 h 1477328"/>
              <a:gd name="connsiteX2" fmla="*/ 1224798 w 3402218"/>
              <a:gd name="connsiteY2" fmla="*/ 0 h 1477328"/>
              <a:gd name="connsiteX3" fmla="*/ 1837198 w 3402218"/>
              <a:gd name="connsiteY3" fmla="*/ 0 h 1477328"/>
              <a:gd name="connsiteX4" fmla="*/ 2551664 w 3402218"/>
              <a:gd name="connsiteY4" fmla="*/ 0 h 1477328"/>
              <a:gd name="connsiteX5" fmla="*/ 3402218 w 3402218"/>
              <a:gd name="connsiteY5" fmla="*/ 0 h 1477328"/>
              <a:gd name="connsiteX6" fmla="*/ 3402218 w 3402218"/>
              <a:gd name="connsiteY6" fmla="*/ 462896 h 1477328"/>
              <a:gd name="connsiteX7" fmla="*/ 3402218 w 3402218"/>
              <a:gd name="connsiteY7" fmla="*/ 911019 h 1477328"/>
              <a:gd name="connsiteX8" fmla="*/ 3402218 w 3402218"/>
              <a:gd name="connsiteY8" fmla="*/ 1477328 h 1477328"/>
              <a:gd name="connsiteX9" fmla="*/ 2721774 w 3402218"/>
              <a:gd name="connsiteY9" fmla="*/ 1477328 h 1477328"/>
              <a:gd name="connsiteX10" fmla="*/ 2109375 w 3402218"/>
              <a:gd name="connsiteY10" fmla="*/ 1477328 h 1477328"/>
              <a:gd name="connsiteX11" fmla="*/ 1360887 w 3402218"/>
              <a:gd name="connsiteY11" fmla="*/ 1477328 h 1477328"/>
              <a:gd name="connsiteX12" fmla="*/ 714466 w 3402218"/>
              <a:gd name="connsiteY12" fmla="*/ 1477328 h 1477328"/>
              <a:gd name="connsiteX13" fmla="*/ 0 w 3402218"/>
              <a:gd name="connsiteY13" fmla="*/ 1477328 h 1477328"/>
              <a:gd name="connsiteX14" fmla="*/ 0 w 3402218"/>
              <a:gd name="connsiteY14" fmla="*/ 970112 h 1477328"/>
              <a:gd name="connsiteX15" fmla="*/ 0 w 3402218"/>
              <a:gd name="connsiteY15" fmla="*/ 492443 h 1477328"/>
              <a:gd name="connsiteX16" fmla="*/ 0 w 3402218"/>
              <a:gd name="connsiteY16"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2218" h="1477328" fill="none" extrusionOk="0">
                <a:moveTo>
                  <a:pt x="0" y="0"/>
                </a:moveTo>
                <a:cubicBezTo>
                  <a:pt x="157255" y="-3612"/>
                  <a:pt x="422009" y="20585"/>
                  <a:pt x="646421" y="0"/>
                </a:cubicBezTo>
                <a:cubicBezTo>
                  <a:pt x="870833" y="-20585"/>
                  <a:pt x="1104704" y="-10731"/>
                  <a:pt x="1224798" y="0"/>
                </a:cubicBezTo>
                <a:cubicBezTo>
                  <a:pt x="1344892" y="10731"/>
                  <a:pt x="1703691" y="-16967"/>
                  <a:pt x="1837198" y="0"/>
                </a:cubicBezTo>
                <a:cubicBezTo>
                  <a:pt x="1970705" y="16967"/>
                  <a:pt x="2393532" y="9818"/>
                  <a:pt x="2551664" y="0"/>
                </a:cubicBezTo>
                <a:cubicBezTo>
                  <a:pt x="2709796" y="-9818"/>
                  <a:pt x="3163675" y="35131"/>
                  <a:pt x="3402218" y="0"/>
                </a:cubicBezTo>
                <a:cubicBezTo>
                  <a:pt x="3389768" y="210285"/>
                  <a:pt x="3407916" y="272749"/>
                  <a:pt x="3402218" y="462896"/>
                </a:cubicBezTo>
                <a:cubicBezTo>
                  <a:pt x="3396520" y="653043"/>
                  <a:pt x="3381063" y="817031"/>
                  <a:pt x="3402218" y="911019"/>
                </a:cubicBezTo>
                <a:cubicBezTo>
                  <a:pt x="3423373" y="1005007"/>
                  <a:pt x="3422212" y="1359959"/>
                  <a:pt x="3402218" y="1477328"/>
                </a:cubicBezTo>
                <a:cubicBezTo>
                  <a:pt x="3192359" y="1507729"/>
                  <a:pt x="2887991" y="1504717"/>
                  <a:pt x="2721774" y="1477328"/>
                </a:cubicBezTo>
                <a:cubicBezTo>
                  <a:pt x="2555557" y="1449939"/>
                  <a:pt x="2388479" y="1500500"/>
                  <a:pt x="2109375" y="1477328"/>
                </a:cubicBezTo>
                <a:cubicBezTo>
                  <a:pt x="1830271" y="1454156"/>
                  <a:pt x="1591010" y="1449864"/>
                  <a:pt x="1360887" y="1477328"/>
                </a:cubicBezTo>
                <a:cubicBezTo>
                  <a:pt x="1130764" y="1504792"/>
                  <a:pt x="1030515" y="1450470"/>
                  <a:pt x="714466" y="1477328"/>
                </a:cubicBezTo>
                <a:cubicBezTo>
                  <a:pt x="398417" y="1504186"/>
                  <a:pt x="280664" y="1447103"/>
                  <a:pt x="0" y="1477328"/>
                </a:cubicBezTo>
                <a:cubicBezTo>
                  <a:pt x="-11209" y="1282722"/>
                  <a:pt x="5083" y="1158167"/>
                  <a:pt x="0" y="970112"/>
                </a:cubicBezTo>
                <a:cubicBezTo>
                  <a:pt x="-5083" y="782057"/>
                  <a:pt x="-5470" y="714060"/>
                  <a:pt x="0" y="492443"/>
                </a:cubicBezTo>
                <a:cubicBezTo>
                  <a:pt x="5470" y="270826"/>
                  <a:pt x="-15039" y="164193"/>
                  <a:pt x="0" y="0"/>
                </a:cubicBezTo>
                <a:close/>
              </a:path>
              <a:path w="3402218" h="1477328" stroke="0" extrusionOk="0">
                <a:moveTo>
                  <a:pt x="0" y="0"/>
                </a:moveTo>
                <a:cubicBezTo>
                  <a:pt x="149681" y="19544"/>
                  <a:pt x="345904" y="31350"/>
                  <a:pt x="646421" y="0"/>
                </a:cubicBezTo>
                <a:cubicBezTo>
                  <a:pt x="946938" y="-31350"/>
                  <a:pt x="984550" y="-19106"/>
                  <a:pt x="1224798" y="0"/>
                </a:cubicBezTo>
                <a:cubicBezTo>
                  <a:pt x="1465046" y="19106"/>
                  <a:pt x="1799364" y="5975"/>
                  <a:pt x="1973286" y="0"/>
                </a:cubicBezTo>
                <a:cubicBezTo>
                  <a:pt x="2147208" y="-5975"/>
                  <a:pt x="2333475" y="-8471"/>
                  <a:pt x="2619708" y="0"/>
                </a:cubicBezTo>
                <a:cubicBezTo>
                  <a:pt x="2905941" y="8471"/>
                  <a:pt x="3208583" y="-27001"/>
                  <a:pt x="3402218" y="0"/>
                </a:cubicBezTo>
                <a:cubicBezTo>
                  <a:pt x="3396234" y="155912"/>
                  <a:pt x="3381467" y="377797"/>
                  <a:pt x="3402218" y="521989"/>
                </a:cubicBezTo>
                <a:cubicBezTo>
                  <a:pt x="3422969" y="666181"/>
                  <a:pt x="3405446" y="799293"/>
                  <a:pt x="3402218" y="1014432"/>
                </a:cubicBezTo>
                <a:cubicBezTo>
                  <a:pt x="3398990" y="1229571"/>
                  <a:pt x="3383960" y="1288622"/>
                  <a:pt x="3402218" y="1477328"/>
                </a:cubicBezTo>
                <a:cubicBezTo>
                  <a:pt x="3235732" y="1449995"/>
                  <a:pt x="2992376" y="1479078"/>
                  <a:pt x="2789819" y="1477328"/>
                </a:cubicBezTo>
                <a:cubicBezTo>
                  <a:pt x="2587262" y="1475578"/>
                  <a:pt x="2265837" y="1508379"/>
                  <a:pt x="2109375" y="1477328"/>
                </a:cubicBezTo>
                <a:cubicBezTo>
                  <a:pt x="1952913" y="1446277"/>
                  <a:pt x="1701897" y="1492771"/>
                  <a:pt x="1428932" y="1477328"/>
                </a:cubicBezTo>
                <a:cubicBezTo>
                  <a:pt x="1155967" y="1461885"/>
                  <a:pt x="1001602" y="1470407"/>
                  <a:pt x="782510" y="1477328"/>
                </a:cubicBezTo>
                <a:cubicBezTo>
                  <a:pt x="563418" y="1484249"/>
                  <a:pt x="345636" y="1515011"/>
                  <a:pt x="0" y="1477328"/>
                </a:cubicBezTo>
                <a:cubicBezTo>
                  <a:pt x="-15161" y="1358578"/>
                  <a:pt x="-15650" y="1162627"/>
                  <a:pt x="0" y="955339"/>
                </a:cubicBezTo>
                <a:cubicBezTo>
                  <a:pt x="15650" y="748051"/>
                  <a:pt x="536" y="598938"/>
                  <a:pt x="0" y="433350"/>
                </a:cubicBezTo>
                <a:cubicBezTo>
                  <a:pt x="-536" y="267762"/>
                  <a:pt x="-13318" y="173744"/>
                  <a:pt x="0" y="0"/>
                </a:cubicBezTo>
                <a:close/>
              </a:path>
            </a:pathLst>
          </a:custGeom>
          <a:solidFill>
            <a:schemeClr val="tx2">
              <a:lumMod val="20000"/>
              <a:lumOff val="80000"/>
            </a:schemeClr>
          </a:solidFill>
          <a:ln>
            <a:solidFill>
              <a:schemeClr val="accent6"/>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a:latin typeface="Amatic SC" panose="00000500000000000000" pitchFamily="2" charset="-79"/>
                <a:cs typeface="Amatic SC" panose="00000500000000000000" pitchFamily="2" charset="-79"/>
              </a:rPr>
              <a:t>Interviews med valideringsklynger</a:t>
            </a:r>
          </a:p>
          <a:p>
            <a:endParaRPr lang="da-DK" sz="1200">
              <a:latin typeface="Quicksand" panose="020B0604020202020204" charset="0"/>
              <a:cs typeface="Amatic SC" panose="00000500000000000000" pitchFamily="2" charset="-79"/>
            </a:endParaRPr>
          </a:p>
          <a:p>
            <a:pPr marL="360000" indent="-108000">
              <a:buFontTx/>
              <a:buChar char="-"/>
            </a:pPr>
            <a:r>
              <a:rPr lang="da-DK" sz="1200">
                <a:latin typeface="Quicksand" panose="020B0604020202020204" charset="0"/>
                <a:cs typeface="Amatic SC" panose="00000500000000000000" pitchFamily="2" charset="-79"/>
              </a:rPr>
              <a:t>Udført som </a:t>
            </a:r>
            <a:r>
              <a:rPr lang="da-DK" sz="1200" b="1">
                <a:latin typeface="Quicksand" panose="020B0604020202020204" charset="0"/>
                <a:cs typeface="Amatic SC" panose="00000500000000000000" pitchFamily="2" charset="-79"/>
              </a:rPr>
              <a:t>workshops med repræsentanter </a:t>
            </a:r>
            <a:r>
              <a:rPr lang="da-DK" sz="1200">
                <a:latin typeface="Quicksand" panose="020B0604020202020204" charset="0"/>
                <a:cs typeface="Amatic SC" panose="00000500000000000000" pitchFamily="2" charset="-79"/>
              </a:rPr>
              <a:t>(det pædagogiske personale, vejledere, og ledere) </a:t>
            </a:r>
            <a:r>
              <a:rPr lang="da-DK" sz="1200" b="1">
                <a:latin typeface="Quicksand" panose="020B0604020202020204" charset="0"/>
                <a:cs typeface="Amatic SC" panose="00000500000000000000" pitchFamily="2" charset="-79"/>
              </a:rPr>
              <a:t>fra fem til seks skoler </a:t>
            </a:r>
            <a:r>
              <a:rPr lang="da-DK" sz="1200">
                <a:latin typeface="Quicksand" panose="020B0604020202020204" charset="0"/>
                <a:cs typeface="Amatic SC" panose="00000500000000000000" pitchFamily="2" charset="-79"/>
              </a:rPr>
              <a:t>inden for hver</a:t>
            </a:r>
            <a:br>
              <a:rPr lang="da-DK" sz="1200">
                <a:latin typeface="Quicksand" panose="020B0604020202020204" charset="0"/>
                <a:cs typeface="Amatic SC" panose="00000500000000000000" pitchFamily="2" charset="-79"/>
              </a:rPr>
            </a:br>
            <a:r>
              <a:rPr lang="da-DK" sz="1200">
                <a:latin typeface="Quicksand" panose="020B0604020202020204" charset="0"/>
                <a:cs typeface="Amatic SC" panose="00000500000000000000" pitchFamily="2" charset="-79"/>
              </a:rPr>
              <a:t>af de udvalgte kommuner</a:t>
            </a:r>
          </a:p>
          <a:p>
            <a:endParaRPr lang="da-DK" sz="1200">
              <a:latin typeface="Quicksand" panose="020B0604020202020204" charset="0"/>
              <a:cs typeface="Amatic SC" panose="00000500000000000000" pitchFamily="2" charset="-79"/>
            </a:endParaRPr>
          </a:p>
        </p:txBody>
      </p:sp>
      <p:grpSp>
        <p:nvGrpSpPr>
          <p:cNvPr id="8" name="Group 7">
            <a:extLst>
              <a:ext uri="{FF2B5EF4-FFF2-40B4-BE49-F238E27FC236}">
                <a16:creationId xmlns:a16="http://schemas.microsoft.com/office/drawing/2014/main" id="{F45E9660-60A1-5ACA-9EB0-3DE743587F2F}"/>
              </a:ext>
            </a:extLst>
          </p:cNvPr>
          <p:cNvGrpSpPr/>
          <p:nvPr/>
        </p:nvGrpSpPr>
        <p:grpSpPr>
          <a:xfrm>
            <a:off x="9732054" y="3776195"/>
            <a:ext cx="872536" cy="526886"/>
            <a:chOff x="9728765" y="3776195"/>
            <a:chExt cx="872536" cy="526886"/>
          </a:xfrm>
        </p:grpSpPr>
        <p:pic>
          <p:nvPicPr>
            <p:cNvPr id="26" name="Graphic 25" descr="Laptop with solid fill">
              <a:extLst>
                <a:ext uri="{FF2B5EF4-FFF2-40B4-BE49-F238E27FC236}">
                  <a16:creationId xmlns:a16="http://schemas.microsoft.com/office/drawing/2014/main" id="{81BB8BFE-E0DB-3831-4034-247D932C931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17363" y="3919143"/>
              <a:ext cx="383938" cy="383938"/>
            </a:xfrm>
            <a:prstGeom prst="rect">
              <a:avLst/>
            </a:prstGeom>
          </p:spPr>
        </p:pic>
        <p:pic>
          <p:nvPicPr>
            <p:cNvPr id="23" name="Graphic 22" descr="User with solid fill">
              <a:extLst>
                <a:ext uri="{FF2B5EF4-FFF2-40B4-BE49-F238E27FC236}">
                  <a16:creationId xmlns:a16="http://schemas.microsoft.com/office/drawing/2014/main" id="{71302C10-9A40-2FDA-3673-8FF96DACD91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28765" y="3776195"/>
              <a:ext cx="526886" cy="526886"/>
            </a:xfrm>
            <a:prstGeom prst="rect">
              <a:avLst/>
            </a:prstGeom>
          </p:spPr>
        </p:pic>
      </p:grpSp>
      <p:sp>
        <p:nvSpPr>
          <p:cNvPr id="24" name="TextBox 23">
            <a:extLst>
              <a:ext uri="{FF2B5EF4-FFF2-40B4-BE49-F238E27FC236}">
                <a16:creationId xmlns:a16="http://schemas.microsoft.com/office/drawing/2014/main" id="{D0E09C07-26C5-0545-BCE2-7C821B5D7E05}"/>
              </a:ext>
            </a:extLst>
          </p:cNvPr>
          <p:cNvSpPr txBox="1"/>
          <p:nvPr/>
        </p:nvSpPr>
        <p:spPr>
          <a:xfrm>
            <a:off x="8400240" y="4351237"/>
            <a:ext cx="3402218" cy="1292662"/>
          </a:xfrm>
          <a:custGeom>
            <a:avLst/>
            <a:gdLst>
              <a:gd name="connsiteX0" fmla="*/ 0 w 3402218"/>
              <a:gd name="connsiteY0" fmla="*/ 0 h 1292662"/>
              <a:gd name="connsiteX1" fmla="*/ 748488 w 3402218"/>
              <a:gd name="connsiteY1" fmla="*/ 0 h 1292662"/>
              <a:gd name="connsiteX2" fmla="*/ 1462954 w 3402218"/>
              <a:gd name="connsiteY2" fmla="*/ 0 h 1292662"/>
              <a:gd name="connsiteX3" fmla="*/ 2177420 w 3402218"/>
              <a:gd name="connsiteY3" fmla="*/ 0 h 1292662"/>
              <a:gd name="connsiteX4" fmla="*/ 2755797 w 3402218"/>
              <a:gd name="connsiteY4" fmla="*/ 0 h 1292662"/>
              <a:gd name="connsiteX5" fmla="*/ 3402218 w 3402218"/>
              <a:gd name="connsiteY5" fmla="*/ 0 h 1292662"/>
              <a:gd name="connsiteX6" fmla="*/ 3402218 w 3402218"/>
              <a:gd name="connsiteY6" fmla="*/ 659258 h 1292662"/>
              <a:gd name="connsiteX7" fmla="*/ 3402218 w 3402218"/>
              <a:gd name="connsiteY7" fmla="*/ 1292662 h 1292662"/>
              <a:gd name="connsiteX8" fmla="*/ 2721774 w 3402218"/>
              <a:gd name="connsiteY8" fmla="*/ 1292662 h 1292662"/>
              <a:gd name="connsiteX9" fmla="*/ 2143397 w 3402218"/>
              <a:gd name="connsiteY9" fmla="*/ 1292662 h 1292662"/>
              <a:gd name="connsiteX10" fmla="*/ 1565020 w 3402218"/>
              <a:gd name="connsiteY10" fmla="*/ 1292662 h 1292662"/>
              <a:gd name="connsiteX11" fmla="*/ 850555 w 3402218"/>
              <a:gd name="connsiteY11" fmla="*/ 1292662 h 1292662"/>
              <a:gd name="connsiteX12" fmla="*/ 0 w 3402218"/>
              <a:gd name="connsiteY12" fmla="*/ 1292662 h 1292662"/>
              <a:gd name="connsiteX13" fmla="*/ 0 w 3402218"/>
              <a:gd name="connsiteY13" fmla="*/ 620478 h 1292662"/>
              <a:gd name="connsiteX14" fmla="*/ 0 w 3402218"/>
              <a:gd name="connsiteY14"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2218" h="1292662" fill="none" extrusionOk="0">
                <a:moveTo>
                  <a:pt x="0" y="0"/>
                </a:moveTo>
                <a:cubicBezTo>
                  <a:pt x="249552" y="21984"/>
                  <a:pt x="429847" y="36671"/>
                  <a:pt x="748488" y="0"/>
                </a:cubicBezTo>
                <a:cubicBezTo>
                  <a:pt x="1067129" y="-36671"/>
                  <a:pt x="1143131" y="-913"/>
                  <a:pt x="1462954" y="0"/>
                </a:cubicBezTo>
                <a:cubicBezTo>
                  <a:pt x="1782777" y="913"/>
                  <a:pt x="1898063" y="-22952"/>
                  <a:pt x="2177420" y="0"/>
                </a:cubicBezTo>
                <a:cubicBezTo>
                  <a:pt x="2456777" y="22952"/>
                  <a:pt x="2635703" y="-10731"/>
                  <a:pt x="2755797" y="0"/>
                </a:cubicBezTo>
                <a:cubicBezTo>
                  <a:pt x="2875891" y="10731"/>
                  <a:pt x="3117963" y="19411"/>
                  <a:pt x="3402218" y="0"/>
                </a:cubicBezTo>
                <a:cubicBezTo>
                  <a:pt x="3410997" y="238240"/>
                  <a:pt x="3398344" y="354427"/>
                  <a:pt x="3402218" y="659258"/>
                </a:cubicBezTo>
                <a:cubicBezTo>
                  <a:pt x="3406092" y="964089"/>
                  <a:pt x="3403649" y="1054407"/>
                  <a:pt x="3402218" y="1292662"/>
                </a:cubicBezTo>
                <a:cubicBezTo>
                  <a:pt x="3213500" y="1286829"/>
                  <a:pt x="2980870" y="1316778"/>
                  <a:pt x="2721774" y="1292662"/>
                </a:cubicBezTo>
                <a:cubicBezTo>
                  <a:pt x="2462678" y="1268546"/>
                  <a:pt x="2372497" y="1304394"/>
                  <a:pt x="2143397" y="1292662"/>
                </a:cubicBezTo>
                <a:cubicBezTo>
                  <a:pt x="1914297" y="1280930"/>
                  <a:pt x="1841516" y="1269169"/>
                  <a:pt x="1565020" y="1292662"/>
                </a:cubicBezTo>
                <a:cubicBezTo>
                  <a:pt x="1288524" y="1316155"/>
                  <a:pt x="1068753" y="1314685"/>
                  <a:pt x="850555" y="1292662"/>
                </a:cubicBezTo>
                <a:cubicBezTo>
                  <a:pt x="632358" y="1270639"/>
                  <a:pt x="213939" y="1283995"/>
                  <a:pt x="0" y="1292662"/>
                </a:cubicBezTo>
                <a:cubicBezTo>
                  <a:pt x="-32946" y="1143432"/>
                  <a:pt x="-23406" y="899433"/>
                  <a:pt x="0" y="620478"/>
                </a:cubicBezTo>
                <a:cubicBezTo>
                  <a:pt x="23406" y="341523"/>
                  <a:pt x="-14010" y="206789"/>
                  <a:pt x="0" y="0"/>
                </a:cubicBezTo>
                <a:close/>
              </a:path>
              <a:path w="3402218" h="1292662" stroke="0" extrusionOk="0">
                <a:moveTo>
                  <a:pt x="0" y="0"/>
                </a:moveTo>
                <a:cubicBezTo>
                  <a:pt x="149681" y="19544"/>
                  <a:pt x="345904" y="31350"/>
                  <a:pt x="646421" y="0"/>
                </a:cubicBezTo>
                <a:cubicBezTo>
                  <a:pt x="946938" y="-31350"/>
                  <a:pt x="984550" y="-19106"/>
                  <a:pt x="1224798" y="0"/>
                </a:cubicBezTo>
                <a:cubicBezTo>
                  <a:pt x="1465046" y="19106"/>
                  <a:pt x="1799364" y="5975"/>
                  <a:pt x="1973286" y="0"/>
                </a:cubicBezTo>
                <a:cubicBezTo>
                  <a:pt x="2147208" y="-5975"/>
                  <a:pt x="2333475" y="-8471"/>
                  <a:pt x="2619708" y="0"/>
                </a:cubicBezTo>
                <a:cubicBezTo>
                  <a:pt x="2905941" y="8471"/>
                  <a:pt x="3208583" y="-27001"/>
                  <a:pt x="3402218" y="0"/>
                </a:cubicBezTo>
                <a:cubicBezTo>
                  <a:pt x="3376393" y="183033"/>
                  <a:pt x="3370879" y="388438"/>
                  <a:pt x="3402218" y="672184"/>
                </a:cubicBezTo>
                <a:cubicBezTo>
                  <a:pt x="3433557" y="955930"/>
                  <a:pt x="3401177" y="1065763"/>
                  <a:pt x="3402218" y="1292662"/>
                </a:cubicBezTo>
                <a:cubicBezTo>
                  <a:pt x="3115461" y="1283524"/>
                  <a:pt x="3017012" y="1325234"/>
                  <a:pt x="2721774" y="1292662"/>
                </a:cubicBezTo>
                <a:cubicBezTo>
                  <a:pt x="2426536" y="1260090"/>
                  <a:pt x="2290181" y="1292994"/>
                  <a:pt x="2143397" y="1292662"/>
                </a:cubicBezTo>
                <a:cubicBezTo>
                  <a:pt x="1996613" y="1292330"/>
                  <a:pt x="1618127" y="1319365"/>
                  <a:pt x="1462954" y="1292662"/>
                </a:cubicBezTo>
                <a:cubicBezTo>
                  <a:pt x="1307781" y="1265959"/>
                  <a:pt x="1056304" y="1310483"/>
                  <a:pt x="782510" y="1292662"/>
                </a:cubicBezTo>
                <a:cubicBezTo>
                  <a:pt x="508716" y="1274841"/>
                  <a:pt x="263427" y="1306622"/>
                  <a:pt x="0" y="1292662"/>
                </a:cubicBezTo>
                <a:cubicBezTo>
                  <a:pt x="13436" y="1155277"/>
                  <a:pt x="7190" y="885609"/>
                  <a:pt x="0" y="620478"/>
                </a:cubicBezTo>
                <a:cubicBezTo>
                  <a:pt x="-7190" y="355347"/>
                  <a:pt x="6469" y="309290"/>
                  <a:pt x="0" y="0"/>
                </a:cubicBezTo>
                <a:close/>
              </a:path>
            </a:pathLst>
          </a:custGeom>
          <a:solidFill>
            <a:schemeClr val="tx2">
              <a:lumMod val="20000"/>
              <a:lumOff val="80000"/>
            </a:schemeClr>
          </a:solidFill>
          <a:ln>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72000" rIns="0" bIns="0" rtlCol="0">
            <a:noAutofit/>
          </a:bodyPr>
          <a:lstStyle/>
          <a:p>
            <a:pPr algn="ctr"/>
            <a:r>
              <a:rPr lang="da-DK" sz="2400" b="1">
                <a:latin typeface="Amatic SC" panose="00000500000000000000" pitchFamily="2" charset="-79"/>
                <a:cs typeface="Amatic SC" panose="00000500000000000000" pitchFamily="2" charset="-79"/>
              </a:rPr>
              <a:t>Virtuelle interviews med forvaltningerne</a:t>
            </a:r>
          </a:p>
          <a:p>
            <a:pPr marL="360000" lvl="1" indent="-108000">
              <a:buFontTx/>
              <a:buChar char="-"/>
            </a:pPr>
            <a:r>
              <a:rPr lang="da-DK" sz="1200">
                <a:latin typeface="Quicksand" panose="020B0604020202020204" charset="0"/>
                <a:cs typeface="Amatic SC" panose="00000500000000000000" pitchFamily="2" charset="-79"/>
              </a:rPr>
              <a:t>Interview med kommunal tovholder</a:t>
            </a:r>
            <a:br>
              <a:rPr lang="da-DK" sz="1200">
                <a:latin typeface="Quicksand" panose="020B0604020202020204" charset="0"/>
                <a:cs typeface="Amatic SC" panose="00000500000000000000" pitchFamily="2" charset="-79"/>
              </a:rPr>
            </a:br>
            <a:r>
              <a:rPr lang="da-DK" sz="1200">
                <a:latin typeface="Quicksand" panose="020B0604020202020204" charset="0"/>
                <a:cs typeface="Amatic SC" panose="00000500000000000000" pitchFamily="2" charset="-79"/>
              </a:rPr>
              <a:t>og skolechef fra seks udvalgte kommuner</a:t>
            </a:r>
            <a:br>
              <a:rPr lang="da-DK" sz="1200">
                <a:latin typeface="Quicksand" panose="020B0604020202020204" charset="0"/>
                <a:cs typeface="Amatic SC" panose="00000500000000000000" pitchFamily="2" charset="-79"/>
              </a:rPr>
            </a:br>
            <a:endParaRPr lang="da-DK" sz="1200">
              <a:latin typeface="Quicksand" panose="020B0604020202020204" charset="0"/>
              <a:cs typeface="Amatic SC" panose="00000500000000000000" pitchFamily="2" charset="-79"/>
            </a:endParaRPr>
          </a:p>
        </p:txBody>
      </p:sp>
      <p:sp>
        <p:nvSpPr>
          <p:cNvPr id="2" name="TextBox 1">
            <a:extLst>
              <a:ext uri="{FF2B5EF4-FFF2-40B4-BE49-F238E27FC236}">
                <a16:creationId xmlns:a16="http://schemas.microsoft.com/office/drawing/2014/main" id="{3C6880A0-9774-09DF-0267-F93E2B47DFEF}"/>
              </a:ext>
            </a:extLst>
          </p:cNvPr>
          <p:cNvSpPr txBox="1"/>
          <p:nvPr/>
        </p:nvSpPr>
        <p:spPr>
          <a:xfrm>
            <a:off x="5087162" y="2498090"/>
            <a:ext cx="2648452" cy="1046440"/>
          </a:xfrm>
          <a:prstGeom prst="rect">
            <a:avLst/>
          </a:prstGeom>
          <a:noFill/>
        </p:spPr>
        <p:txBody>
          <a:bodyPr wrap="square" lIns="0" tIns="0" rIns="0" bIns="0" rtlCol="0">
            <a:spAutoFit/>
          </a:bodyPr>
          <a:lstStyle/>
          <a:p>
            <a:pPr marL="360000" indent="-108000">
              <a:buFontTx/>
              <a:buChar char="-"/>
            </a:pPr>
            <a:r>
              <a:rPr lang="da-DK" sz="1200">
                <a:latin typeface="Quicksand" panose="020B0604020202020204" charset="0"/>
                <a:cs typeface="Amatic SC" panose="00000500000000000000" pitchFamily="2" charset="-79"/>
              </a:rPr>
              <a:t>Udført som led i </a:t>
            </a:r>
            <a:r>
              <a:rPr lang="da-DK" sz="1200" err="1">
                <a:latin typeface="Quicksand" panose="020B0604020202020204" charset="0"/>
                <a:cs typeface="Amatic SC" panose="00000500000000000000" pitchFamily="2" charset="-79"/>
              </a:rPr>
              <a:t>casebesøg</a:t>
            </a:r>
            <a:r>
              <a:rPr lang="da-DK" sz="1200">
                <a:latin typeface="Quicksand" panose="020B0604020202020204" charset="0"/>
                <a:cs typeface="Amatic SC" panose="00000500000000000000" pitchFamily="2" charset="-79"/>
              </a:rPr>
              <a:t> på seks udvalgte skoler i udvalgte kommuner</a:t>
            </a:r>
          </a:p>
          <a:p>
            <a:pPr marL="468000" lvl="1" indent="-108000">
              <a:buFontTx/>
              <a:buChar char="-"/>
            </a:pPr>
            <a:r>
              <a:rPr lang="da-DK" sz="1100">
                <a:latin typeface="Quicksand" panose="020B0604020202020204" charset="0"/>
                <a:cs typeface="Amatic SC" panose="00000500000000000000" pitchFamily="2" charset="-79"/>
              </a:rPr>
              <a:t>Elever</a:t>
            </a:r>
          </a:p>
          <a:p>
            <a:pPr marL="468000" lvl="1" indent="-108000">
              <a:buFontTx/>
              <a:buChar char="-"/>
            </a:pPr>
            <a:r>
              <a:rPr lang="da-DK" sz="1100">
                <a:latin typeface="Quicksand" panose="020B0604020202020204" charset="0"/>
                <a:cs typeface="Amatic SC" panose="00000500000000000000" pitchFamily="2" charset="-79"/>
              </a:rPr>
              <a:t>det pædagogiske personale</a:t>
            </a:r>
          </a:p>
          <a:p>
            <a:pPr marL="468000" lvl="1" indent="-108000">
              <a:buFontTx/>
              <a:buChar char="-"/>
            </a:pPr>
            <a:r>
              <a:rPr lang="da-DK" sz="1100">
                <a:latin typeface="Quicksand" panose="020B0604020202020204" charset="0"/>
                <a:cs typeface="Amatic SC" panose="00000500000000000000" pitchFamily="2" charset="-79"/>
              </a:rPr>
              <a:t>Vejledere</a:t>
            </a:r>
          </a:p>
          <a:p>
            <a:pPr marL="468000" lvl="1" indent="-108000">
              <a:buFontTx/>
              <a:buChar char="-"/>
            </a:pPr>
            <a:r>
              <a:rPr lang="da-DK" sz="1100">
                <a:latin typeface="Quicksand" panose="020B0604020202020204" charset="0"/>
                <a:cs typeface="Amatic SC" panose="00000500000000000000" pitchFamily="2" charset="-79"/>
              </a:rPr>
              <a:t>Skoleledelse</a:t>
            </a:r>
          </a:p>
        </p:txBody>
      </p:sp>
    </p:spTree>
    <p:extLst>
      <p:ext uri="{BB962C8B-B14F-4D97-AF65-F5344CB8AC3E}">
        <p14:creationId xmlns:p14="http://schemas.microsoft.com/office/powerpoint/2010/main" val="154667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62CC9-DAC0-7AE8-5F1B-AF176413630D}"/>
              </a:ext>
            </a:extLst>
          </p:cNvPr>
          <p:cNvSpPr>
            <a:spLocks noGrp="1"/>
          </p:cNvSpPr>
          <p:nvPr>
            <p:ph type="sldNum" sz="quarter" idx="17"/>
          </p:nvPr>
        </p:nvSpPr>
        <p:spPr/>
        <p:txBody>
          <a:bodyPr/>
          <a:lstStyle/>
          <a:p>
            <a:fld id="{23AA811B-2EBD-4900-905E-5BE206449611}" type="slidenum">
              <a:rPr lang="da-DK" smtClean="0"/>
              <a:pPr/>
              <a:t>6</a:t>
            </a:fld>
            <a:endParaRPr lang="da-DK"/>
          </a:p>
        </p:txBody>
      </p:sp>
      <p:sp>
        <p:nvSpPr>
          <p:cNvPr id="5" name="Google Shape;694;p13">
            <a:extLst>
              <a:ext uri="{FF2B5EF4-FFF2-40B4-BE49-F238E27FC236}">
                <a16:creationId xmlns:a16="http://schemas.microsoft.com/office/drawing/2014/main" id="{AD3D37A8-46DD-F98B-6B94-348909E4AB67}"/>
              </a:ext>
            </a:extLst>
          </p:cNvPr>
          <p:cNvSpPr txBox="1">
            <a:spLocks noGrp="1"/>
          </p:cNvSpPr>
          <p:nvPr>
            <p:ph type="ctrTitle"/>
          </p:nvPr>
        </p:nvSpPr>
        <p:spPr>
          <a:xfrm>
            <a:off x="2194560" y="2590197"/>
            <a:ext cx="7951304" cy="1984631"/>
          </a:xfrm>
          <a:prstGeom prst="rect">
            <a:avLst/>
          </a:prstGeom>
        </p:spPr>
        <p:txBody>
          <a:bodyPr spcFirstLastPara="1" wrap="square" lIns="0" tIns="0" rIns="0" bIns="0" anchor="ctr" anchorCtr="0">
            <a:noAutofit/>
          </a:bodyPr>
          <a:lstStyle/>
          <a:p>
            <a:pPr algn="ctr"/>
            <a:r>
              <a:rPr lang="da-DK" sz="4800" b="1">
                <a:latin typeface="Amatic SC" panose="00000500000000000000" pitchFamily="2" charset="-79"/>
                <a:cs typeface="Amatic SC" panose="00000500000000000000" pitchFamily="2" charset="-79"/>
              </a:rPr>
              <a:t>Sådan kan I arbejde med resultaterne </a:t>
            </a:r>
            <a:br>
              <a:rPr lang="da-DK" sz="4800" b="1">
                <a:latin typeface="Amatic SC" panose="00000500000000000000" pitchFamily="2" charset="-79"/>
                <a:cs typeface="Amatic SC" panose="00000500000000000000" pitchFamily="2" charset="-79"/>
              </a:rPr>
            </a:br>
            <a:r>
              <a:rPr lang="da-DK" sz="4800" b="1">
                <a:latin typeface="Amatic SC" panose="00000500000000000000" pitchFamily="2" charset="-79"/>
                <a:cs typeface="Amatic SC" panose="00000500000000000000" pitchFamily="2" charset="-79"/>
              </a:rPr>
              <a:t>på jeres skole</a:t>
            </a:r>
            <a:endParaRPr lang="da-DK" sz="800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87027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7</a:t>
            </a:fld>
            <a:endParaRPr lang="da-DK"/>
          </a:p>
        </p:txBody>
      </p:sp>
      <p:sp>
        <p:nvSpPr>
          <p:cNvPr id="6" name="Slide Number Placeholder 3">
            <a:extLst>
              <a:ext uri="{FF2B5EF4-FFF2-40B4-BE49-F238E27FC236}">
                <a16:creationId xmlns:a16="http://schemas.microsoft.com/office/drawing/2014/main" id="{39CB2AEC-1378-C3A5-143E-AA8B5BA7C9F4}"/>
              </a:ext>
            </a:extLst>
          </p:cNvPr>
          <p:cNvSpPr txBox="1">
            <a:spLocks/>
          </p:cNvSpPr>
          <p:nvPr/>
        </p:nvSpPr>
        <p:spPr>
          <a:xfrm>
            <a:off x="11206800" y="6476400"/>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da-DK" smtClean="0"/>
              <a:pPr/>
              <a:t>7</a:t>
            </a:fld>
            <a:endParaRPr lang="da-DK"/>
          </a:p>
        </p:txBody>
      </p:sp>
      <p:pic>
        <p:nvPicPr>
          <p:cNvPr id="23" name="Graphic 22" descr="Thought bubble with solid fill">
            <a:hlinkClick r:id="rId6" action="ppaction://hlinksldjump"/>
            <a:extLst>
              <a:ext uri="{FF2B5EF4-FFF2-40B4-BE49-F238E27FC236}">
                <a16:creationId xmlns:a16="http://schemas.microsoft.com/office/drawing/2014/main" id="{D3100FAF-7176-12B3-73A0-06F30E7248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2590" y="1697293"/>
            <a:ext cx="1151721" cy="1151721"/>
          </a:xfrm>
          <a:prstGeom prst="rect">
            <a:avLst/>
          </a:prstGeom>
        </p:spPr>
      </p:pic>
      <p:pic>
        <p:nvPicPr>
          <p:cNvPr id="24" name="Graphic 23" descr="Child with balloon with solid fill">
            <a:hlinkClick r:id="rId9" action="ppaction://hlinksldjump"/>
            <a:extLst>
              <a:ext uri="{FF2B5EF4-FFF2-40B4-BE49-F238E27FC236}">
                <a16:creationId xmlns:a16="http://schemas.microsoft.com/office/drawing/2014/main" id="{432B1988-17AD-48E3-80DC-7CC47B0156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0139" y="1594424"/>
            <a:ext cx="1151721" cy="1151721"/>
          </a:xfrm>
          <a:prstGeom prst="rect">
            <a:avLst/>
          </a:prstGeom>
        </p:spPr>
      </p:pic>
      <p:pic>
        <p:nvPicPr>
          <p:cNvPr id="26" name="Graphic 25" descr="Compass with solid fill">
            <a:hlinkClick r:id="rId12" action="ppaction://hlinksldjump"/>
            <a:extLst>
              <a:ext uri="{FF2B5EF4-FFF2-40B4-BE49-F238E27FC236}">
                <a16:creationId xmlns:a16="http://schemas.microsoft.com/office/drawing/2014/main" id="{BF10E0B9-502F-1EF1-7428-C2E6171C62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91919" y="1649533"/>
            <a:ext cx="1096611" cy="1096611"/>
          </a:xfrm>
          <a:prstGeom prst="rect">
            <a:avLst/>
          </a:prstGeom>
        </p:spPr>
      </p:pic>
      <p:pic>
        <p:nvPicPr>
          <p:cNvPr id="28" name="Graphic 27" descr="Chat with solid fill">
            <a:hlinkClick r:id="rId15" action="ppaction://hlinksldjump"/>
            <a:extLst>
              <a:ext uri="{FF2B5EF4-FFF2-40B4-BE49-F238E27FC236}">
                <a16:creationId xmlns:a16="http://schemas.microsoft.com/office/drawing/2014/main" id="{5D8C751C-8B63-B3A7-B238-631B85C6450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79996" y="3752441"/>
            <a:ext cx="1246375" cy="1246375"/>
          </a:xfrm>
          <a:prstGeom prst="rect">
            <a:avLst/>
          </a:prstGeom>
        </p:spPr>
      </p:pic>
      <p:pic>
        <p:nvPicPr>
          <p:cNvPr id="30" name="Graphic 29" descr="Group brainstorm with solid fill">
            <a:hlinkClick r:id="rId18" action="ppaction://hlinksldjump"/>
            <a:extLst>
              <a:ext uri="{FF2B5EF4-FFF2-40B4-BE49-F238E27FC236}">
                <a16:creationId xmlns:a16="http://schemas.microsoft.com/office/drawing/2014/main" id="{804CE65E-10C5-0743-5C00-6B6462A061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91424" y="3700352"/>
            <a:ext cx="1151721" cy="1151721"/>
          </a:xfrm>
          <a:prstGeom prst="rect">
            <a:avLst/>
          </a:prstGeom>
        </p:spPr>
      </p:pic>
      <p:sp>
        <p:nvSpPr>
          <p:cNvPr id="3" name="TextBox 2">
            <a:extLst>
              <a:ext uri="{FF2B5EF4-FFF2-40B4-BE49-F238E27FC236}">
                <a16:creationId xmlns:a16="http://schemas.microsoft.com/office/drawing/2014/main" id="{4B35FB4C-B695-AE26-424C-A3936D9D2A5C}"/>
              </a:ext>
            </a:extLst>
          </p:cNvPr>
          <p:cNvSpPr txBox="1"/>
          <p:nvPr/>
        </p:nvSpPr>
        <p:spPr>
          <a:xfrm>
            <a:off x="0" y="435435"/>
            <a:ext cx="12192000" cy="707886"/>
          </a:xfrm>
          <a:prstGeom prst="rect">
            <a:avLst/>
          </a:prstGeom>
          <a:noFill/>
        </p:spPr>
        <p:txBody>
          <a:bodyPr wrap="square">
            <a:spAutoFit/>
          </a:bodyPr>
          <a:lstStyle/>
          <a:p>
            <a:pPr marL="0" lvl="0" indent="0" algn="ctr">
              <a:spcBef>
                <a:spcPts val="0"/>
              </a:spcBef>
              <a:spcAft>
                <a:spcPts val="0"/>
              </a:spcAft>
              <a:buNone/>
            </a:pPr>
            <a:r>
              <a:rPr lang="da-DK" sz="4000" b="1">
                <a:latin typeface="Amatic SC"/>
                <a:ea typeface="Amatic SC"/>
                <a:cs typeface="Amatic SC"/>
                <a:sym typeface="Amatic SC"/>
              </a:rPr>
              <a:t>Fem forslag til, hvordan I kan arbejde med resultaterne på skolen</a:t>
            </a:r>
          </a:p>
        </p:txBody>
      </p:sp>
      <p:pic>
        <p:nvPicPr>
          <p:cNvPr id="8" name="Graphic 7">
            <a:extLst>
              <a:ext uri="{FF2B5EF4-FFF2-40B4-BE49-F238E27FC236}">
                <a16:creationId xmlns:a16="http://schemas.microsoft.com/office/drawing/2014/main" id="{DFBC8100-E5DD-D13F-0653-02DEED976E6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526182" y="2793904"/>
            <a:ext cx="2990850" cy="581025"/>
          </a:xfrm>
          <a:prstGeom prst="rect">
            <a:avLst/>
          </a:prstGeom>
        </p:spPr>
      </p:pic>
      <p:sp>
        <p:nvSpPr>
          <p:cNvPr id="9" name="TextBox 8">
            <a:extLst>
              <a:ext uri="{FF2B5EF4-FFF2-40B4-BE49-F238E27FC236}">
                <a16:creationId xmlns:a16="http://schemas.microsoft.com/office/drawing/2014/main" id="{DEC9A846-F9EE-A3F4-ECAA-41CB1B6BE37F}"/>
              </a:ext>
            </a:extLst>
          </p:cNvPr>
          <p:cNvSpPr txBox="1"/>
          <p:nvPr/>
        </p:nvSpPr>
        <p:spPr>
          <a:xfrm>
            <a:off x="4632498" y="2899750"/>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da-DK" sz="2400" b="1">
                <a:solidFill>
                  <a:schemeClr val="bg1"/>
                </a:solidFill>
                <a:latin typeface="Amatic SC" panose="00000500000000000000" pitchFamily="2" charset="-79"/>
                <a:cs typeface="Amatic SC" panose="00000500000000000000" pitchFamily="2" charset="-79"/>
                <a:hlinkClick r:id="rId9" action="ppaction://hlinksldjump">
                  <a:extLst>
                    <a:ext uri="{A12FA001-AC4F-418D-AE19-62706E023703}">
                      <ahyp:hlinkClr xmlns:ahyp="http://schemas.microsoft.com/office/drawing/2018/hyperlinkcolor" val="tx"/>
                    </a:ext>
                  </a:extLst>
                </a:hlinkClick>
              </a:rPr>
              <a:t>Elevperspektiver</a:t>
            </a:r>
            <a:endParaRPr lang="da-DK" sz="2400" b="1">
              <a:solidFill>
                <a:schemeClr val="bg1"/>
              </a:solidFill>
              <a:latin typeface="Amatic SC" panose="00000500000000000000" pitchFamily="2" charset="-79"/>
              <a:cs typeface="Amatic SC" panose="00000500000000000000" pitchFamily="2" charset="-79"/>
            </a:endParaRPr>
          </a:p>
        </p:txBody>
      </p:sp>
      <p:pic>
        <p:nvPicPr>
          <p:cNvPr id="10" name="Graphic 9">
            <a:extLst>
              <a:ext uri="{FF2B5EF4-FFF2-40B4-BE49-F238E27FC236}">
                <a16:creationId xmlns:a16="http://schemas.microsoft.com/office/drawing/2014/main" id="{3920E2A0-DB02-A690-9804-A2C5D07C0A3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804275" y="2746145"/>
            <a:ext cx="2990850" cy="581025"/>
          </a:xfrm>
          <a:prstGeom prst="rect">
            <a:avLst/>
          </a:prstGeom>
        </p:spPr>
      </p:pic>
      <p:sp>
        <p:nvSpPr>
          <p:cNvPr id="37" name="TextBox 36">
            <a:extLst>
              <a:ext uri="{FF2B5EF4-FFF2-40B4-BE49-F238E27FC236}">
                <a16:creationId xmlns:a16="http://schemas.microsoft.com/office/drawing/2014/main" id="{9AEAC837-E003-6CF0-23CC-4F997E8E24F6}"/>
              </a:ext>
            </a:extLst>
          </p:cNvPr>
          <p:cNvSpPr txBox="1"/>
          <p:nvPr/>
        </p:nvSpPr>
        <p:spPr>
          <a:xfrm>
            <a:off x="8910591" y="2851991"/>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rId12" action="ppaction://hlinksldjump">
                  <a:extLst>
                    <a:ext uri="{A12FA001-AC4F-418D-AE19-62706E023703}">
                      <ahyp:hlinkClr xmlns:ahyp="http://schemas.microsoft.com/office/drawing/2018/hyperlinkcolor" val="tx"/>
                    </a:ext>
                  </a:extLst>
                </a:hlinkClick>
              </a:rPr>
              <a:t>Børnesyn</a:t>
            </a:r>
            <a:endParaRPr lang="da-DK" sz="2400" b="1">
              <a:solidFill>
                <a:schemeClr val="bg1"/>
              </a:solidFill>
              <a:latin typeface="Amatic SC" panose="00000500000000000000" pitchFamily="2" charset="-79"/>
              <a:cs typeface="Amatic SC" panose="00000500000000000000" pitchFamily="2" charset="-79"/>
            </a:endParaRPr>
          </a:p>
        </p:txBody>
      </p:sp>
      <p:pic>
        <p:nvPicPr>
          <p:cNvPr id="11" name="Graphic 10">
            <a:extLst>
              <a:ext uri="{FF2B5EF4-FFF2-40B4-BE49-F238E27FC236}">
                <a16:creationId xmlns:a16="http://schemas.microsoft.com/office/drawing/2014/main" id="{B3F7FDD5-BD04-F10E-7B1C-E3AC61BF48D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03191" y="2793904"/>
            <a:ext cx="2990850" cy="581025"/>
          </a:xfrm>
          <a:prstGeom prst="rect">
            <a:avLst/>
          </a:prstGeom>
        </p:spPr>
      </p:pic>
      <p:sp>
        <p:nvSpPr>
          <p:cNvPr id="35" name="TextBox 34">
            <a:extLst>
              <a:ext uri="{FF2B5EF4-FFF2-40B4-BE49-F238E27FC236}">
                <a16:creationId xmlns:a16="http://schemas.microsoft.com/office/drawing/2014/main" id="{BD80DA7B-C6EE-05D9-E0A1-401CF99F0282}"/>
              </a:ext>
            </a:extLst>
          </p:cNvPr>
          <p:cNvSpPr txBox="1"/>
          <p:nvPr/>
        </p:nvSpPr>
        <p:spPr>
          <a:xfrm>
            <a:off x="632598" y="2899750"/>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rId6" action="ppaction://hlinksldjump">
                  <a:extLst>
                    <a:ext uri="{A12FA001-AC4F-418D-AE19-62706E023703}">
                      <ahyp:hlinkClr xmlns:ahyp="http://schemas.microsoft.com/office/drawing/2018/hyperlinkcolor" val="tx"/>
                    </a:ext>
                  </a:extLst>
                </a:hlinkClick>
              </a:rPr>
              <a:t>Refleksionsspørgsmål</a:t>
            </a:r>
            <a:endParaRPr lang="da-DK" sz="2400" b="1">
              <a:solidFill>
                <a:schemeClr val="bg1"/>
              </a:solidFill>
              <a:latin typeface="Amatic SC" panose="00000500000000000000" pitchFamily="2" charset="-79"/>
              <a:cs typeface="Amatic SC" panose="00000500000000000000" pitchFamily="2" charset="-79"/>
            </a:endParaRPr>
          </a:p>
        </p:txBody>
      </p:sp>
      <p:pic>
        <p:nvPicPr>
          <p:cNvPr id="12" name="Graphic 11">
            <a:extLst>
              <a:ext uri="{FF2B5EF4-FFF2-40B4-BE49-F238E27FC236}">
                <a16:creationId xmlns:a16="http://schemas.microsoft.com/office/drawing/2014/main" id="{C463E779-6F3D-1C79-37A4-92F29D3B224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207759" y="4852075"/>
            <a:ext cx="2990850" cy="581025"/>
          </a:xfrm>
          <a:prstGeom prst="rect">
            <a:avLst/>
          </a:prstGeom>
        </p:spPr>
      </p:pic>
      <p:sp>
        <p:nvSpPr>
          <p:cNvPr id="38" name="TextBox 37">
            <a:extLst>
              <a:ext uri="{FF2B5EF4-FFF2-40B4-BE49-F238E27FC236}">
                <a16:creationId xmlns:a16="http://schemas.microsoft.com/office/drawing/2014/main" id="{6AC7BF13-FDAE-9322-9B76-7F8282895BB7}"/>
              </a:ext>
            </a:extLst>
          </p:cNvPr>
          <p:cNvSpPr txBox="1"/>
          <p:nvPr/>
        </p:nvSpPr>
        <p:spPr>
          <a:xfrm>
            <a:off x="2318290" y="4963877"/>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rId15" action="ppaction://hlinksldjump">
                  <a:extLst>
                    <a:ext uri="{A12FA001-AC4F-418D-AE19-62706E023703}">
                      <ahyp:hlinkClr xmlns:ahyp="http://schemas.microsoft.com/office/drawing/2018/hyperlinkcolor" val="tx"/>
                    </a:ext>
                  </a:extLst>
                </a:hlinkClick>
              </a:rPr>
              <a:t>Aktiv lytning og drøftelser</a:t>
            </a:r>
            <a:endParaRPr lang="da-DK" sz="2400" b="1">
              <a:solidFill>
                <a:schemeClr val="bg1"/>
              </a:solidFill>
              <a:latin typeface="Amatic SC" panose="00000500000000000000" pitchFamily="2" charset="-79"/>
              <a:cs typeface="Amatic SC" panose="00000500000000000000" pitchFamily="2" charset="-79"/>
            </a:endParaRPr>
          </a:p>
        </p:txBody>
      </p:sp>
      <p:pic>
        <p:nvPicPr>
          <p:cNvPr id="13" name="Graphic 12">
            <a:extLst>
              <a:ext uri="{FF2B5EF4-FFF2-40B4-BE49-F238E27FC236}">
                <a16:creationId xmlns:a16="http://schemas.microsoft.com/office/drawing/2014/main" id="{0442E48F-A9E7-3689-7C84-9A0275BABFA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671860" y="4852074"/>
            <a:ext cx="2990850" cy="581025"/>
          </a:xfrm>
          <a:prstGeom prst="rect">
            <a:avLst/>
          </a:prstGeom>
        </p:spPr>
      </p:pic>
      <p:sp>
        <p:nvSpPr>
          <p:cNvPr id="39" name="TextBox 38">
            <a:extLst>
              <a:ext uri="{FF2B5EF4-FFF2-40B4-BE49-F238E27FC236}">
                <a16:creationId xmlns:a16="http://schemas.microsoft.com/office/drawing/2014/main" id="{955F9B66-BD1A-D710-6D4F-CE71A4A8FB71}"/>
              </a:ext>
            </a:extLst>
          </p:cNvPr>
          <p:cNvSpPr txBox="1"/>
          <p:nvPr/>
        </p:nvSpPr>
        <p:spPr>
          <a:xfrm>
            <a:off x="6778176" y="4957920"/>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rId18" action="ppaction://hlinksldjump">
                  <a:extLst>
                    <a:ext uri="{A12FA001-AC4F-418D-AE19-62706E023703}">
                      <ahyp:hlinkClr xmlns:ahyp="http://schemas.microsoft.com/office/drawing/2018/hyperlinkcolor" val="tx"/>
                    </a:ext>
                  </a:extLst>
                </a:hlinkClick>
              </a:rPr>
              <a:t>prøvehandlinger</a:t>
            </a:r>
            <a:endParaRPr lang="da-DK" sz="2400" b="1">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79881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5425E73C-AF5D-EC62-44C0-5C4CD6C116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0824" y="1770370"/>
            <a:ext cx="3698360" cy="2607229"/>
          </a:xfrm>
          <a:prstGeom prst="rect">
            <a:avLst/>
          </a:prstGeom>
        </p:spPr>
      </p:pic>
      <p:sp>
        <p:nvSpPr>
          <p:cNvPr id="14" name="Rectangle 13">
            <a:extLst>
              <a:ext uri="{FF2B5EF4-FFF2-40B4-BE49-F238E27FC236}">
                <a16:creationId xmlns:a16="http://schemas.microsoft.com/office/drawing/2014/main" id="{4AF3D927-A3F0-9E3C-F192-91785C769B85}"/>
              </a:ext>
            </a:extLst>
          </p:cNvPr>
          <p:cNvSpPr/>
          <p:nvPr/>
        </p:nvSpPr>
        <p:spPr>
          <a:xfrm>
            <a:off x="8556647" y="2665406"/>
            <a:ext cx="2734109" cy="113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200" b="1">
                <a:solidFill>
                  <a:schemeClr val="bg1"/>
                </a:solidFill>
                <a:latin typeface="Quicksand" panose="020B0604020202020204"/>
              </a:rPr>
              <a:t>Tip:</a:t>
            </a:r>
            <a:br>
              <a:rPr lang="da-DK" sz="1200" b="1">
                <a:solidFill>
                  <a:schemeClr val="bg1"/>
                </a:solidFill>
                <a:latin typeface="Quicksand" panose="020B0604020202020204"/>
              </a:rPr>
            </a:br>
            <a:r>
              <a:rPr lang="da-DK" sz="1200">
                <a:solidFill>
                  <a:schemeClr val="bg1"/>
                </a:solidFill>
                <a:latin typeface="Quicksand" panose="020B0604020202020204"/>
              </a:rPr>
              <a:t>I arbejdet med refleksionsspørgsmålene kan I med fordel inddrage skolens lokale datarapport.</a:t>
            </a:r>
            <a:br>
              <a:rPr lang="da-DK" sz="1200">
                <a:solidFill>
                  <a:schemeClr val="bg1"/>
                </a:solidFill>
                <a:latin typeface="Quicksand" panose="020B0604020202020204"/>
              </a:rPr>
            </a:br>
            <a:r>
              <a:rPr lang="da-DK" sz="1200">
                <a:solidFill>
                  <a:schemeClr val="bg1"/>
                </a:solidFill>
                <a:latin typeface="Quicksand" panose="020B0604020202020204"/>
              </a:rPr>
              <a:t>Under refleksionsspørgsmålene fremgår det, hvilke data der er relevante at sammenholde med.</a:t>
            </a: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8" imgH="408" progId="TCLayout.ActiveDocument.1">
                  <p:embed/>
                </p:oleObj>
              </mc:Choice>
              <mc:Fallback>
                <p:oleObj name="think-cell Slide" r:id="rId6"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8</a:t>
            </a:fld>
            <a:endParaRPr lang="da-DK"/>
          </a:p>
        </p:txBody>
      </p:sp>
      <p:sp>
        <p:nvSpPr>
          <p:cNvPr id="19" name="Google Shape;843;p29">
            <a:extLst>
              <a:ext uri="{FF2B5EF4-FFF2-40B4-BE49-F238E27FC236}">
                <a16:creationId xmlns:a16="http://schemas.microsoft.com/office/drawing/2014/main" id="{63F687D6-3A0C-49E8-8309-51383D3FACDF}"/>
              </a:ext>
            </a:extLst>
          </p:cNvPr>
          <p:cNvSpPr/>
          <p:nvPr/>
        </p:nvSpPr>
        <p:spPr>
          <a:xfrm>
            <a:off x="0" y="347492"/>
            <a:ext cx="12191999" cy="856994"/>
          </a:xfrm>
          <a:prstGeom prst="rect">
            <a:avLst/>
          </a:prstGeom>
          <a:solidFill>
            <a:schemeClr val="accent2"/>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2400" b="1">
                <a:solidFill>
                  <a:schemeClr val="bg1"/>
                </a:solidFill>
                <a:latin typeface="Amatic SC"/>
                <a:ea typeface="Amatic SC"/>
                <a:cs typeface="Amatic SC"/>
                <a:sym typeface="Amatic SC"/>
              </a:rPr>
              <a:t>	</a:t>
            </a:r>
            <a:r>
              <a:rPr lang="da-DK" sz="4000" b="1">
                <a:solidFill>
                  <a:schemeClr val="bg1"/>
                </a:solidFill>
                <a:latin typeface="Amatic SC"/>
                <a:ea typeface="Amatic SC"/>
                <a:cs typeface="Amatic SC"/>
                <a:sym typeface="Amatic SC"/>
              </a:rPr>
              <a:t>Refleksionsspørgsmål</a:t>
            </a:r>
            <a:r>
              <a:rPr lang="da-DK" sz="3600" b="1">
                <a:solidFill>
                  <a:schemeClr val="bg1"/>
                </a:solidFill>
                <a:latin typeface="Amatic SC"/>
                <a:ea typeface="Amatic SC"/>
                <a:cs typeface="Amatic SC"/>
                <a:sym typeface="Amatic SC"/>
              </a:rPr>
              <a:t> </a:t>
            </a:r>
            <a:endParaRPr lang="da-DK" sz="2400" b="1">
              <a:solidFill>
                <a:schemeClr val="bg1"/>
              </a:solidFill>
              <a:latin typeface="Amatic SC"/>
              <a:ea typeface="Amatic SC"/>
              <a:cs typeface="Amatic SC"/>
              <a:sym typeface="Amatic SC"/>
            </a:endParaRPr>
          </a:p>
        </p:txBody>
      </p:sp>
      <p:pic>
        <p:nvPicPr>
          <p:cNvPr id="3" name="Graphic 2" descr="Thought bubble with solid fill">
            <a:extLst>
              <a:ext uri="{FF2B5EF4-FFF2-40B4-BE49-F238E27FC236}">
                <a16:creationId xmlns:a16="http://schemas.microsoft.com/office/drawing/2014/main" id="{64B5FDDB-400C-2B77-0E53-4B231CFF6B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4652" y="286718"/>
            <a:ext cx="917768" cy="917768"/>
          </a:xfrm>
          <a:prstGeom prst="rect">
            <a:avLst/>
          </a:prstGeom>
        </p:spPr>
      </p:pic>
      <p:sp>
        <p:nvSpPr>
          <p:cNvPr id="10" name="Google Shape;847;p29">
            <a:extLst>
              <a:ext uri="{FF2B5EF4-FFF2-40B4-BE49-F238E27FC236}">
                <a16:creationId xmlns:a16="http://schemas.microsoft.com/office/drawing/2014/main" id="{CA6CEC05-D2DA-61EE-A665-32747A49023C}"/>
              </a:ext>
            </a:extLst>
          </p:cNvPr>
          <p:cNvSpPr txBox="1"/>
          <p:nvPr/>
        </p:nvSpPr>
        <p:spPr>
          <a:xfrm>
            <a:off x="901243" y="1682072"/>
            <a:ext cx="6827773" cy="3903662"/>
          </a:xfrm>
          <a:prstGeom prst="rect">
            <a:avLst/>
          </a:prstGeom>
          <a:noFill/>
          <a:ln>
            <a:noFill/>
          </a:ln>
        </p:spPr>
        <p:txBody>
          <a:bodyPr spcFirstLastPara="1" wrap="square" lIns="0" tIns="180000" rIns="0" bIns="0" anchor="t" anchorCtr="0">
            <a:noAutofit/>
          </a:bodyPr>
          <a:lstStyle/>
          <a:p>
            <a:r>
              <a:rPr lang="da-DK" sz="1500" b="1">
                <a:latin typeface="Quicksand" panose="020B0604020202020204" charset="0"/>
                <a:ea typeface="Quicksand"/>
                <a:cs typeface="Quicksand" panose="020B0604020202020204" charset="0"/>
                <a:sym typeface="Quicksand"/>
              </a:rPr>
              <a:t>Forslag til proces: </a:t>
            </a:r>
          </a:p>
          <a:p>
            <a:endParaRPr lang="da-DK" sz="1500">
              <a:latin typeface="Quicksand" panose="020B0604020202020204" charset="0"/>
              <a:ea typeface="Quicksand"/>
              <a:cs typeface="Quicksand" panose="020B0604020202020204" charset="0"/>
              <a:sym typeface="Quicksand"/>
            </a:endParaRPr>
          </a:p>
          <a:p>
            <a:pPr lvl="1"/>
            <a:r>
              <a:rPr lang="da-DK" sz="1500">
                <a:latin typeface="Quicksand" panose="020B0604020202020204" charset="0"/>
                <a:ea typeface="Quicksand"/>
                <a:cs typeface="Quicksand" panose="020B0604020202020204" charset="0"/>
                <a:sym typeface="Quicksand"/>
              </a:rPr>
              <a:t>Det pædagogiske personale sætter sig i det team, de primært arbejder i, og ledelsen præsenterer resultaterne for ét af de fire temaer. </a:t>
            </a:r>
          </a:p>
          <a:p>
            <a:pPr lvl="1"/>
            <a:endParaRPr lang="da-DK" sz="1500">
              <a:latin typeface="Quicksand" panose="020B0604020202020204" charset="0"/>
              <a:ea typeface="Quicksand"/>
              <a:cs typeface="Quicksand" panose="020B0604020202020204" charset="0"/>
              <a:sym typeface="Quicksand"/>
            </a:endParaRPr>
          </a:p>
          <a:p>
            <a:pPr lvl="1"/>
            <a:r>
              <a:rPr lang="da-DK" sz="1500">
                <a:latin typeface="Quicksand" panose="020B0604020202020204" charset="0"/>
                <a:ea typeface="Quicksand"/>
                <a:cs typeface="Quicksand" panose="020B0604020202020204" charset="0"/>
                <a:sym typeface="Quicksand"/>
              </a:rPr>
              <a:t>Efter præsentationen af et tema drøfter det pædagogiske personale refleksionsspørgsmålene til det givne tema i deres teams (refleksionsspørgsmål fremgår i forlængelse af hvert tema i præsentationen af evalueringens resultater). </a:t>
            </a:r>
          </a:p>
          <a:p>
            <a:pPr lvl="1"/>
            <a:endParaRPr lang="da-DK" sz="1500">
              <a:latin typeface="Quicksand" panose="020B0604020202020204" charset="0"/>
              <a:ea typeface="Quicksand"/>
              <a:cs typeface="Quicksand" panose="020B0604020202020204" charset="0"/>
              <a:sym typeface="Quicksand"/>
            </a:endParaRPr>
          </a:p>
          <a:p>
            <a:pPr lvl="1"/>
            <a:r>
              <a:rPr lang="da-DK" sz="1500">
                <a:latin typeface="Quicksand" panose="020B0604020202020204" charset="0"/>
                <a:ea typeface="Quicksand"/>
                <a:cs typeface="Quicksand" panose="020B0604020202020204" charset="0"/>
                <a:sym typeface="Quicksand"/>
              </a:rPr>
              <a:t>Efter drøftelserne præsenterer alle teams deres refleksioner i plenum på tværs af alt det pædagogiske personale. Find med afsæt i jeres drøftelser ud af, hvad jeres næste skridt i arbejdet med Den Mangfoldige Folkeskole skal være.</a:t>
            </a:r>
          </a:p>
          <a:p>
            <a:endParaRPr lang="da-DK" sz="1600">
              <a:latin typeface="Quicksand" panose="020B0604020202020204" charset="0"/>
              <a:ea typeface="Quicksand"/>
              <a:cs typeface="Quicksand" panose="020B0604020202020204" charset="0"/>
              <a:sym typeface="Quicksand"/>
            </a:endParaRPr>
          </a:p>
          <a:p>
            <a:pPr lvl="0" algn="l">
              <a:lnSpc>
                <a:spcPct val="150000"/>
              </a:lnSpc>
              <a:spcBef>
                <a:spcPts val="0"/>
              </a:spcBef>
              <a:spcAft>
                <a:spcPts val="0"/>
              </a:spcAft>
            </a:pPr>
            <a:endParaRPr lang="da-DK" sz="1600">
              <a:latin typeface="Quicksand"/>
              <a:ea typeface="Quicksand"/>
              <a:cs typeface="Quicksand"/>
              <a:sym typeface="Quicksand"/>
            </a:endParaRPr>
          </a:p>
          <a:p>
            <a:pPr lvl="0" algn="l">
              <a:lnSpc>
                <a:spcPct val="150000"/>
              </a:lnSpc>
              <a:spcBef>
                <a:spcPts val="0"/>
              </a:spcBef>
              <a:spcAft>
                <a:spcPts val="0"/>
              </a:spcAft>
            </a:pPr>
            <a:endParaRPr lang="da-DK">
              <a:latin typeface="Quicksand"/>
              <a:ea typeface="Quicksand"/>
              <a:cs typeface="Quicksand"/>
              <a:sym typeface="Quicksand"/>
            </a:endParaRPr>
          </a:p>
        </p:txBody>
      </p:sp>
      <p:sp>
        <p:nvSpPr>
          <p:cNvPr id="12" name="Oval 11">
            <a:extLst>
              <a:ext uri="{FF2B5EF4-FFF2-40B4-BE49-F238E27FC236}">
                <a16:creationId xmlns:a16="http://schemas.microsoft.com/office/drawing/2014/main" id="{323C242C-0FC5-9F5E-2C8D-1924D1D55E4B}"/>
              </a:ext>
            </a:extLst>
          </p:cNvPr>
          <p:cNvSpPr/>
          <p:nvPr/>
        </p:nvSpPr>
        <p:spPr>
          <a:xfrm>
            <a:off x="901242" y="2326640"/>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13" name="Oval 12">
            <a:extLst>
              <a:ext uri="{FF2B5EF4-FFF2-40B4-BE49-F238E27FC236}">
                <a16:creationId xmlns:a16="http://schemas.microsoft.com/office/drawing/2014/main" id="{145D81BE-66B4-DB6E-737C-192DBFE5CC49}"/>
              </a:ext>
            </a:extLst>
          </p:cNvPr>
          <p:cNvSpPr/>
          <p:nvPr/>
        </p:nvSpPr>
        <p:spPr>
          <a:xfrm>
            <a:off x="901242" y="3017086"/>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5" name="Oval 14">
            <a:extLst>
              <a:ext uri="{FF2B5EF4-FFF2-40B4-BE49-F238E27FC236}">
                <a16:creationId xmlns:a16="http://schemas.microsoft.com/office/drawing/2014/main" id="{D747DB3D-7328-5E6E-2FB1-4994E88E06CE}"/>
              </a:ext>
            </a:extLst>
          </p:cNvPr>
          <p:cNvSpPr/>
          <p:nvPr/>
        </p:nvSpPr>
        <p:spPr>
          <a:xfrm>
            <a:off x="901242" y="3888969"/>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
        <p:nvSpPr>
          <p:cNvPr id="30" name="Google Shape;1251;p48">
            <a:extLst>
              <a:ext uri="{FF2B5EF4-FFF2-40B4-BE49-F238E27FC236}">
                <a16:creationId xmlns:a16="http://schemas.microsoft.com/office/drawing/2014/main" id="{D0FEC8B4-1132-0DCA-DF25-AC0E5D5DFD1C}"/>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00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D630714-419F-9884-E428-AE54AF1E4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0824" y="1770370"/>
            <a:ext cx="3698360" cy="2607229"/>
          </a:xfrm>
          <a:prstGeom prst="rect">
            <a:avLst/>
          </a:prstGeom>
        </p:spPr>
      </p:pic>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8" imgH="408" progId="TCLayout.ActiveDocument.1">
                  <p:embed/>
                </p:oleObj>
              </mc:Choice>
              <mc:Fallback>
                <p:oleObj name="think-cell Slide" r:id="rId6"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9</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6"/>
            <a:ext cx="12192000" cy="856809"/>
          </a:xfrm>
          <a:prstGeom prst="rect">
            <a:avLst/>
          </a:prstGeom>
          <a:solidFill>
            <a:schemeClr val="accent6"/>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aktiv lytning og drøftelser</a:t>
            </a:r>
          </a:p>
        </p:txBody>
      </p:sp>
      <p:pic>
        <p:nvPicPr>
          <p:cNvPr id="2" name="Graphic 1" descr="Chat with solid fill">
            <a:extLst>
              <a:ext uri="{FF2B5EF4-FFF2-40B4-BE49-F238E27FC236}">
                <a16:creationId xmlns:a16="http://schemas.microsoft.com/office/drawing/2014/main" id="{466161B9-A8C6-DC3E-A1AC-2420880FBA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3477" y="223276"/>
            <a:ext cx="1105607" cy="1105607"/>
          </a:xfrm>
          <a:prstGeom prst="rect">
            <a:avLst/>
          </a:prstGeom>
        </p:spPr>
      </p:pic>
      <p:sp>
        <p:nvSpPr>
          <p:cNvPr id="9" name="Google Shape;847;p29">
            <a:extLst>
              <a:ext uri="{FF2B5EF4-FFF2-40B4-BE49-F238E27FC236}">
                <a16:creationId xmlns:a16="http://schemas.microsoft.com/office/drawing/2014/main" id="{AD97E0C9-8541-1776-E88F-745C1AF9B06D}"/>
              </a:ext>
            </a:extLst>
          </p:cNvPr>
          <p:cNvSpPr txBox="1"/>
          <p:nvPr/>
        </p:nvSpPr>
        <p:spPr>
          <a:xfrm>
            <a:off x="901243" y="1682258"/>
            <a:ext cx="7072877" cy="4828066"/>
          </a:xfrm>
          <a:prstGeom prst="rect">
            <a:avLst/>
          </a:prstGeom>
          <a:noFill/>
          <a:ln>
            <a:noFill/>
          </a:ln>
        </p:spPr>
        <p:txBody>
          <a:bodyPr spcFirstLastPara="1" wrap="square" lIns="0" tIns="180000" rIns="0" bIns="0" anchor="t" anchorCtr="0">
            <a:noAutofit/>
          </a:bodyPr>
          <a:lstStyle/>
          <a:p>
            <a:r>
              <a:rPr lang="da-DK" sz="1500" b="1">
                <a:latin typeface="Quicksand" panose="020B0604020202020204" charset="0"/>
                <a:ea typeface="Quicksand"/>
                <a:cs typeface="Quicksand" panose="020B0604020202020204" charset="0"/>
                <a:sym typeface="Quicksand"/>
              </a:rPr>
              <a:t>Forslag til proces: </a:t>
            </a:r>
          </a:p>
          <a:p>
            <a:endParaRPr lang="da-DK" sz="16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Alle får udleveret et lytteark med fire spørgsmål. Find eksempel på lytteark </a:t>
            </a:r>
            <a:r>
              <a:rPr lang="da-DK" sz="1500" b="1">
                <a:latin typeface="Quicksand" panose="020B0604020202020204" charset="0"/>
                <a:ea typeface="Quicksand"/>
                <a:cs typeface="Quicksand" panose="020B0604020202020204" charset="0"/>
                <a:sym typeface="Quicksand"/>
                <a:hlinkClick r:id="rId10" action="ppaction://hlinksldjump">
                  <a:extLst>
                    <a:ext uri="{A12FA001-AC4F-418D-AE19-62706E023703}">
                      <ahyp:hlinkClr xmlns:ahyp="http://schemas.microsoft.com/office/drawing/2018/hyperlinkcolor" val="tx"/>
                    </a:ext>
                  </a:extLst>
                </a:hlinkClick>
              </a:rPr>
              <a:t>her</a:t>
            </a:r>
            <a:r>
              <a:rPr lang="da-DK" sz="1500">
                <a:latin typeface="Quicksand" panose="020B0604020202020204" charset="0"/>
                <a:ea typeface="Quicksand"/>
                <a:cs typeface="Quicksand" panose="020B0604020202020204" charset="0"/>
                <a:sym typeface="Quicksand"/>
              </a:rPr>
              <a:t>.</a:t>
            </a:r>
            <a:r>
              <a:rPr lang="da-DK" sz="1500" b="1">
                <a:latin typeface="Quicksand" panose="020B0604020202020204" charset="0"/>
                <a:ea typeface="Quicksand"/>
                <a:cs typeface="Quicksand" panose="020B0604020202020204" charset="0"/>
                <a:sym typeface="Quicksand"/>
              </a:rPr>
              <a:t> </a:t>
            </a:r>
            <a:r>
              <a:rPr lang="da-DK" sz="1500">
                <a:latin typeface="Quicksand" panose="020B0604020202020204" charset="0"/>
                <a:ea typeface="Quicksand"/>
                <a:cs typeface="Quicksand" panose="020B0604020202020204" charset="0"/>
                <a:sym typeface="Quicksand"/>
              </a:rPr>
              <a:t>Skoleledelsen præsenterer evalueringens resultater, og undervejs noterer det pædagogiske personale i lyttearket. </a:t>
            </a:r>
          </a:p>
          <a:p>
            <a:pPr marL="457200"/>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Efter præsentationen drøfter det pædagogiske personale resultaterne med afsæt i refleksionerne på arket. Drøftelserne foregår i to steps:</a:t>
            </a:r>
          </a:p>
          <a:p>
            <a:pPr marL="576000" lvl="1" indent="-144000">
              <a:buFont typeface="Arial" panose="020B0604020202020204" pitchFamily="34" charset="0"/>
              <a:buChar char="•"/>
            </a:pPr>
            <a:r>
              <a:rPr lang="da-DK" sz="1500" b="1">
                <a:latin typeface="Quicksand" panose="020B0604020202020204" charset="0"/>
                <a:ea typeface="Quicksand"/>
                <a:cs typeface="Quicksand" panose="020B0604020202020204" charset="0"/>
                <a:sym typeface="Quicksand"/>
              </a:rPr>
              <a:t>Udforsk: </a:t>
            </a:r>
            <a:r>
              <a:rPr lang="da-DK" sz="1500">
                <a:latin typeface="Quicksand" panose="020B0604020202020204" charset="0"/>
                <a:ea typeface="Quicksand"/>
                <a:cs typeface="Quicksand" panose="020B0604020202020204" charset="0"/>
                <a:sym typeface="Quicksand"/>
              </a:rPr>
              <a:t>Gå sammen på opdagelse i jeres refleksioner. Stil spørgsmål, vær nysgerrige, del perspektiver og udvælg temaer fra jeres noter.</a:t>
            </a:r>
          </a:p>
          <a:p>
            <a:pPr marL="576000" lvl="1" indent="-144000">
              <a:buFont typeface="Arial" panose="020B0604020202020204" pitchFamily="34" charset="0"/>
              <a:buChar char="•"/>
            </a:pPr>
            <a:r>
              <a:rPr lang="da-DK" sz="1500" b="1">
                <a:latin typeface="Quicksand" panose="020B0604020202020204" charset="0"/>
                <a:ea typeface="Quicksand"/>
                <a:cs typeface="Quicksand" panose="020B0604020202020204" charset="0"/>
                <a:sym typeface="Quicksand"/>
              </a:rPr>
              <a:t>Prioritér: </a:t>
            </a:r>
            <a:r>
              <a:rPr lang="da-DK" sz="1500">
                <a:latin typeface="Quicksand" panose="020B0604020202020204" charset="0"/>
                <a:ea typeface="Quicksand"/>
                <a:cs typeface="Quicksand" panose="020B0604020202020204" charset="0"/>
                <a:sym typeface="Quicksand"/>
              </a:rPr>
              <a:t>Se på tværs af jeres refleksioner og beslut, hvilket tema der er mest relevant at arbejde videre med som team fremadrettet, og hvilke handlinger jeres drøftelser giver anledning til.  </a:t>
            </a:r>
          </a:p>
          <a:p>
            <a:pPr marL="114300"/>
            <a:endParaRPr lang="da-DK" sz="1500">
              <a:latin typeface="Quicksand" panose="020B0604020202020204" charset="0"/>
              <a:ea typeface="Quicksand"/>
              <a:cs typeface="Quicksand" panose="020B0604020202020204" charset="0"/>
              <a:sym typeface="Quicksand"/>
            </a:endParaRPr>
          </a:p>
          <a:p>
            <a:pPr marL="457200"/>
            <a:r>
              <a:rPr lang="da-DK" sz="1500">
                <a:latin typeface="Quicksand" panose="020B0604020202020204" charset="0"/>
                <a:ea typeface="Quicksand"/>
                <a:cs typeface="Quicksand" panose="020B0604020202020204" charset="0"/>
                <a:sym typeface="Quicksand"/>
              </a:rPr>
              <a:t>Efter drøftelserne præsenterer hvert team i plenum, hvad der optog dem mest, hvorfor og hvilke handlinger de vil igangsætte i arbejdet med Den Mangfoldige Folkeskole. </a:t>
            </a:r>
          </a:p>
          <a:p>
            <a:endParaRPr lang="da-DK" sz="1600">
              <a:latin typeface="Quicksand" panose="020B0604020202020204" charset="0"/>
              <a:ea typeface="Quicksand"/>
              <a:cs typeface="Quicksand" panose="020B0604020202020204" charset="0"/>
              <a:sym typeface="Quicksand"/>
            </a:endParaRPr>
          </a:p>
          <a:p>
            <a:endParaRPr lang="da-DK" sz="1600">
              <a:latin typeface="Quicksand" panose="020B0604020202020204" charset="0"/>
              <a:ea typeface="Quicksand"/>
              <a:cs typeface="Quicksand" panose="020B0604020202020204" charset="0"/>
              <a:sym typeface="Quicksand"/>
            </a:endParaRPr>
          </a:p>
        </p:txBody>
      </p:sp>
      <p:sp>
        <p:nvSpPr>
          <p:cNvPr id="10" name="Oval 9">
            <a:extLst>
              <a:ext uri="{FF2B5EF4-FFF2-40B4-BE49-F238E27FC236}">
                <a16:creationId xmlns:a16="http://schemas.microsoft.com/office/drawing/2014/main" id="{C756B267-4C06-3D32-5E38-58912CFB00D4}"/>
              </a:ext>
            </a:extLst>
          </p:cNvPr>
          <p:cNvSpPr/>
          <p:nvPr/>
        </p:nvSpPr>
        <p:spPr>
          <a:xfrm>
            <a:off x="901242" y="232664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13" name="Oval 12">
            <a:extLst>
              <a:ext uri="{FF2B5EF4-FFF2-40B4-BE49-F238E27FC236}">
                <a16:creationId xmlns:a16="http://schemas.microsoft.com/office/drawing/2014/main" id="{5B0A1109-CBD8-B579-CF2E-AC4F74CB5042}"/>
              </a:ext>
            </a:extLst>
          </p:cNvPr>
          <p:cNvSpPr/>
          <p:nvPr/>
        </p:nvSpPr>
        <p:spPr>
          <a:xfrm>
            <a:off x="901242" y="3233814"/>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4" name="Oval 13">
            <a:extLst>
              <a:ext uri="{FF2B5EF4-FFF2-40B4-BE49-F238E27FC236}">
                <a16:creationId xmlns:a16="http://schemas.microsoft.com/office/drawing/2014/main" id="{DAAD8A69-4ACD-5176-9834-2D5A02559256}"/>
              </a:ext>
            </a:extLst>
          </p:cNvPr>
          <p:cNvSpPr/>
          <p:nvPr/>
        </p:nvSpPr>
        <p:spPr>
          <a:xfrm>
            <a:off x="901242" y="5073547"/>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
        <p:nvSpPr>
          <p:cNvPr id="3" name="Rectangle 2">
            <a:extLst>
              <a:ext uri="{FF2B5EF4-FFF2-40B4-BE49-F238E27FC236}">
                <a16:creationId xmlns:a16="http://schemas.microsoft.com/office/drawing/2014/main" id="{0747AAA1-B671-2ED8-7544-4AE170D2A696}"/>
              </a:ext>
            </a:extLst>
          </p:cNvPr>
          <p:cNvSpPr/>
          <p:nvPr/>
        </p:nvSpPr>
        <p:spPr>
          <a:xfrm>
            <a:off x="8609883" y="2536875"/>
            <a:ext cx="2650313" cy="113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b="1">
                <a:solidFill>
                  <a:schemeClr val="bg1"/>
                </a:solidFill>
                <a:latin typeface="Quicksand" panose="020B0604020202020204"/>
              </a:rPr>
              <a:t>Tip:</a:t>
            </a:r>
            <a:br>
              <a:rPr lang="da-DK" sz="1200" b="1">
                <a:solidFill>
                  <a:schemeClr val="bg1"/>
                </a:solidFill>
                <a:latin typeface="Quicksand" panose="020B0604020202020204"/>
              </a:rPr>
            </a:br>
            <a:r>
              <a:rPr lang="da-DK" sz="1200">
                <a:solidFill>
                  <a:schemeClr val="bg1"/>
                </a:solidFill>
                <a:latin typeface="Quicksand" panose="020B0604020202020204" charset="0"/>
                <a:ea typeface="Quicksand"/>
                <a:cs typeface="Quicksand" panose="020B0604020202020204" charset="0"/>
                <a:sym typeface="Quicksand"/>
              </a:rPr>
              <a:t>I kan med fordel inddrage skolens lokale datarapport til at sammenligne skolens resultater med evalueringens overordnede resultater.</a:t>
            </a:r>
          </a:p>
        </p:txBody>
      </p:sp>
      <p:sp>
        <p:nvSpPr>
          <p:cNvPr id="21" name="Google Shape;1251;p48">
            <a:extLst>
              <a:ext uri="{FF2B5EF4-FFF2-40B4-BE49-F238E27FC236}">
                <a16:creationId xmlns:a16="http://schemas.microsoft.com/office/drawing/2014/main" id="{FD367EF4-8625-BEC0-7124-74CAA1EC9A66}"/>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28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Playful colors">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3.xml><?xml version="1.0" encoding="utf-8"?>
<a:theme xmlns:a="http://schemas.openxmlformats.org/drawingml/2006/main" name="2_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pptx" id="{5AEA101F-179A-4E02-8835-BB0D3710D3A7}" vid="{E99342CD-4962-46DC-842C-A6C21B4B076F}"/>
    </a:ext>
  </a:extLst>
</a:theme>
</file>

<file path=ppt/theme/theme4.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999FACE0A9624E8C23E1D7E89E89FE" ma:contentTypeVersion="14" ma:contentTypeDescription="Create a new document." ma:contentTypeScope="" ma:versionID="dce4e63a9afa0e0857defb4b25587af6">
  <xsd:schema xmlns:xsd="http://www.w3.org/2001/XMLSchema" xmlns:xs="http://www.w3.org/2001/XMLSchema" xmlns:p="http://schemas.microsoft.com/office/2006/metadata/properties" xmlns:ns2="2878c695-2e5f-4fdb-8928-c23a94bfc9ba" xmlns:ns3="6001f91c-baf8-4b78-ad44-7f704f44ef8e" targetNamespace="http://schemas.microsoft.com/office/2006/metadata/properties" ma:root="true" ma:fieldsID="ad1ac2d927857462836701e3716a3d43" ns2:_="" ns3:_="">
    <xsd:import namespace="2878c695-2e5f-4fdb-8928-c23a94bfc9ba"/>
    <xsd:import namespace="6001f91c-baf8-4b78-ad44-7f704f44ef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8c695-2e5f-4fdb-8928-c23a94bfc9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01f91c-baf8-4b78-ad44-7f704f44ef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6fc40ba-f563-464e-a35a-e538acd0a0f9}" ma:internalName="TaxCatchAll" ma:showField="CatchAllData" ma:web="6001f91c-baf8-4b78-ad44-7f704f44ef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001f91c-baf8-4b78-ad44-7f704f44ef8e">
      <UserInfo>
        <DisplayName>Mia Rytter Lund</DisplayName>
        <AccountId>11</AccountId>
        <AccountType/>
      </UserInfo>
      <UserInfo>
        <DisplayName>Nikolaj Godsk Vestergaard</DisplayName>
        <AccountId>17</AccountId>
        <AccountType/>
      </UserInfo>
      <UserInfo>
        <DisplayName>Stine Møller Jespersen</DisplayName>
        <AccountId>102</AccountId>
        <AccountType/>
      </UserInfo>
      <UserInfo>
        <DisplayName>Marianne Delcomyn</DisplayName>
        <AccountId>112</AccountId>
        <AccountType/>
      </UserInfo>
      <UserInfo>
        <DisplayName>Aman Reehal</DisplayName>
        <AccountId>115</AccountId>
        <AccountType/>
      </UserInfo>
      <UserInfo>
        <DisplayName>Sophie Bayer</DisplayName>
        <AccountId>28</AccountId>
        <AccountType/>
      </UserInfo>
      <UserInfo>
        <DisplayName>Ida Høst Poulsen</DisplayName>
        <AccountId>44</AccountId>
        <AccountType/>
      </UserInfo>
      <UserInfo>
        <DisplayName>Josephine Andersen</DisplayName>
        <AccountId>117</AccountId>
        <AccountType/>
      </UserInfo>
    </SharedWithUsers>
    <lcf76f155ced4ddcb4097134ff3c332f xmlns="2878c695-2e5f-4fdb-8928-c23a94bfc9ba">
      <Terms xmlns="http://schemas.microsoft.com/office/infopath/2007/PartnerControls"/>
    </lcf76f155ced4ddcb4097134ff3c332f>
    <TaxCatchAll xmlns="6001f91c-baf8-4b78-ad44-7f704f44ef8e" xsi:nil="true"/>
  </documentManagement>
</p:properties>
</file>

<file path=customXml/itemProps1.xml><?xml version="1.0" encoding="utf-8"?>
<ds:datastoreItem xmlns:ds="http://schemas.openxmlformats.org/officeDocument/2006/customXml" ds:itemID="{1D153CFF-5C71-4AE1-8E1D-1F92B2B8ED15}">
  <ds:schemaRefs>
    <ds:schemaRef ds:uri="http://schemas.microsoft.com/sharepoint/v3/contenttype/forms"/>
  </ds:schemaRefs>
</ds:datastoreItem>
</file>

<file path=customXml/itemProps2.xml><?xml version="1.0" encoding="utf-8"?>
<ds:datastoreItem xmlns:ds="http://schemas.openxmlformats.org/officeDocument/2006/customXml" ds:itemID="{D8A97433-518A-4A52-9476-EBA97EFAFB36}">
  <ds:schemaRefs>
    <ds:schemaRef ds:uri="2878c695-2e5f-4fdb-8928-c23a94bfc9ba"/>
    <ds:schemaRef ds:uri="6001f91c-baf8-4b78-ad44-7f704f44ef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EFF8DE-3DB9-4F84-BF63-5977268658D3}">
  <ds:schemaRefs>
    <ds:schemaRef ds:uri="2878c695-2e5f-4fdb-8928-c23a94bfc9ba"/>
    <ds:schemaRef ds:uri="6001f91c-baf8-4b78-ad44-7f704f44ef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15204</Words>
  <Application>Microsoft Office PowerPoint</Application>
  <PresentationFormat>Widescreen</PresentationFormat>
  <Paragraphs>879</Paragraphs>
  <Slides>49</Slides>
  <Notes>48</Notes>
  <HiddenSlides>0</HiddenSlides>
  <MMClips>0</MMClips>
  <ScaleCrop>false</ScaleCrop>
  <HeadingPairs>
    <vt:vector size="8" baseType="variant">
      <vt:variant>
        <vt:lpstr>Benyttede skrifttyper</vt:lpstr>
      </vt:variant>
      <vt:variant>
        <vt:i4>6</vt:i4>
      </vt:variant>
      <vt:variant>
        <vt:lpstr>Tema</vt:lpstr>
      </vt:variant>
      <vt:variant>
        <vt:i4>3</vt:i4>
      </vt:variant>
      <vt:variant>
        <vt:lpstr>Integrerede OLE-servere</vt:lpstr>
      </vt:variant>
      <vt:variant>
        <vt:i4>1</vt:i4>
      </vt:variant>
      <vt:variant>
        <vt:lpstr>Slidetitler</vt:lpstr>
      </vt:variant>
      <vt:variant>
        <vt:i4>49</vt:i4>
      </vt:variant>
    </vt:vector>
  </HeadingPairs>
  <TitlesOfParts>
    <vt:vector size="59" baseType="lpstr">
      <vt:lpstr>Amatic SC</vt:lpstr>
      <vt:lpstr>Arial</vt:lpstr>
      <vt:lpstr>Quicksand</vt:lpstr>
      <vt:lpstr>Short Stack</vt:lpstr>
      <vt:lpstr>Symbol</vt:lpstr>
      <vt:lpstr>Verdana</vt:lpstr>
      <vt:lpstr>Blank</vt:lpstr>
      <vt:lpstr>1_Blank</vt:lpstr>
      <vt:lpstr>2_Blank</vt:lpstr>
      <vt:lpstr>think-cell Slide</vt:lpstr>
      <vt:lpstr>PowerPoint-præsentation</vt:lpstr>
      <vt:lpstr>PowerPoint-præsentation</vt:lpstr>
      <vt:lpstr>PowerPoint-præsentation</vt:lpstr>
      <vt:lpstr>PowerPoint-præsentation</vt:lpstr>
      <vt:lpstr>PowerPoint-præsentation</vt:lpstr>
      <vt:lpstr>Sådan kan I arbejde med resultaterne  på jeres skole</vt:lpstr>
      <vt:lpstr>PowerPoint-præsentation</vt:lpstr>
      <vt:lpstr>PowerPoint-præsentation</vt:lpstr>
      <vt:lpstr>PowerPoint-præsentation</vt:lpstr>
      <vt:lpstr>PowerPoint-præsentation</vt:lpstr>
      <vt:lpstr>PowerPoint-præsentation</vt:lpstr>
      <vt:lpstr>PowerPoint-præsentation</vt:lpstr>
      <vt:lpstr>Resultater fra første evalueringsrul evalueringen af den mangfoldige folkeskole</vt:lpstr>
      <vt:lpstr>PowerPoint-præsentation</vt:lpstr>
      <vt:lpstr>Deltagelsesmuligheder for alle elever - eleverne fortæller</vt:lpstr>
      <vt:lpstr>PowerPoint-præsentation</vt:lpstr>
      <vt:lpstr>PowerPoint-præsentation</vt:lpstr>
      <vt:lpstr>PowerPoint-præsentation</vt:lpstr>
      <vt:lpstr>PowerPoint-præsentation</vt:lpstr>
      <vt:lpstr>PowerPoint-præsentation</vt:lpstr>
      <vt:lpstr>PowerPoint-præsentation</vt:lpstr>
      <vt:lpstr>Aktionslæringsforløb styrker deltagelsesmuligheder, når det foregår systematisk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ledelsen udmønter rolle forskelligt, men bør være tæt på udviklingsproces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Bilag til arbejdet med resultater på jeres skole</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december 2022</dc:title>
  <dc:creator>Nikolaj Godsk Vestergaard</dc:creator>
  <cp:lastModifiedBy>Nanna Holst Christensen</cp:lastModifiedBy>
  <cp:revision>2</cp:revision>
  <cp:lastPrinted>2022-12-14T14:16:49Z</cp:lastPrinted>
  <dcterms:created xsi:type="dcterms:W3CDTF">2022-11-28T10:19:23Z</dcterms:created>
  <dcterms:modified xsi:type="dcterms:W3CDTF">2023-09-06T07:17:17Z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2022-11-28T10:19:24Z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9cef2eea-b7e5-4349-87cc-eae238bee497</vt:lpwstr>
  </property>
  <property fmtid="{D5CDD505-2E9C-101B-9397-08002B2CF9AE}" pid="8" name="MSIP_Label_20ea7001-5c24-4702-a3ac-e436ccb02747_ContentBits">
    <vt:lpwstr>2</vt:lpwstr>
  </property>
  <property fmtid="{D5CDD505-2E9C-101B-9397-08002B2CF9AE}" pid="9" name="ContentTypeId">
    <vt:lpwstr>0x010100B4999FACE0A9624E8C23E1D7E89E89FE</vt:lpwstr>
  </property>
  <property fmtid="{D5CDD505-2E9C-101B-9397-08002B2CF9AE}" pid="10" name="MediaServiceImageTags">
    <vt:lpwstr/>
  </property>
</Properties>
</file>