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4.xml" ContentType="application/vnd.openxmlformats-officedocument.presentationml.tags+xml"/>
  <Override PartName="/ppt/notesSlides/notesSlide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19.xml" ContentType="application/vnd.openxmlformats-officedocument.presentationml.tags+xml"/>
  <Override PartName="/ppt/tags/tag120.xml" ContentType="application/vnd.openxmlformats-officedocument.presentationml.tags+xml"/>
  <Override PartName="/ppt/notesSlides/notesSlide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Lst>
  <p:notesMasterIdLst>
    <p:notesMasterId r:id="rId16"/>
  </p:notesMasterIdLst>
  <p:handoutMasterIdLst>
    <p:handoutMasterId r:id="rId17"/>
  </p:handoutMasterIdLst>
  <p:sldIdLst>
    <p:sldId id="256" r:id="rId6"/>
    <p:sldId id="278" r:id="rId7"/>
    <p:sldId id="257" r:id="rId8"/>
    <p:sldId id="266" r:id="rId9"/>
    <p:sldId id="260" r:id="rId10"/>
    <p:sldId id="261" r:id="rId11"/>
    <p:sldId id="272" r:id="rId12"/>
    <p:sldId id="262" r:id="rId13"/>
    <p:sldId id="267" r:id="rId14"/>
    <p:sldId id="277" r:id="rId15"/>
  </p:sldIdLst>
  <p:sldSz cx="12192000" cy="6858000"/>
  <p:notesSz cx="6669088" cy="99266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92657D86-AABF-8C4C-6F51-D65416DCF824}" name="Line Pors Jørgensen" initials="LJ" userId="S::lej@ramboll.com::0132e566-f4bf-401a-a981-ca4845cdd2a4" providerId="AD"/>
  <p188:author id="{A4CE2ABB-C091-3C51-6696-0B65E5BA3641}" name="Anne Wæhrens" initials="AW" userId="S::anne.waehrens@apmollerfonde.dk::9fd4e9c2-8895-45a4-98f8-b48db8f8c490" providerId="AD"/>
  <p188:author id="{158CE5BE-42FF-5B6C-765F-3838127BCDDB}" name="Katrine Rusmann" initials="KR" userId="S::karu@ramboll.com::144feddb-6ec2-452e-829f-d510fc989638"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5B429"/>
    <a:srgbClr val="DDC251"/>
    <a:srgbClr val="E4CF74"/>
    <a:srgbClr val="273F68"/>
    <a:srgbClr val="BD9ADD"/>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7716" autoAdjust="0"/>
  </p:normalViewPr>
  <p:slideViewPr>
    <p:cSldViewPr snapToGrid="0">
      <p:cViewPr varScale="1">
        <p:scale>
          <a:sx n="96" d="100"/>
          <a:sy n="96" d="100"/>
        </p:scale>
        <p:origin x="1098"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Rytter Lund" userId="fd5a37df-57b5-4ab7-b42f-f051b0300ae8" providerId="ADAL" clId="{E0AACE18-7C9E-461E-B7C1-42783AC4C03A}"/>
    <pc:docChg chg="custSel delSld modSld">
      <pc:chgData name="Mia Rytter Lund" userId="fd5a37df-57b5-4ab7-b42f-f051b0300ae8" providerId="ADAL" clId="{E0AACE18-7C9E-461E-B7C1-42783AC4C03A}" dt="2023-03-08T11:08:14.564" v="15" actId="20577"/>
      <pc:docMkLst>
        <pc:docMk/>
      </pc:docMkLst>
      <pc:sldChg chg="delSp modSp mod">
        <pc:chgData name="Mia Rytter Lund" userId="fd5a37df-57b5-4ab7-b42f-f051b0300ae8" providerId="ADAL" clId="{E0AACE18-7C9E-461E-B7C1-42783AC4C03A}" dt="2023-03-08T11:07:52.747" v="7" actId="478"/>
        <pc:sldMkLst>
          <pc:docMk/>
          <pc:sldMk cId="2068142362" sldId="266"/>
        </pc:sldMkLst>
        <pc:spChg chg="mod">
          <ac:chgData name="Mia Rytter Lund" userId="fd5a37df-57b5-4ab7-b42f-f051b0300ae8" providerId="ADAL" clId="{E0AACE18-7C9E-461E-B7C1-42783AC4C03A}" dt="2023-03-08T11:07:50.314" v="6" actId="6549"/>
          <ac:spMkLst>
            <pc:docMk/>
            <pc:sldMk cId="2068142362" sldId="266"/>
            <ac:spMk id="11" creationId="{E784D471-4CAD-4B32-9B12-E358D9630DC5}"/>
          </ac:spMkLst>
        </pc:spChg>
        <pc:picChg chg="del">
          <ac:chgData name="Mia Rytter Lund" userId="fd5a37df-57b5-4ab7-b42f-f051b0300ae8" providerId="ADAL" clId="{E0AACE18-7C9E-461E-B7C1-42783AC4C03A}" dt="2023-03-08T11:07:52.747" v="7" actId="478"/>
          <ac:picMkLst>
            <pc:docMk/>
            <pc:sldMk cId="2068142362" sldId="266"/>
            <ac:picMk id="10" creationId="{F5DDC3AB-8A23-465F-A7E6-7A2C3707223E}"/>
          </ac:picMkLst>
        </pc:picChg>
      </pc:sldChg>
      <pc:sldChg chg="del">
        <pc:chgData name="Mia Rytter Lund" userId="fd5a37df-57b5-4ab7-b42f-f051b0300ae8" providerId="ADAL" clId="{E0AACE18-7C9E-461E-B7C1-42783AC4C03A}" dt="2023-03-08T11:08:02.702" v="9" actId="47"/>
        <pc:sldMkLst>
          <pc:docMk/>
          <pc:sldMk cId="1493016883" sldId="273"/>
        </pc:sldMkLst>
      </pc:sldChg>
      <pc:sldChg chg="del">
        <pc:chgData name="Mia Rytter Lund" userId="fd5a37df-57b5-4ab7-b42f-f051b0300ae8" providerId="ADAL" clId="{E0AACE18-7C9E-461E-B7C1-42783AC4C03A}" dt="2023-03-08T11:08:03.152" v="10" actId="47"/>
        <pc:sldMkLst>
          <pc:docMk/>
          <pc:sldMk cId="3188545095" sldId="274"/>
        </pc:sldMkLst>
      </pc:sldChg>
      <pc:sldChg chg="del">
        <pc:chgData name="Mia Rytter Lund" userId="fd5a37df-57b5-4ab7-b42f-f051b0300ae8" providerId="ADAL" clId="{E0AACE18-7C9E-461E-B7C1-42783AC4C03A}" dt="2023-03-08T11:08:01.873" v="8" actId="47"/>
        <pc:sldMkLst>
          <pc:docMk/>
          <pc:sldMk cId="3633773148" sldId="275"/>
        </pc:sldMkLst>
      </pc:sldChg>
      <pc:sldChg chg="del">
        <pc:chgData name="Mia Rytter Lund" userId="fd5a37df-57b5-4ab7-b42f-f051b0300ae8" providerId="ADAL" clId="{E0AACE18-7C9E-461E-B7C1-42783AC4C03A}" dt="2023-03-08T11:08:05.578" v="11" actId="47"/>
        <pc:sldMkLst>
          <pc:docMk/>
          <pc:sldMk cId="1668657491" sldId="276"/>
        </pc:sldMkLst>
      </pc:sldChg>
      <pc:sldChg chg="delSp modSp mod">
        <pc:chgData name="Mia Rytter Lund" userId="fd5a37df-57b5-4ab7-b42f-f051b0300ae8" providerId="ADAL" clId="{E0AACE18-7C9E-461E-B7C1-42783AC4C03A}" dt="2023-03-08T11:08:14.564" v="15" actId="20577"/>
        <pc:sldMkLst>
          <pc:docMk/>
          <pc:sldMk cId="1022235244" sldId="278"/>
        </pc:sldMkLst>
        <pc:spChg chg="del">
          <ac:chgData name="Mia Rytter Lund" userId="fd5a37df-57b5-4ab7-b42f-f051b0300ae8" providerId="ADAL" clId="{E0AACE18-7C9E-461E-B7C1-42783AC4C03A}" dt="2023-03-08T11:07:27.911" v="3" actId="478"/>
          <ac:spMkLst>
            <pc:docMk/>
            <pc:sldMk cId="1022235244" sldId="278"/>
            <ac:spMk id="14" creationId="{54755F45-147E-8355-0BCA-EA8D5626C94C}"/>
          </ac:spMkLst>
        </pc:spChg>
        <pc:spChg chg="del">
          <ac:chgData name="Mia Rytter Lund" userId="fd5a37df-57b5-4ab7-b42f-f051b0300ae8" providerId="ADAL" clId="{E0AACE18-7C9E-461E-B7C1-42783AC4C03A}" dt="2023-03-08T11:07:28.800" v="4" actId="478"/>
          <ac:spMkLst>
            <pc:docMk/>
            <pc:sldMk cId="1022235244" sldId="278"/>
            <ac:spMk id="16" creationId="{A575CDC7-51ED-3109-E0C0-98B02F1C9458}"/>
          </ac:spMkLst>
        </pc:spChg>
        <pc:spChg chg="del">
          <ac:chgData name="Mia Rytter Lund" userId="fd5a37df-57b5-4ab7-b42f-f051b0300ae8" providerId="ADAL" clId="{E0AACE18-7C9E-461E-B7C1-42783AC4C03A}" dt="2023-03-08T11:07:16.281" v="1" actId="478"/>
          <ac:spMkLst>
            <pc:docMk/>
            <pc:sldMk cId="1022235244" sldId="278"/>
            <ac:spMk id="18" creationId="{FDA61B14-CB10-90C7-9392-21B6F6209DC4}"/>
          </ac:spMkLst>
        </pc:spChg>
        <pc:spChg chg="del">
          <ac:chgData name="Mia Rytter Lund" userId="fd5a37df-57b5-4ab7-b42f-f051b0300ae8" providerId="ADAL" clId="{E0AACE18-7C9E-461E-B7C1-42783AC4C03A}" dt="2023-03-08T11:07:15.594" v="0" actId="478"/>
          <ac:spMkLst>
            <pc:docMk/>
            <pc:sldMk cId="1022235244" sldId="278"/>
            <ac:spMk id="20" creationId="{80DDC906-7D91-351A-A654-11A08BB613B9}"/>
          </ac:spMkLst>
        </pc:spChg>
        <pc:spChg chg="mod">
          <ac:chgData name="Mia Rytter Lund" userId="fd5a37df-57b5-4ab7-b42f-f051b0300ae8" providerId="ADAL" clId="{E0AACE18-7C9E-461E-B7C1-42783AC4C03A}" dt="2023-03-08T11:08:14.564" v="15" actId="20577"/>
          <ac:spMkLst>
            <pc:docMk/>
            <pc:sldMk cId="1022235244" sldId="278"/>
            <ac:spMk id="22" creationId="{2BBFC7D1-9149-6C2D-8F41-F2FCBFF584BE}"/>
          </ac:spMkLst>
        </pc:spChg>
        <pc:spChg chg="mod">
          <ac:chgData name="Mia Rytter Lund" userId="fd5a37df-57b5-4ab7-b42f-f051b0300ae8" providerId="ADAL" clId="{E0AACE18-7C9E-461E-B7C1-42783AC4C03A}" dt="2023-03-08T11:07:34.770" v="5" actId="1076"/>
          <ac:spMkLst>
            <pc:docMk/>
            <pc:sldMk cId="1022235244" sldId="278"/>
            <ac:spMk id="23" creationId="{9D492F55-6BB4-2322-D7BA-D791ED81F50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AECB\AppData\Local\Microsoft\Windows\INetCache\Content.Outlook\UYMEWNX2\Spindelv&#230;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8401257180918"/>
          <c:y val="1.3253190233999792E-2"/>
          <c:w val="0.72470959779923949"/>
          <c:h val="0.97349361953200042"/>
        </c:manualLayout>
      </c:layout>
      <c:radarChart>
        <c:radarStyle val="marker"/>
        <c:varyColors val="0"/>
        <c:ser>
          <c:idx val="1"/>
          <c:order val="0"/>
          <c:marker>
            <c:symbol val="none"/>
          </c:marker>
          <c:cat>
            <c:strRef>
              <c:f>'Vidensgrundlag chart'!$B$3:$F$3</c:f>
              <c:strCache>
                <c:ptCount val="5"/>
                <c:pt idx="0">
                  <c:v>Teori og viden</c:v>
                </c:pt>
                <c:pt idx="1">
                  <c:v>Beskrivelse</c:v>
                </c:pt>
                <c:pt idx="2">
                  <c:v>Mål</c:v>
                </c:pt>
                <c:pt idx="3">
                  <c:v>Virkning</c:v>
                </c:pt>
                <c:pt idx="4">
                  <c:v>Overførbarhed</c:v>
                </c:pt>
              </c:strCache>
            </c:strRef>
          </c:cat>
          <c:val>
            <c:numRef>
              <c:f>'Vidensgrundlag chart'!$B$4:$F$4</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E0E7-4AF8-BBCE-DE24894DCA48}"/>
            </c:ext>
          </c:extLst>
        </c:ser>
        <c:dLbls>
          <c:showLegendKey val="0"/>
          <c:showVal val="0"/>
          <c:showCatName val="0"/>
          <c:showSerName val="0"/>
          <c:showPercent val="0"/>
          <c:showBubbleSize val="0"/>
        </c:dLbls>
        <c:axId val="700687776"/>
        <c:axId val="700688104"/>
      </c:radarChart>
      <c:catAx>
        <c:axId val="700687776"/>
        <c:scaling>
          <c:orientation val="minMax"/>
        </c:scaling>
        <c:delete val="1"/>
        <c:axPos val="b"/>
        <c:numFmt formatCode="General" sourceLinked="1"/>
        <c:majorTickMark val="none"/>
        <c:minorTickMark val="none"/>
        <c:tickLblPos val="nextTo"/>
        <c:crossAx val="700688104"/>
        <c:crosses val="autoZero"/>
        <c:auto val="1"/>
        <c:lblAlgn val="ctr"/>
        <c:lblOffset val="100"/>
        <c:noMultiLvlLbl val="0"/>
      </c:catAx>
      <c:valAx>
        <c:axId val="700688104"/>
        <c:scaling>
          <c:orientation val="minMax"/>
          <c:max val="10"/>
          <c:min val="1"/>
        </c:scaling>
        <c:delete val="1"/>
        <c:axPos val="l"/>
        <c:majorGridlines>
          <c:spPr>
            <a:ln w="9525" cap="flat" cmpd="sng" algn="ctr">
              <a:solidFill>
                <a:schemeClr val="accent3"/>
              </a:solidFill>
              <a:round/>
            </a:ln>
            <a:effectLst/>
          </c:spPr>
        </c:majorGridlines>
        <c:numFmt formatCode="General" sourceLinked="1"/>
        <c:majorTickMark val="none"/>
        <c:minorTickMark val="none"/>
        <c:tickLblPos val="nextTo"/>
        <c:crossAx val="700687776"/>
        <c:crosses val="autoZero"/>
        <c:crossBetween val="between"/>
        <c:majorUnit val="1"/>
      </c:valAx>
    </c:plotArea>
    <c:plotVisOnly val="1"/>
    <c:dispBlanksAs val="gap"/>
    <c:showDLblsOverMax val="0"/>
    <c:extLst/>
  </c:chart>
  <c:spPr>
    <a:noFill/>
    <a:ln w="15875" cap="flat" cmpd="sng" algn="ctr">
      <a:solidFill>
        <a:schemeClr val="bg1">
          <a:alpha val="0"/>
        </a:schemeClr>
      </a:solidFill>
      <a:round/>
    </a:ln>
    <a:effectLst/>
  </c:spPr>
  <c:txPr>
    <a:bodyPr/>
    <a:lstStyle/>
    <a:p>
      <a:pPr>
        <a:defRPr>
          <a:solidFill>
            <a:schemeClr val="tx1"/>
          </a:solidFill>
          <a:latin typeface="Verdana" panose="020B0604030504040204" pitchFamily="34" charset="0"/>
          <a:ea typeface="Verdana" panose="020B0604030504040204" pitchFamily="34" charset="0"/>
        </a:defRPr>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08/03/2023</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08-03-2023</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08-03-2023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46090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D325BBF7-0B0C-48D4-ABAA-EF360EF241C5}" type="datetime1">
              <a:rPr lang="en-GB" smtClean="0"/>
              <a:t>08/03/2023</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9631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08-03-2023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95460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08-03-2023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11114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08-03-2023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08-03-2023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08-03-2023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08-03-2023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08-03-2023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08-03-2023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08-03-2023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08-03-2023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08-03-2023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08-03-2023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08-03-2023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08-03-2023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08-03-2023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08-03-2023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08-03-2023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08-03-2023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08-03-2023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08-03-2023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08-03-2023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08-03-2023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08-03-2023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84327"/>
            <a:ext cx="12028962" cy="7026653"/>
            <a:chOff x="-85500" y="-168653"/>
            <a:chExt cx="9290344" cy="54269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2" name="Google Shape;49;p2">
              <a:extLst>
                <a:ext uri="{FF2B5EF4-FFF2-40B4-BE49-F238E27FC236}">
                  <a16:creationId xmlns:a16="http://schemas.microsoft.com/office/drawing/2014/main" id="{772FC28F-55E1-4A85-85CE-186685CBF53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6" name="Google Shape;53;p2">
              <a:extLst>
                <a:ext uri="{FF2B5EF4-FFF2-40B4-BE49-F238E27FC236}">
                  <a16:creationId xmlns:a16="http://schemas.microsoft.com/office/drawing/2014/main" id="{6E8FA8A2-6748-4033-9D1E-7C0954E44E32}"/>
                </a:ext>
              </a:extLst>
            </p:cNvPr>
            <p:cNvGrpSpPr/>
            <p:nvPr/>
          </p:nvGrpSpPr>
          <p:grpSpPr>
            <a:xfrm rot="891035">
              <a:off x="1165229" y="1691730"/>
              <a:ext cx="657771" cy="386113"/>
              <a:chOff x="1429156" y="1387535"/>
              <a:chExt cx="657769" cy="386112"/>
            </a:xfrm>
          </p:grpSpPr>
          <p:sp>
            <p:nvSpPr>
              <p:cNvPr id="90" name="Google Shape;54;p2">
                <a:extLst>
                  <a:ext uri="{FF2B5EF4-FFF2-40B4-BE49-F238E27FC236}">
                    <a16:creationId xmlns:a16="http://schemas.microsoft.com/office/drawing/2014/main" id="{00037E76-654A-469D-A0B6-022FCDB570C5}"/>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7" name="Google Shape;56;p2">
              <a:extLst>
                <a:ext uri="{FF2B5EF4-FFF2-40B4-BE49-F238E27FC236}">
                  <a16:creationId xmlns:a16="http://schemas.microsoft.com/office/drawing/2014/main" id="{BCC50E44-D05B-4D2B-BFC7-9BFD74379BFC}"/>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57;p2">
              <a:extLst>
                <a:ext uri="{FF2B5EF4-FFF2-40B4-BE49-F238E27FC236}">
                  <a16:creationId xmlns:a16="http://schemas.microsoft.com/office/drawing/2014/main" id="{59BF1B50-3F01-40E4-9920-78A3641A19B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01268" y="2011644"/>
              <a:ext cx="583849" cy="670195"/>
              <a:chOff x="7801268" y="2011644"/>
              <a:chExt cx="583849" cy="670195"/>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08;p2">
              <a:extLst>
                <a:ext uri="{FF2B5EF4-FFF2-40B4-BE49-F238E27FC236}">
                  <a16:creationId xmlns:a16="http://schemas.microsoft.com/office/drawing/2014/main" id="{C5971175-E8D4-45D8-BFD0-4CA9D07EEE87}"/>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08-03-2023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08-03-2023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08-03-2023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08-03-2023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08-03-2023</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08-03-2023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08-03-2023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08-03-2023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08-03-2023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08-03-2023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08-03-2023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08-03-2023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08-03-2023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08-03-2023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08-03-2023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08-03-2023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08-03-2023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08-03-2023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08-03-2023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08-03-2023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08-03-2023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08-03-2023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11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6.jpeg"/><Relationship Id="rId2" Type="http://schemas.openxmlformats.org/officeDocument/2006/relationships/slideLayout" Target="../slideLayouts/slideLayout43.xml"/><Relationship Id="rId1" Type="http://schemas.openxmlformats.org/officeDocument/2006/relationships/tags" Target="../tags/tag123.xml"/><Relationship Id="rId6" Type="http://schemas.openxmlformats.org/officeDocument/2006/relationships/image" Target="../media/image45.png"/><Relationship Id="rId5" Type="http://schemas.openxmlformats.org/officeDocument/2006/relationships/image" Target="../media/image1.emf"/><Relationship Id="rId4" Type="http://schemas.openxmlformats.org/officeDocument/2006/relationships/oleObject" Target="../embeddings/oleObject12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44.xml"/><Relationship Id="rId1" Type="http://schemas.openxmlformats.org/officeDocument/2006/relationships/tags" Target="../tags/tag115.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ags" Target="../tags/tag116.xml"/><Relationship Id="rId5" Type="http://schemas.openxmlformats.org/officeDocument/2006/relationships/image" Target="../media/image1.emf"/><Relationship Id="rId4" Type="http://schemas.openxmlformats.org/officeDocument/2006/relationships/oleObject" Target="../embeddings/oleObject115.bin"/></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oleObject" Target="../embeddings/oleObject114.bin"/><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slideLayout" Target="../slideLayouts/slideLayout44.xml"/><Relationship Id="rId1" Type="http://schemas.openxmlformats.org/officeDocument/2006/relationships/tags" Target="../tags/tag11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1.svg"/><Relationship Id="rId3" Type="http://schemas.openxmlformats.org/officeDocument/2006/relationships/notesSlide" Target="../notesSlides/notesSlide3.xml"/><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slideLayout" Target="../slideLayouts/slideLayout10.xml"/><Relationship Id="rId16" Type="http://schemas.openxmlformats.org/officeDocument/2006/relationships/chart" Target="../charts/chart1.xml"/><Relationship Id="rId20" Type="http://schemas.openxmlformats.org/officeDocument/2006/relationships/image" Target="../media/image43.svg"/><Relationship Id="rId1" Type="http://schemas.openxmlformats.org/officeDocument/2006/relationships/tags" Target="../tags/tag1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1.emf"/><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oleObject" Target="../embeddings/oleObject116.bin"/><Relationship Id="rId9" Type="http://schemas.openxmlformats.org/officeDocument/2006/relationships/image" Target="../media/image33.sv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44.xml"/><Relationship Id="rId1" Type="http://schemas.openxmlformats.org/officeDocument/2006/relationships/tags" Target="../tags/tag119.xml"/><Relationship Id="rId6" Type="http://schemas.openxmlformats.org/officeDocument/2006/relationships/image" Target="../media/image44.svg"/><Relationship Id="rId5" Type="http://schemas.openxmlformats.org/officeDocument/2006/relationships/image" Target="../media/image3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4.svg"/><Relationship Id="rId2" Type="http://schemas.openxmlformats.org/officeDocument/2006/relationships/slideLayout" Target="../slideLayouts/slideLayout44.xml"/><Relationship Id="rId1" Type="http://schemas.openxmlformats.org/officeDocument/2006/relationships/tags" Target="../tags/tag120.xml"/><Relationship Id="rId6" Type="http://schemas.openxmlformats.org/officeDocument/2006/relationships/image" Target="../media/image30.png"/><Relationship Id="rId5" Type="http://schemas.openxmlformats.org/officeDocument/2006/relationships/image" Target="../media/image19.emf"/><Relationship Id="rId4" Type="http://schemas.openxmlformats.org/officeDocument/2006/relationships/oleObject" Target="../embeddings/oleObject11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44.xml"/><Relationship Id="rId1" Type="http://schemas.openxmlformats.org/officeDocument/2006/relationships/tags" Target="../tags/tag121.xml"/><Relationship Id="rId6" Type="http://schemas.openxmlformats.org/officeDocument/2006/relationships/image" Target="../media/image44.svg"/><Relationship Id="rId5" Type="http://schemas.openxmlformats.org/officeDocument/2006/relationships/image" Target="../media/image30.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44.xml"/><Relationship Id="rId1" Type="http://schemas.openxmlformats.org/officeDocument/2006/relationships/tags" Target="../tags/tag122.xml"/><Relationship Id="rId6" Type="http://schemas.openxmlformats.org/officeDocument/2006/relationships/image" Target="../media/image44.svg"/><Relationship Id="rId5" Type="http://schemas.openxmlformats.org/officeDocument/2006/relationships/image" Target="../media/image3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2176651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0" y="2436684"/>
            <a:ext cx="12192000" cy="1984631"/>
          </a:xfrm>
          <a:prstGeom prst="rect">
            <a:avLst/>
          </a:prstGeom>
        </p:spPr>
        <p:txBody>
          <a:bodyPr spcFirstLastPara="1" wrap="square" lIns="0" tIns="0" rIns="0" bIns="0" anchor="ctr" anchorCtr="0">
            <a:noAutofit/>
          </a:bodyPr>
          <a:lstStyle/>
          <a:p>
            <a:pPr algn="ctr"/>
            <a:r>
              <a:rPr lang="da-DK" sz="8000" b="1" dirty="0">
                <a:latin typeface="Amatic SC" panose="00000500000000000000" pitchFamily="2" charset="-79"/>
                <a:cs typeface="Amatic SC" panose="00000500000000000000" pitchFamily="2" charset="-79"/>
              </a:rPr>
              <a:t>Dialogværktøj </a:t>
            </a:r>
            <a:r>
              <a:rPr lang="da-DK" sz="8000" b="1">
                <a:latin typeface="Amatic SC" panose="00000500000000000000" pitchFamily="2" charset="-79"/>
                <a:cs typeface="Amatic SC" panose="00000500000000000000" pitchFamily="2" charset="-79"/>
              </a:rPr>
              <a:t>til ledelsesteams</a:t>
            </a:r>
            <a:br>
              <a:rPr lang="da-DK" sz="8000">
                <a:latin typeface="Amatic SC" panose="00000500000000000000" pitchFamily="2" charset="-79"/>
                <a:cs typeface="Amatic SC" panose="00000500000000000000" pitchFamily="2" charset="-79"/>
              </a:rPr>
            </a:br>
            <a:r>
              <a:rPr lang="da-DK" sz="4000">
                <a:latin typeface="Amatic SC" panose="00000500000000000000" pitchFamily="2" charset="-79"/>
                <a:cs typeface="Amatic SC" panose="00000500000000000000" pitchFamily="2" charset="-79"/>
              </a:rPr>
              <a:t>Den mangfoldige folkeskole i Nordjylland</a:t>
            </a:r>
            <a:endParaRPr lang="da-DK" sz="8000">
              <a:latin typeface="Amatic SC" panose="00000500000000000000" pitchFamily="2" charset="-79"/>
              <a:cs typeface="Amatic SC" panose="00000500000000000000" pitchFamily="2" charset="-79"/>
            </a:endParaRPr>
          </a:p>
        </p:txBody>
      </p:sp>
      <p:sp>
        <p:nvSpPr>
          <p:cNvPr id="5" name="Freeform 5">
            <a:extLst>
              <a:ext uri="{FF2B5EF4-FFF2-40B4-BE49-F238E27FC236}">
                <a16:creationId xmlns:a16="http://schemas.microsoft.com/office/drawing/2014/main" id="{6700E6DD-2609-4241-8E3B-D501AA8DCC47}"/>
              </a:ext>
            </a:extLst>
          </p:cNvPr>
          <p:cNvSpPr>
            <a:spLocks noEditPoints="1"/>
          </p:cNvSpPr>
          <p:nvPr/>
        </p:nvSpPr>
        <p:spPr bwMode="auto">
          <a:xfrm>
            <a:off x="549872" y="6128309"/>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F40EAB-AB51-4B8C-BCDA-CDE3DB9161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B7F40EAB-AB51-4B8C-BCDA-CDE3DB9161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1B957F8-BD5C-4355-9005-BE875E5090FC}"/>
              </a:ext>
            </a:extLst>
          </p:cNvPr>
          <p:cNvSpPr>
            <a:spLocks noGrp="1"/>
          </p:cNvSpPr>
          <p:nvPr>
            <p:ph type="sldNum" sz="quarter" idx="12"/>
          </p:nvPr>
        </p:nvSpPr>
        <p:spPr/>
        <p:txBody>
          <a:bodyPr/>
          <a:lstStyle/>
          <a:p>
            <a:fld id="{23AA811B-2EBD-4900-905E-5BE206449611}" type="slidenum">
              <a:rPr lang="da-DK" smtClean="0"/>
              <a:pPr/>
              <a:t>10</a:t>
            </a:fld>
            <a:endParaRPr lang="da-DK"/>
          </a:p>
        </p:txBody>
      </p:sp>
      <p:grpSp>
        <p:nvGrpSpPr>
          <p:cNvPr id="2" name="Group 1">
            <a:extLst>
              <a:ext uri="{FF2B5EF4-FFF2-40B4-BE49-F238E27FC236}">
                <a16:creationId xmlns:a16="http://schemas.microsoft.com/office/drawing/2014/main" id="{72E24315-9E79-41B0-B779-15A26416EBBF}"/>
              </a:ext>
            </a:extLst>
          </p:cNvPr>
          <p:cNvGrpSpPr/>
          <p:nvPr/>
        </p:nvGrpSpPr>
        <p:grpSpPr>
          <a:xfrm>
            <a:off x="2344275" y="1880427"/>
            <a:ext cx="3862866" cy="2506793"/>
            <a:chOff x="2153530" y="1095100"/>
            <a:chExt cx="3862866" cy="2506793"/>
          </a:xfrm>
        </p:grpSpPr>
        <p:sp>
          <p:nvSpPr>
            <p:cNvPr id="8" name="TextBox 7">
              <a:extLst>
                <a:ext uri="{FF2B5EF4-FFF2-40B4-BE49-F238E27FC236}">
                  <a16:creationId xmlns:a16="http://schemas.microsoft.com/office/drawing/2014/main" id="{BB7B4406-EAA5-4923-909F-72273477B054}"/>
                </a:ext>
              </a:extLst>
            </p:cNvPr>
            <p:cNvSpPr txBox="1"/>
            <p:nvPr/>
          </p:nvSpPr>
          <p:spPr>
            <a:xfrm>
              <a:off x="2153530" y="1095100"/>
              <a:ext cx="3862866" cy="1335419"/>
            </a:xfrm>
            <a:prstGeom prst="rect">
              <a:avLst/>
            </a:prstGeom>
            <a:noFill/>
            <a:ln w="28575">
              <a:noFill/>
            </a:ln>
          </p:spPr>
          <p:txBody>
            <a:bodyPr wrap="square" lIns="0" tIns="0" rIns="0" bIns="0" rtlCol="0" anchor="ctr">
              <a:noAutofit/>
            </a:bodyPr>
            <a:lstStyle/>
            <a:p>
              <a:pPr algn="ctr"/>
              <a:r>
                <a:rPr lang="da-DK" sz="2800" b="1" dirty="0">
                  <a:solidFill>
                    <a:schemeClr val="bg1"/>
                  </a:solidFill>
                  <a:latin typeface="Amatic SC" panose="00000500000000000000" pitchFamily="2" charset="-79"/>
                  <a:cs typeface="Amatic SC" panose="00000500000000000000" pitchFamily="2" charset="-79"/>
                </a:rPr>
                <a:t>Kontaktperson for evalueringen</a:t>
              </a:r>
              <a:endParaRPr lang="da-DK" b="1" dirty="0">
                <a:solidFill>
                  <a:schemeClr val="bg1"/>
                </a:solidFill>
                <a:latin typeface="Amatic SC" panose="00000500000000000000" pitchFamily="2" charset="-79"/>
                <a:cs typeface="Amatic SC" panose="00000500000000000000" pitchFamily="2" charset="-79"/>
              </a:endParaRPr>
            </a:p>
          </p:txBody>
        </p:sp>
        <p:sp>
          <p:nvSpPr>
            <p:cNvPr id="10" name="TextBox 9">
              <a:extLst>
                <a:ext uri="{FF2B5EF4-FFF2-40B4-BE49-F238E27FC236}">
                  <a16:creationId xmlns:a16="http://schemas.microsoft.com/office/drawing/2014/main" id="{516EE21D-C4B9-4731-B349-1072BB4E5D41}"/>
                </a:ext>
              </a:extLst>
            </p:cNvPr>
            <p:cNvSpPr txBox="1"/>
            <p:nvPr/>
          </p:nvSpPr>
          <p:spPr>
            <a:xfrm>
              <a:off x="2407390" y="2266473"/>
              <a:ext cx="3355145" cy="1335420"/>
            </a:xfrm>
            <a:prstGeom prst="rect">
              <a:avLst/>
            </a:prstGeom>
            <a:noFill/>
            <a:ln w="28575">
              <a:solidFill>
                <a:schemeClr val="accent2"/>
              </a:solidFill>
            </a:ln>
          </p:spPr>
          <p:txBody>
            <a:bodyPr wrap="square" lIns="108000" tIns="0" rIns="0" bIns="0" rtlCol="0" anchor="t">
              <a:noAutofit/>
            </a:bodyPr>
            <a:lstStyle/>
            <a:p>
              <a:pPr algn="ctr"/>
              <a:endParaRPr lang="da-DK" sz="2000" b="1" dirty="0">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projektleder for evalueringen </a:t>
              </a:r>
            </a:p>
            <a:p>
              <a:r>
                <a:rPr lang="da-DK" sz="2000" b="1" dirty="0">
                  <a:solidFill>
                    <a:schemeClr val="bg1"/>
                  </a:solidFill>
                  <a:latin typeface="Amatic SC" panose="00000500000000000000" pitchFamily="2" charset="-79"/>
                  <a:cs typeface="Amatic SC" panose="00000500000000000000" pitchFamily="2" charset="-79"/>
                </a:rPr>
                <a:t>	E-mail: MRYL@ramboll.com	tlf. 51 61 41 95</a:t>
              </a:r>
            </a:p>
          </p:txBody>
        </p:sp>
        <p:sp>
          <p:nvSpPr>
            <p:cNvPr id="9" name="TextBox 8">
              <a:extLst>
                <a:ext uri="{FF2B5EF4-FFF2-40B4-BE49-F238E27FC236}">
                  <a16:creationId xmlns:a16="http://schemas.microsoft.com/office/drawing/2014/main" id="{8BE3E950-D517-4499-9386-B814892F0A53}"/>
                </a:ext>
              </a:extLst>
            </p:cNvPr>
            <p:cNvSpPr txBox="1"/>
            <p:nvPr/>
          </p:nvSpPr>
          <p:spPr>
            <a:xfrm>
              <a:off x="2407390" y="1985202"/>
              <a:ext cx="3355145" cy="547318"/>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3200" b="1">
                  <a:latin typeface="Amatic SC" panose="00000500000000000000" pitchFamily="2" charset="-79"/>
                  <a:cs typeface="Amatic SC" panose="00000500000000000000" pitchFamily="2" charset="-79"/>
                </a:rPr>
                <a:t>Mia Rytter Lund</a:t>
              </a:r>
              <a:endParaRPr lang="da-DK" sz="2000" b="1">
                <a:latin typeface="Amatic SC" panose="00000500000000000000" pitchFamily="2" charset="-79"/>
                <a:cs typeface="Amatic SC" panose="00000500000000000000" pitchFamily="2" charset="-79"/>
              </a:endParaRPr>
            </a:p>
          </p:txBody>
        </p:sp>
      </p:grpSp>
      <p:grpSp>
        <p:nvGrpSpPr>
          <p:cNvPr id="3" name="Group 2">
            <a:extLst>
              <a:ext uri="{FF2B5EF4-FFF2-40B4-BE49-F238E27FC236}">
                <a16:creationId xmlns:a16="http://schemas.microsoft.com/office/drawing/2014/main" id="{61B36425-B2AC-4072-A64E-C1865272712A}"/>
              </a:ext>
            </a:extLst>
          </p:cNvPr>
          <p:cNvGrpSpPr/>
          <p:nvPr/>
        </p:nvGrpSpPr>
        <p:grpSpPr>
          <a:xfrm>
            <a:off x="6096000" y="1893656"/>
            <a:ext cx="3862866" cy="2493564"/>
            <a:chOff x="6096000" y="1108329"/>
            <a:chExt cx="3862866" cy="2493564"/>
          </a:xfrm>
        </p:grpSpPr>
        <p:sp>
          <p:nvSpPr>
            <p:cNvPr id="14" name="TextBox 13">
              <a:extLst>
                <a:ext uri="{FF2B5EF4-FFF2-40B4-BE49-F238E27FC236}">
                  <a16:creationId xmlns:a16="http://schemas.microsoft.com/office/drawing/2014/main" id="{9AE75675-4EDA-43B6-86A4-DBB09B62D73E}"/>
                </a:ext>
              </a:extLst>
            </p:cNvPr>
            <p:cNvSpPr txBox="1"/>
            <p:nvPr/>
          </p:nvSpPr>
          <p:spPr>
            <a:xfrm>
              <a:off x="6096000" y="1108329"/>
              <a:ext cx="3862866" cy="1335419"/>
            </a:xfrm>
            <a:prstGeom prst="rect">
              <a:avLst/>
            </a:prstGeom>
            <a:noFill/>
            <a:ln w="28575">
              <a:noFill/>
            </a:ln>
          </p:spPr>
          <p:txBody>
            <a:bodyPr wrap="square" lIns="0" tIns="0" rIns="0" bIns="0" rtlCol="0" anchor="ctr">
              <a:noAutofit/>
            </a:bodyPr>
            <a:lstStyle/>
            <a:p>
              <a:pPr algn="ctr"/>
              <a:r>
                <a:rPr lang="da-DK" sz="2800" b="1" dirty="0">
                  <a:solidFill>
                    <a:schemeClr val="bg1"/>
                  </a:solidFill>
                  <a:latin typeface="Amatic SC" panose="00000500000000000000" pitchFamily="2" charset="-79"/>
                  <a:cs typeface="Amatic SC" panose="00000500000000000000" pitchFamily="2" charset="-79"/>
                </a:rPr>
                <a:t>Kontaktperson for projektet</a:t>
              </a:r>
              <a:endParaRPr lang="da-DK" b="1" dirty="0">
                <a:solidFill>
                  <a:schemeClr val="bg1"/>
                </a:solidFill>
                <a:latin typeface="Amatic SC" panose="00000500000000000000" pitchFamily="2" charset="-79"/>
                <a:cs typeface="Amatic SC" panose="00000500000000000000" pitchFamily="2" charset="-79"/>
              </a:endParaRPr>
            </a:p>
          </p:txBody>
        </p:sp>
        <p:sp>
          <p:nvSpPr>
            <p:cNvPr id="16" name="TextBox 15">
              <a:extLst>
                <a:ext uri="{FF2B5EF4-FFF2-40B4-BE49-F238E27FC236}">
                  <a16:creationId xmlns:a16="http://schemas.microsoft.com/office/drawing/2014/main" id="{D5063B78-CC00-4A91-A0E5-9BBCBB369EA2}"/>
                </a:ext>
              </a:extLst>
            </p:cNvPr>
            <p:cNvSpPr txBox="1"/>
            <p:nvPr/>
          </p:nvSpPr>
          <p:spPr>
            <a:xfrm>
              <a:off x="6270254" y="2266473"/>
              <a:ext cx="3490273" cy="1335420"/>
            </a:xfrm>
            <a:prstGeom prst="rect">
              <a:avLst/>
            </a:prstGeom>
            <a:noFill/>
            <a:ln w="28575">
              <a:solidFill>
                <a:schemeClr val="accent3"/>
              </a:solidFill>
            </a:ln>
          </p:spPr>
          <p:txBody>
            <a:bodyPr wrap="square" lIns="108000" tIns="0" rIns="0" bIns="0" rtlCol="0" anchor="t">
              <a:noAutofit/>
            </a:bodyPr>
            <a:lstStyle/>
            <a:p>
              <a:pPr algn="ctr"/>
              <a:endParaRPr lang="da-DK" sz="2000" b="1" dirty="0">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tværkommunal projektleder</a:t>
              </a:r>
            </a:p>
            <a:p>
              <a:r>
                <a:rPr lang="da-DK" sz="2000" b="1" dirty="0">
                  <a:solidFill>
                    <a:schemeClr val="bg1"/>
                  </a:solidFill>
                  <a:latin typeface="Amatic SC" panose="00000500000000000000" pitchFamily="2" charset="-79"/>
                  <a:cs typeface="Amatic SC" panose="00000500000000000000" pitchFamily="2" charset="-79"/>
                </a:rPr>
                <a:t>	E-mail: mvd-skole@aalborg.dk</a:t>
              </a:r>
            </a:p>
            <a:p>
              <a:r>
                <a:rPr lang="da-DK" sz="2000" b="1" dirty="0">
                  <a:solidFill>
                    <a:schemeClr val="bg1"/>
                  </a:solidFill>
                  <a:latin typeface="Amatic SC" panose="00000500000000000000" pitchFamily="2" charset="-79"/>
                  <a:cs typeface="Amatic SC" panose="00000500000000000000" pitchFamily="2" charset="-79"/>
                </a:rPr>
                <a:t>	</a:t>
              </a:r>
            </a:p>
          </p:txBody>
        </p:sp>
        <p:sp>
          <p:nvSpPr>
            <p:cNvPr id="20" name="TextBox 19">
              <a:extLst>
                <a:ext uri="{FF2B5EF4-FFF2-40B4-BE49-F238E27FC236}">
                  <a16:creationId xmlns:a16="http://schemas.microsoft.com/office/drawing/2014/main" id="{BAA2CB1E-5013-4A37-9C3F-E7232D95426F}"/>
                </a:ext>
              </a:extLst>
            </p:cNvPr>
            <p:cNvSpPr txBox="1"/>
            <p:nvPr/>
          </p:nvSpPr>
          <p:spPr>
            <a:xfrm>
              <a:off x="6270254" y="1985202"/>
              <a:ext cx="3490273" cy="547318"/>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3200" b="1" dirty="0">
                  <a:latin typeface="Amatic SC" panose="00000500000000000000" pitchFamily="2" charset="-79"/>
                  <a:cs typeface="Amatic SC" panose="00000500000000000000" pitchFamily="2" charset="-79"/>
                </a:rPr>
                <a:t>Mette van Dalm</a:t>
              </a:r>
              <a:endParaRPr lang="da-DK" sz="2000" b="1" dirty="0">
                <a:latin typeface="Amatic SC" panose="00000500000000000000" pitchFamily="2" charset="-79"/>
                <a:cs typeface="Amatic SC" panose="00000500000000000000" pitchFamily="2" charset="-79"/>
              </a:endParaRPr>
            </a:p>
          </p:txBody>
        </p:sp>
      </p:grpSp>
      <p:pic>
        <p:nvPicPr>
          <p:cNvPr id="7" name="Picture 6">
            <a:extLst>
              <a:ext uri="{FF2B5EF4-FFF2-40B4-BE49-F238E27FC236}">
                <a16:creationId xmlns:a16="http://schemas.microsoft.com/office/drawing/2014/main" id="{D4907D79-CA67-4EB9-A845-2EBFD1CB9B03}"/>
              </a:ext>
            </a:extLst>
          </p:cNvPr>
          <p:cNvPicPr>
            <a:picLocks noChangeAspect="1"/>
          </p:cNvPicPr>
          <p:nvPr/>
        </p:nvPicPr>
        <p:blipFill>
          <a:blip r:embed="rId6"/>
          <a:stretch>
            <a:fillRect/>
          </a:stretch>
        </p:blipFill>
        <p:spPr>
          <a:xfrm>
            <a:off x="2718851" y="3427020"/>
            <a:ext cx="792938" cy="792938"/>
          </a:xfrm>
          <a:prstGeom prst="rect">
            <a:avLst/>
          </a:prstGeom>
        </p:spPr>
      </p:pic>
      <p:pic>
        <p:nvPicPr>
          <p:cNvPr id="6" name="Picture 5">
            <a:extLst>
              <a:ext uri="{FF2B5EF4-FFF2-40B4-BE49-F238E27FC236}">
                <a16:creationId xmlns:a16="http://schemas.microsoft.com/office/drawing/2014/main" id="{E18C37BC-06D5-B95B-9898-E7DFD74CF217}"/>
              </a:ext>
            </a:extLst>
          </p:cNvPr>
          <p:cNvPicPr>
            <a:picLocks noChangeAspect="1"/>
          </p:cNvPicPr>
          <p:nvPr/>
        </p:nvPicPr>
        <p:blipFill rotWithShape="1">
          <a:blip r:embed="rId7">
            <a:extLst>
              <a:ext uri="{28A0092B-C50C-407E-A947-70E740481C1C}">
                <a14:useLocalDpi xmlns:a14="http://schemas.microsoft.com/office/drawing/2010/main" val="0"/>
              </a:ext>
            </a:extLst>
          </a:blip>
          <a:srcRect l="3747" t="7401" r="7219" b="17240"/>
          <a:stretch/>
        </p:blipFill>
        <p:spPr>
          <a:xfrm>
            <a:off x="6410360" y="3427020"/>
            <a:ext cx="676240" cy="871192"/>
          </a:xfrm>
          <a:prstGeom prst="rect">
            <a:avLst/>
          </a:prstGeom>
        </p:spPr>
      </p:pic>
    </p:spTree>
    <p:extLst>
      <p:ext uri="{BB962C8B-B14F-4D97-AF65-F5344CB8AC3E}">
        <p14:creationId xmlns:p14="http://schemas.microsoft.com/office/powerpoint/2010/main" val="343384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90EF81-69E3-4036-85E7-4663481CB5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3" name="Object 2" hidden="1">
                        <a:extLst>
                          <a:ext uri="{FF2B5EF4-FFF2-40B4-BE49-F238E27FC236}">
                            <a16:creationId xmlns:a16="http://schemas.microsoft.com/office/drawing/2014/main" id="{4590EF81-69E3-4036-85E7-4663481CB5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3984697-3FCD-4F9D-9477-1D87B065F781}"/>
              </a:ext>
            </a:extLst>
          </p:cNvPr>
          <p:cNvSpPr txBox="1"/>
          <p:nvPr/>
        </p:nvSpPr>
        <p:spPr>
          <a:xfrm>
            <a:off x="2931969" y="1114460"/>
            <a:ext cx="6328062" cy="584775"/>
          </a:xfrm>
          <a:prstGeom prst="rect">
            <a:avLst/>
          </a:prstGeom>
          <a:noFill/>
        </p:spPr>
        <p:txBody>
          <a:bodyPr wrap="square">
            <a:spAutoFit/>
          </a:bodyPr>
          <a:lstStyle/>
          <a:p>
            <a:pPr algn="ctr"/>
            <a:r>
              <a:rPr lang="da-DK" sz="3200" b="1" dirty="0">
                <a:solidFill>
                  <a:schemeClr val="bg1"/>
                </a:solidFill>
                <a:latin typeface="Amatic SC" panose="00000500000000000000" pitchFamily="2" charset="-79"/>
                <a:cs typeface="Amatic SC" panose="00000500000000000000" pitchFamily="2" charset="-79"/>
              </a:rPr>
              <a:t>indhold</a:t>
            </a:r>
          </a:p>
        </p:txBody>
      </p:sp>
      <p:sp>
        <p:nvSpPr>
          <p:cNvPr id="11" name="TextBox 10">
            <a:extLst>
              <a:ext uri="{FF2B5EF4-FFF2-40B4-BE49-F238E27FC236}">
                <a16:creationId xmlns:a16="http://schemas.microsoft.com/office/drawing/2014/main" id="{E784D471-4CAD-4B32-9B12-E358D9630DC5}"/>
              </a:ext>
            </a:extLst>
          </p:cNvPr>
          <p:cNvSpPr txBox="1"/>
          <p:nvPr/>
        </p:nvSpPr>
        <p:spPr>
          <a:xfrm>
            <a:off x="3390314" y="1752020"/>
            <a:ext cx="6487975" cy="307777"/>
          </a:xfrm>
          <a:prstGeom prst="rect">
            <a:avLst/>
          </a:prstGeom>
          <a:noFill/>
        </p:spPr>
        <p:txBody>
          <a:bodyPr wrap="square" lIns="540000">
            <a:spAutoFit/>
          </a:bodyPr>
          <a:lstStyle/>
          <a:p>
            <a:r>
              <a:rPr lang="da-DK" sz="1400" dirty="0">
                <a:solidFill>
                  <a:schemeClr val="bg1"/>
                </a:solidFill>
                <a:latin typeface="Quicksand" panose="020B0604020202020204"/>
              </a:rPr>
              <a:t>Hilsen fra Rambøll</a:t>
            </a:r>
          </a:p>
        </p:txBody>
      </p:sp>
      <p:sp>
        <p:nvSpPr>
          <p:cNvPr id="2" name="Rectangle 1">
            <a:extLst>
              <a:ext uri="{FF2B5EF4-FFF2-40B4-BE49-F238E27FC236}">
                <a16:creationId xmlns:a16="http://schemas.microsoft.com/office/drawing/2014/main" id="{23E2A75F-24C5-DC9E-BBBC-352592DEC6F2}"/>
              </a:ext>
            </a:extLst>
          </p:cNvPr>
          <p:cNvSpPr/>
          <p:nvPr/>
        </p:nvSpPr>
        <p:spPr>
          <a:xfrm>
            <a:off x="2222693" y="1752019"/>
            <a:ext cx="1609607" cy="307777"/>
          </a:xfrm>
          <a:custGeom>
            <a:avLst/>
            <a:gdLst>
              <a:gd name="connsiteX0" fmla="*/ 0 w 1609607"/>
              <a:gd name="connsiteY0" fmla="*/ 0 h 307777"/>
              <a:gd name="connsiteX1" fmla="*/ 1609607 w 1609607"/>
              <a:gd name="connsiteY1" fmla="*/ 0 h 307777"/>
              <a:gd name="connsiteX2" fmla="*/ 1609607 w 1609607"/>
              <a:gd name="connsiteY2" fmla="*/ 307777 h 307777"/>
              <a:gd name="connsiteX3" fmla="*/ 0 w 1609607"/>
              <a:gd name="connsiteY3" fmla="*/ 307777 h 307777"/>
              <a:gd name="connsiteX4" fmla="*/ 0 w 1609607"/>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7" h="307777" fill="none" extrusionOk="0">
                <a:moveTo>
                  <a:pt x="0" y="0"/>
                </a:moveTo>
                <a:cubicBezTo>
                  <a:pt x="701806" y="36089"/>
                  <a:pt x="1041080" y="58883"/>
                  <a:pt x="1609607" y="0"/>
                </a:cubicBezTo>
                <a:cubicBezTo>
                  <a:pt x="1624084" y="139075"/>
                  <a:pt x="1589708" y="167804"/>
                  <a:pt x="1609607" y="307777"/>
                </a:cubicBezTo>
                <a:cubicBezTo>
                  <a:pt x="987272" y="267623"/>
                  <a:pt x="374260" y="445006"/>
                  <a:pt x="0" y="307777"/>
                </a:cubicBezTo>
                <a:cubicBezTo>
                  <a:pt x="3685" y="219004"/>
                  <a:pt x="-700" y="135376"/>
                  <a:pt x="0" y="0"/>
                </a:cubicBezTo>
                <a:close/>
              </a:path>
              <a:path w="1609607" h="307777" stroke="0" extrusionOk="0">
                <a:moveTo>
                  <a:pt x="0" y="0"/>
                </a:moveTo>
                <a:cubicBezTo>
                  <a:pt x="517198" y="-61742"/>
                  <a:pt x="1137860" y="32900"/>
                  <a:pt x="1609607" y="0"/>
                </a:cubicBezTo>
                <a:cubicBezTo>
                  <a:pt x="1621471" y="144558"/>
                  <a:pt x="1604598" y="271836"/>
                  <a:pt x="1609607" y="307777"/>
                </a:cubicBezTo>
                <a:cubicBezTo>
                  <a:pt x="1123262" y="424298"/>
                  <a:pt x="170604" y="430278"/>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3</a:t>
            </a:r>
            <a:endParaRPr lang="da-DK" sz="1600" dirty="0">
              <a:solidFill>
                <a:schemeClr val="tx1"/>
              </a:solidFill>
              <a:latin typeface="Quicksand" panose="020B0604020202020204"/>
            </a:endParaRPr>
          </a:p>
        </p:txBody>
      </p:sp>
      <p:sp>
        <p:nvSpPr>
          <p:cNvPr id="4" name="Rectangle 3">
            <a:extLst>
              <a:ext uri="{FF2B5EF4-FFF2-40B4-BE49-F238E27FC236}">
                <a16:creationId xmlns:a16="http://schemas.microsoft.com/office/drawing/2014/main" id="{8A3F80D4-E2AB-1268-3256-6D965ECBDA19}"/>
              </a:ext>
            </a:extLst>
          </p:cNvPr>
          <p:cNvSpPr/>
          <p:nvPr/>
        </p:nvSpPr>
        <p:spPr>
          <a:xfrm>
            <a:off x="2222693" y="2281066"/>
            <a:ext cx="1609606" cy="307777"/>
          </a:xfrm>
          <a:custGeom>
            <a:avLst/>
            <a:gdLst>
              <a:gd name="connsiteX0" fmla="*/ 0 w 1609606"/>
              <a:gd name="connsiteY0" fmla="*/ 0 h 307777"/>
              <a:gd name="connsiteX1" fmla="*/ 1609606 w 1609606"/>
              <a:gd name="connsiteY1" fmla="*/ 0 h 307777"/>
              <a:gd name="connsiteX2" fmla="*/ 1609606 w 1609606"/>
              <a:gd name="connsiteY2" fmla="*/ 307777 h 307777"/>
              <a:gd name="connsiteX3" fmla="*/ 0 w 1609606"/>
              <a:gd name="connsiteY3" fmla="*/ 307777 h 307777"/>
              <a:gd name="connsiteX4" fmla="*/ 0 w 160960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6" h="307777" fill="none" extrusionOk="0">
                <a:moveTo>
                  <a:pt x="0" y="0"/>
                </a:moveTo>
                <a:cubicBezTo>
                  <a:pt x="704172" y="36184"/>
                  <a:pt x="1043745" y="61232"/>
                  <a:pt x="1609606" y="0"/>
                </a:cubicBezTo>
                <a:cubicBezTo>
                  <a:pt x="1624083" y="139075"/>
                  <a:pt x="1589707" y="167804"/>
                  <a:pt x="1609606" y="307777"/>
                </a:cubicBezTo>
                <a:cubicBezTo>
                  <a:pt x="985535" y="266869"/>
                  <a:pt x="371936" y="442491"/>
                  <a:pt x="0" y="307777"/>
                </a:cubicBezTo>
                <a:cubicBezTo>
                  <a:pt x="3685" y="219004"/>
                  <a:pt x="-700" y="135376"/>
                  <a:pt x="0" y="0"/>
                </a:cubicBezTo>
                <a:close/>
              </a:path>
              <a:path w="1609606" h="307777" stroke="0" extrusionOk="0">
                <a:moveTo>
                  <a:pt x="0" y="0"/>
                </a:moveTo>
                <a:cubicBezTo>
                  <a:pt x="518359" y="-61684"/>
                  <a:pt x="1140356" y="34475"/>
                  <a:pt x="1609606" y="0"/>
                </a:cubicBezTo>
                <a:cubicBezTo>
                  <a:pt x="1621470" y="144558"/>
                  <a:pt x="1604597" y="271836"/>
                  <a:pt x="1609606" y="307777"/>
                </a:cubicBezTo>
                <a:cubicBezTo>
                  <a:pt x="1122127" y="422131"/>
                  <a:pt x="168263" y="428425"/>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4</a:t>
            </a:r>
            <a:endParaRPr lang="da-DK" sz="1600" dirty="0">
              <a:solidFill>
                <a:schemeClr val="tx1"/>
              </a:solidFill>
              <a:latin typeface="Quicksand" panose="020B0604020202020204"/>
            </a:endParaRPr>
          </a:p>
        </p:txBody>
      </p:sp>
      <p:sp>
        <p:nvSpPr>
          <p:cNvPr id="5" name="TextBox 4">
            <a:extLst>
              <a:ext uri="{FF2B5EF4-FFF2-40B4-BE49-F238E27FC236}">
                <a16:creationId xmlns:a16="http://schemas.microsoft.com/office/drawing/2014/main" id="{14AA9846-3159-1023-7F1F-1896B5610BC1}"/>
              </a:ext>
            </a:extLst>
          </p:cNvPr>
          <p:cNvSpPr txBox="1"/>
          <p:nvPr/>
        </p:nvSpPr>
        <p:spPr>
          <a:xfrm>
            <a:off x="3390314" y="2281067"/>
            <a:ext cx="6487975" cy="307777"/>
          </a:xfrm>
          <a:prstGeom prst="rect">
            <a:avLst/>
          </a:prstGeom>
          <a:noFill/>
        </p:spPr>
        <p:txBody>
          <a:bodyPr wrap="square" lIns="540000">
            <a:spAutoFit/>
          </a:bodyPr>
          <a:lstStyle/>
          <a:p>
            <a:r>
              <a:rPr lang="da-DK" sz="1400">
                <a:solidFill>
                  <a:schemeClr val="bg1"/>
                </a:solidFill>
                <a:latin typeface="Quicksand" panose="020B0604020202020204"/>
              </a:rPr>
              <a:t>Før arbejde med dialogværktøj: Forberedelse inden I går i gang</a:t>
            </a:r>
            <a:endParaRPr lang="da-DK" sz="1400" dirty="0">
              <a:solidFill>
                <a:schemeClr val="bg1"/>
              </a:solidFill>
              <a:latin typeface="Quicksand" panose="020B0604020202020204"/>
            </a:endParaRPr>
          </a:p>
        </p:txBody>
      </p:sp>
      <p:sp>
        <p:nvSpPr>
          <p:cNvPr id="7" name="TextBox 6">
            <a:extLst>
              <a:ext uri="{FF2B5EF4-FFF2-40B4-BE49-F238E27FC236}">
                <a16:creationId xmlns:a16="http://schemas.microsoft.com/office/drawing/2014/main" id="{C8CC1C43-774B-F2B3-5688-B39B7A33C48F}"/>
              </a:ext>
            </a:extLst>
          </p:cNvPr>
          <p:cNvSpPr txBox="1"/>
          <p:nvPr/>
        </p:nvSpPr>
        <p:spPr>
          <a:xfrm>
            <a:off x="3390314" y="2810114"/>
            <a:ext cx="6487975" cy="523220"/>
          </a:xfrm>
          <a:prstGeom prst="rect">
            <a:avLst/>
          </a:prstGeom>
          <a:noFill/>
        </p:spPr>
        <p:txBody>
          <a:bodyPr wrap="square" lIns="540000">
            <a:spAutoFit/>
          </a:bodyPr>
          <a:lstStyle/>
          <a:p>
            <a:r>
              <a:rPr lang="da-DK" sz="1400" dirty="0">
                <a:solidFill>
                  <a:schemeClr val="bg1"/>
                </a:solidFill>
                <a:latin typeface="Quicksand" panose="020B0604020202020204"/>
              </a:rPr>
              <a:t>Planche / dialogværktøj</a:t>
            </a:r>
          </a:p>
          <a:p>
            <a:endParaRPr lang="da-DK" sz="1400" dirty="0">
              <a:solidFill>
                <a:schemeClr val="bg1"/>
              </a:solidFill>
              <a:latin typeface="Quicksand" panose="020B0604020202020204"/>
            </a:endParaRPr>
          </a:p>
        </p:txBody>
      </p:sp>
      <p:sp>
        <p:nvSpPr>
          <p:cNvPr id="8" name="Rectangle 7">
            <a:extLst>
              <a:ext uri="{FF2B5EF4-FFF2-40B4-BE49-F238E27FC236}">
                <a16:creationId xmlns:a16="http://schemas.microsoft.com/office/drawing/2014/main" id="{FC5EE736-D85F-D644-659F-87533E35A3A6}"/>
              </a:ext>
            </a:extLst>
          </p:cNvPr>
          <p:cNvSpPr/>
          <p:nvPr/>
        </p:nvSpPr>
        <p:spPr>
          <a:xfrm>
            <a:off x="2222693" y="2810113"/>
            <a:ext cx="1609606" cy="307777"/>
          </a:xfrm>
          <a:custGeom>
            <a:avLst/>
            <a:gdLst>
              <a:gd name="connsiteX0" fmla="*/ 0 w 1609606"/>
              <a:gd name="connsiteY0" fmla="*/ 0 h 307777"/>
              <a:gd name="connsiteX1" fmla="*/ 1609606 w 1609606"/>
              <a:gd name="connsiteY1" fmla="*/ 0 h 307777"/>
              <a:gd name="connsiteX2" fmla="*/ 1609606 w 1609606"/>
              <a:gd name="connsiteY2" fmla="*/ 307777 h 307777"/>
              <a:gd name="connsiteX3" fmla="*/ 0 w 1609606"/>
              <a:gd name="connsiteY3" fmla="*/ 307777 h 307777"/>
              <a:gd name="connsiteX4" fmla="*/ 0 w 160960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6" h="307777" fill="none" extrusionOk="0">
                <a:moveTo>
                  <a:pt x="0" y="0"/>
                </a:moveTo>
                <a:cubicBezTo>
                  <a:pt x="704172" y="36184"/>
                  <a:pt x="1043745" y="61232"/>
                  <a:pt x="1609606" y="0"/>
                </a:cubicBezTo>
                <a:cubicBezTo>
                  <a:pt x="1624083" y="139075"/>
                  <a:pt x="1589707" y="167804"/>
                  <a:pt x="1609606" y="307777"/>
                </a:cubicBezTo>
                <a:cubicBezTo>
                  <a:pt x="985535" y="266869"/>
                  <a:pt x="371936" y="442491"/>
                  <a:pt x="0" y="307777"/>
                </a:cubicBezTo>
                <a:cubicBezTo>
                  <a:pt x="3685" y="219004"/>
                  <a:pt x="-700" y="135376"/>
                  <a:pt x="0" y="0"/>
                </a:cubicBezTo>
                <a:close/>
              </a:path>
              <a:path w="1609606" h="307777" stroke="0" extrusionOk="0">
                <a:moveTo>
                  <a:pt x="0" y="0"/>
                </a:moveTo>
                <a:cubicBezTo>
                  <a:pt x="518359" y="-61684"/>
                  <a:pt x="1140356" y="34475"/>
                  <a:pt x="1609606" y="0"/>
                </a:cubicBezTo>
                <a:cubicBezTo>
                  <a:pt x="1621470" y="144558"/>
                  <a:pt x="1604597" y="271836"/>
                  <a:pt x="1609606" y="307777"/>
                </a:cubicBezTo>
                <a:cubicBezTo>
                  <a:pt x="1122127" y="422131"/>
                  <a:pt x="168263" y="428425"/>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5</a:t>
            </a:r>
            <a:endParaRPr lang="da-DK" sz="1600" dirty="0">
              <a:solidFill>
                <a:schemeClr val="tx1"/>
              </a:solidFill>
              <a:latin typeface="Quicksand" panose="020B0604020202020204"/>
            </a:endParaRPr>
          </a:p>
        </p:txBody>
      </p:sp>
      <p:sp>
        <p:nvSpPr>
          <p:cNvPr id="9" name="Rectangle 8">
            <a:extLst>
              <a:ext uri="{FF2B5EF4-FFF2-40B4-BE49-F238E27FC236}">
                <a16:creationId xmlns:a16="http://schemas.microsoft.com/office/drawing/2014/main" id="{00C12FFC-1686-DCAB-75BE-C447B792B23C}"/>
              </a:ext>
            </a:extLst>
          </p:cNvPr>
          <p:cNvSpPr/>
          <p:nvPr/>
        </p:nvSpPr>
        <p:spPr>
          <a:xfrm>
            <a:off x="2222693" y="3339160"/>
            <a:ext cx="1609607" cy="307777"/>
          </a:xfrm>
          <a:custGeom>
            <a:avLst/>
            <a:gdLst>
              <a:gd name="connsiteX0" fmla="*/ 0 w 1609607"/>
              <a:gd name="connsiteY0" fmla="*/ 0 h 307777"/>
              <a:gd name="connsiteX1" fmla="*/ 1609607 w 1609607"/>
              <a:gd name="connsiteY1" fmla="*/ 0 h 307777"/>
              <a:gd name="connsiteX2" fmla="*/ 1609607 w 1609607"/>
              <a:gd name="connsiteY2" fmla="*/ 307777 h 307777"/>
              <a:gd name="connsiteX3" fmla="*/ 0 w 1609607"/>
              <a:gd name="connsiteY3" fmla="*/ 307777 h 307777"/>
              <a:gd name="connsiteX4" fmla="*/ 0 w 1609607"/>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7" h="307777" fill="none" extrusionOk="0">
                <a:moveTo>
                  <a:pt x="0" y="0"/>
                </a:moveTo>
                <a:cubicBezTo>
                  <a:pt x="701806" y="36089"/>
                  <a:pt x="1041080" y="58883"/>
                  <a:pt x="1609607" y="0"/>
                </a:cubicBezTo>
                <a:cubicBezTo>
                  <a:pt x="1624084" y="139075"/>
                  <a:pt x="1589708" y="167804"/>
                  <a:pt x="1609607" y="307777"/>
                </a:cubicBezTo>
                <a:cubicBezTo>
                  <a:pt x="987272" y="267623"/>
                  <a:pt x="374260" y="445006"/>
                  <a:pt x="0" y="307777"/>
                </a:cubicBezTo>
                <a:cubicBezTo>
                  <a:pt x="3685" y="219004"/>
                  <a:pt x="-700" y="135376"/>
                  <a:pt x="0" y="0"/>
                </a:cubicBezTo>
                <a:close/>
              </a:path>
              <a:path w="1609607" h="307777" stroke="0" extrusionOk="0">
                <a:moveTo>
                  <a:pt x="0" y="0"/>
                </a:moveTo>
                <a:cubicBezTo>
                  <a:pt x="517198" y="-61742"/>
                  <a:pt x="1137860" y="32900"/>
                  <a:pt x="1609607" y="0"/>
                </a:cubicBezTo>
                <a:cubicBezTo>
                  <a:pt x="1621471" y="144558"/>
                  <a:pt x="1604598" y="271836"/>
                  <a:pt x="1609607" y="307777"/>
                </a:cubicBezTo>
                <a:cubicBezTo>
                  <a:pt x="1123262" y="424298"/>
                  <a:pt x="170604" y="430278"/>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6-9</a:t>
            </a:r>
            <a:endParaRPr lang="da-DK" sz="1600" dirty="0">
              <a:solidFill>
                <a:schemeClr val="tx1"/>
              </a:solidFill>
              <a:latin typeface="Quicksand" panose="020B0604020202020204"/>
            </a:endParaRPr>
          </a:p>
        </p:txBody>
      </p:sp>
      <p:sp>
        <p:nvSpPr>
          <p:cNvPr id="12" name="TextBox 11">
            <a:extLst>
              <a:ext uri="{FF2B5EF4-FFF2-40B4-BE49-F238E27FC236}">
                <a16:creationId xmlns:a16="http://schemas.microsoft.com/office/drawing/2014/main" id="{8B53DC85-721F-2582-1523-3080BFB4D621}"/>
              </a:ext>
            </a:extLst>
          </p:cNvPr>
          <p:cNvSpPr txBox="1"/>
          <p:nvPr/>
        </p:nvSpPr>
        <p:spPr>
          <a:xfrm>
            <a:off x="3390314" y="3339161"/>
            <a:ext cx="6487975" cy="307777"/>
          </a:xfrm>
          <a:prstGeom prst="rect">
            <a:avLst/>
          </a:prstGeom>
          <a:noFill/>
        </p:spPr>
        <p:txBody>
          <a:bodyPr wrap="square" lIns="540000">
            <a:spAutoFit/>
          </a:bodyPr>
          <a:lstStyle/>
          <a:p>
            <a:r>
              <a:rPr lang="da-DK" sz="1400" dirty="0">
                <a:solidFill>
                  <a:schemeClr val="bg1"/>
                </a:solidFill>
                <a:latin typeface="Quicksand" panose="020B0604020202020204"/>
              </a:rPr>
              <a:t>Guide til arbejde med dialogværktøj</a:t>
            </a:r>
          </a:p>
        </p:txBody>
      </p:sp>
      <p:sp>
        <p:nvSpPr>
          <p:cNvPr id="22" name="Rectangle 21">
            <a:extLst>
              <a:ext uri="{FF2B5EF4-FFF2-40B4-BE49-F238E27FC236}">
                <a16:creationId xmlns:a16="http://schemas.microsoft.com/office/drawing/2014/main" id="{2BBFC7D1-9149-6C2D-8F41-F2FCBFF584BE}"/>
              </a:ext>
            </a:extLst>
          </p:cNvPr>
          <p:cNvSpPr/>
          <p:nvPr/>
        </p:nvSpPr>
        <p:spPr>
          <a:xfrm>
            <a:off x="2222696" y="3868207"/>
            <a:ext cx="1609606" cy="307777"/>
          </a:xfrm>
          <a:custGeom>
            <a:avLst/>
            <a:gdLst>
              <a:gd name="connsiteX0" fmla="*/ 0 w 1609606"/>
              <a:gd name="connsiteY0" fmla="*/ 0 h 307777"/>
              <a:gd name="connsiteX1" fmla="*/ 1609606 w 1609606"/>
              <a:gd name="connsiteY1" fmla="*/ 0 h 307777"/>
              <a:gd name="connsiteX2" fmla="*/ 1609606 w 1609606"/>
              <a:gd name="connsiteY2" fmla="*/ 307777 h 307777"/>
              <a:gd name="connsiteX3" fmla="*/ 0 w 1609606"/>
              <a:gd name="connsiteY3" fmla="*/ 307777 h 307777"/>
              <a:gd name="connsiteX4" fmla="*/ 0 w 160960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6" h="307777" fill="none" extrusionOk="0">
                <a:moveTo>
                  <a:pt x="0" y="0"/>
                </a:moveTo>
                <a:cubicBezTo>
                  <a:pt x="704172" y="36184"/>
                  <a:pt x="1043745" y="61232"/>
                  <a:pt x="1609606" y="0"/>
                </a:cubicBezTo>
                <a:cubicBezTo>
                  <a:pt x="1624083" y="139075"/>
                  <a:pt x="1589707" y="167804"/>
                  <a:pt x="1609606" y="307777"/>
                </a:cubicBezTo>
                <a:cubicBezTo>
                  <a:pt x="985535" y="266869"/>
                  <a:pt x="371936" y="442491"/>
                  <a:pt x="0" y="307777"/>
                </a:cubicBezTo>
                <a:cubicBezTo>
                  <a:pt x="3685" y="219004"/>
                  <a:pt x="-700" y="135376"/>
                  <a:pt x="0" y="0"/>
                </a:cubicBezTo>
                <a:close/>
              </a:path>
              <a:path w="1609606" h="307777" stroke="0" extrusionOk="0">
                <a:moveTo>
                  <a:pt x="0" y="0"/>
                </a:moveTo>
                <a:cubicBezTo>
                  <a:pt x="518359" y="-61684"/>
                  <a:pt x="1140356" y="34475"/>
                  <a:pt x="1609606" y="0"/>
                </a:cubicBezTo>
                <a:cubicBezTo>
                  <a:pt x="1621470" y="144558"/>
                  <a:pt x="1604597" y="271836"/>
                  <a:pt x="1609606" y="307777"/>
                </a:cubicBezTo>
                <a:cubicBezTo>
                  <a:pt x="1122127" y="422131"/>
                  <a:pt x="168263" y="428425"/>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10</a:t>
            </a:r>
            <a:endParaRPr lang="da-DK" sz="1600" dirty="0">
              <a:solidFill>
                <a:schemeClr val="tx1"/>
              </a:solidFill>
              <a:latin typeface="Quicksand" panose="020B0604020202020204"/>
            </a:endParaRPr>
          </a:p>
        </p:txBody>
      </p:sp>
      <p:sp>
        <p:nvSpPr>
          <p:cNvPr id="23" name="TextBox 22">
            <a:extLst>
              <a:ext uri="{FF2B5EF4-FFF2-40B4-BE49-F238E27FC236}">
                <a16:creationId xmlns:a16="http://schemas.microsoft.com/office/drawing/2014/main" id="{9D492F55-6BB4-2322-D7BA-D791ED81F50E}"/>
              </a:ext>
            </a:extLst>
          </p:cNvPr>
          <p:cNvSpPr txBox="1"/>
          <p:nvPr/>
        </p:nvSpPr>
        <p:spPr>
          <a:xfrm>
            <a:off x="3390314" y="3868207"/>
            <a:ext cx="6487975" cy="307777"/>
          </a:xfrm>
          <a:prstGeom prst="rect">
            <a:avLst/>
          </a:prstGeom>
          <a:noFill/>
        </p:spPr>
        <p:txBody>
          <a:bodyPr wrap="square" lIns="540000">
            <a:spAutoFit/>
          </a:bodyPr>
          <a:lstStyle/>
          <a:p>
            <a:r>
              <a:rPr lang="da-DK" sz="1400" dirty="0">
                <a:solidFill>
                  <a:schemeClr val="bg1"/>
                </a:solidFill>
                <a:latin typeface="Quicksand" panose="020B0604020202020204"/>
              </a:rPr>
              <a:t>Kontaktoplysninger</a:t>
            </a:r>
          </a:p>
        </p:txBody>
      </p:sp>
    </p:spTree>
    <p:extLst>
      <p:ext uri="{BB962C8B-B14F-4D97-AF65-F5344CB8AC3E}">
        <p14:creationId xmlns:p14="http://schemas.microsoft.com/office/powerpoint/2010/main" val="10222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F40EAB-AB51-4B8C-BCDA-CDE3DB916186}"/>
              </a:ext>
            </a:extLst>
          </p:cNvPr>
          <p:cNvGraphicFramePr>
            <a:graphicFrameLocks noChangeAspect="1"/>
          </p:cNvGraphicFramePr>
          <p:nvPr>
            <p:custDataLst>
              <p:tags r:id="rId1"/>
            </p:custDataLst>
            <p:extLst>
              <p:ext uri="{D42A27DB-BD31-4B8C-83A1-F6EECF244321}">
                <p14:modId xmlns:p14="http://schemas.microsoft.com/office/powerpoint/2010/main" val="235054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B7F40EAB-AB51-4B8C-BCDA-CDE3DB9161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1B957F8-BD5C-4355-9005-BE875E5090FC}"/>
              </a:ext>
            </a:extLst>
          </p:cNvPr>
          <p:cNvSpPr>
            <a:spLocks noGrp="1"/>
          </p:cNvSpPr>
          <p:nvPr>
            <p:ph type="sldNum" sz="quarter" idx="12"/>
          </p:nvPr>
        </p:nvSpPr>
        <p:spPr/>
        <p:txBody>
          <a:bodyPr/>
          <a:lstStyle/>
          <a:p>
            <a:fld id="{23AA811B-2EBD-4900-905E-5BE206449611}" type="slidenum">
              <a:rPr lang="da-DK" smtClean="0"/>
              <a:pPr/>
              <a:t>3</a:t>
            </a:fld>
            <a:endParaRPr lang="da-DK"/>
          </a:p>
        </p:txBody>
      </p:sp>
      <p:sp>
        <p:nvSpPr>
          <p:cNvPr id="7" name="TextBox 6">
            <a:extLst>
              <a:ext uri="{FF2B5EF4-FFF2-40B4-BE49-F238E27FC236}">
                <a16:creationId xmlns:a16="http://schemas.microsoft.com/office/drawing/2014/main" id="{C566A2D6-E0FC-4901-A1BE-362393511016}"/>
              </a:ext>
            </a:extLst>
          </p:cNvPr>
          <p:cNvSpPr txBox="1"/>
          <p:nvPr/>
        </p:nvSpPr>
        <p:spPr>
          <a:xfrm>
            <a:off x="2602992" y="1548894"/>
            <a:ext cx="6986015" cy="3862596"/>
          </a:xfrm>
          <a:prstGeom prst="rect">
            <a:avLst/>
          </a:prstGeom>
          <a:noFill/>
        </p:spPr>
        <p:txBody>
          <a:bodyPr wrap="square" lIns="0" tIns="0" rIns="0" bIns="0" rtlCol="0">
            <a:spAutoFit/>
          </a:bodyPr>
          <a:lstStyle/>
          <a:p>
            <a:pPr algn="ctr"/>
            <a:r>
              <a:rPr lang="da-DK" sz="2000" b="1" dirty="0">
                <a:solidFill>
                  <a:schemeClr val="bg1"/>
                </a:solidFill>
                <a:latin typeface="Amatic SC" panose="00000500000000000000" pitchFamily="2" charset="-79"/>
                <a:cs typeface="Amatic SC" panose="00000500000000000000" pitchFamily="2" charset="-79"/>
              </a:rPr>
              <a:t>Hej ledelsesteam!</a:t>
            </a:r>
            <a:endParaRPr lang="da-DK" sz="100" b="1" dirty="0">
              <a:solidFill>
                <a:schemeClr val="bg1"/>
              </a:solidFill>
              <a:latin typeface="Amatic SC" panose="00000500000000000000" pitchFamily="2" charset="-79"/>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Hos Rambøll ønsker vi, at I oplever det som meningsfuldt at deltage i evalueringen af Den Mangfoldige Folkeskole. Derfor har vi udviklet et dialogværktøj, som vi håber, I har mod på at anvende i jeres ledelsesteam på skolen, da det både kan være værdifuldt for jer og samtidig give os indblik i den udviklingsproces, I gennemgår på skolerne. </a:t>
            </a:r>
          </a:p>
          <a:p>
            <a:endParaRPr lang="da-DK" sz="1100" dirty="0">
              <a:solidFill>
                <a:schemeClr val="bg1"/>
              </a:solidFill>
              <a:latin typeface="Quicksand" panose="020B0604020202020204"/>
              <a:cs typeface="Amatic SC" panose="00000500000000000000" pitchFamily="2" charset="-79"/>
            </a:endParaRPr>
          </a:p>
          <a:p>
            <a:r>
              <a:rPr lang="da-DK" sz="1100" u="sng" dirty="0">
                <a:solidFill>
                  <a:schemeClr val="bg1"/>
                </a:solidFill>
                <a:latin typeface="Quicksand" panose="020B0604020202020204"/>
                <a:cs typeface="Amatic SC" panose="00000500000000000000" pitchFamily="2" charset="-79"/>
              </a:rPr>
              <a:t>Hvis jeres team </a:t>
            </a:r>
            <a:r>
              <a:rPr lang="da-DK" sz="1100" i="1" u="sng" dirty="0">
                <a:solidFill>
                  <a:schemeClr val="bg1"/>
                </a:solidFill>
                <a:latin typeface="Quicksand" panose="020B0604020202020204"/>
                <a:cs typeface="Amatic SC" panose="00000500000000000000" pitchFamily="2" charset="-79"/>
              </a:rPr>
              <a:t>ikke</a:t>
            </a:r>
            <a:r>
              <a:rPr lang="da-DK" sz="1100" u="sng" dirty="0">
                <a:solidFill>
                  <a:schemeClr val="bg1"/>
                </a:solidFill>
                <a:latin typeface="Quicksand" panose="020B0604020202020204"/>
                <a:cs typeface="Amatic SC" panose="00000500000000000000" pitchFamily="2" charset="-79"/>
              </a:rPr>
              <a:t> har hørt om Den Mangfoldige Folkeskole før, er dialogværktøjet stadig relevant for jer, da I vil blive bedt om at drøfte jeres generelle arbejde med at udvikle varierende undervisning, der skaber deltagelsesmuligheder for alle elever.</a:t>
            </a:r>
          </a:p>
          <a:p>
            <a:r>
              <a:rPr lang="da-DK" sz="1100" dirty="0">
                <a:solidFill>
                  <a:schemeClr val="bg1"/>
                </a:solidFill>
                <a:latin typeface="Quicksand" panose="020B0604020202020204"/>
                <a:cs typeface="Amatic SC" panose="00000500000000000000" pitchFamily="2" charset="-79"/>
              </a:rPr>
              <a:t> </a:t>
            </a:r>
          </a:p>
          <a:p>
            <a:r>
              <a:rPr lang="da-DK" sz="1100" dirty="0">
                <a:solidFill>
                  <a:schemeClr val="bg1"/>
                </a:solidFill>
                <a:latin typeface="Quicksand" panose="020B0604020202020204"/>
                <a:cs typeface="Amatic SC" panose="00000500000000000000" pitchFamily="2" charset="-79"/>
              </a:rPr>
              <a:t>Formålet med dialogværktøjet er at understøtte en refleksion over jeres egen ledelsespraksis og jeres arbejde med at skabe mangfoldige læringsmiljøer på skolen. Vi anbefaler, at I afsætter 60 – 90 minutter til at arbejde med dialogværktøjet på minimum ét teammøde i april eller maj 2023. </a:t>
            </a:r>
          </a:p>
          <a:p>
            <a:endParaRPr lang="da-DK" sz="1100" dirty="0">
              <a:solidFill>
                <a:schemeClr val="bg1"/>
              </a:solidFill>
              <a:latin typeface="Quicksand" panose="020B0604020202020204"/>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Dialogværktøjet består af en planche (side 5), som kan hænges op på væggen eller placeres på bordet foran jer. Hvert felt repræsenterer en øvelse, som I skal arbejde med. Til hvert felt hører en guide, som beskriver processen for øvelsen. </a:t>
            </a:r>
          </a:p>
          <a:p>
            <a:endParaRPr lang="da-DK" sz="1100" dirty="0">
              <a:solidFill>
                <a:schemeClr val="bg1"/>
              </a:solidFill>
              <a:latin typeface="Quicksand" panose="020B0604020202020204"/>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Vi håber, at I har lyst til at åbne jeres praksis op for os, så vi kan få et indblik i alt det spændende, som foregår på jeres skole – og så både vi og andre skoler kan blive klogere og bygge ovenpå erfaringerne.</a:t>
            </a:r>
          </a:p>
          <a:p>
            <a:pPr algn="ctr"/>
            <a:endParaRPr lang="da-DK" sz="1100" dirty="0">
              <a:solidFill>
                <a:schemeClr val="bg1"/>
              </a:solidFill>
              <a:latin typeface="Quicksand" panose="020B0604020202020204"/>
              <a:cs typeface="Amatic SC" panose="00000500000000000000" pitchFamily="2" charset="-79"/>
            </a:endParaRPr>
          </a:p>
          <a:p>
            <a:pPr algn="ctr"/>
            <a:r>
              <a:rPr lang="da-DK" sz="1100" dirty="0">
                <a:solidFill>
                  <a:schemeClr val="bg1"/>
                </a:solidFill>
                <a:latin typeface="Quicksand" panose="020B0604020202020204"/>
                <a:cs typeface="Amatic SC" panose="00000500000000000000" pitchFamily="2" charset="-79"/>
              </a:rPr>
              <a:t>På forhånd tak,</a:t>
            </a:r>
          </a:p>
          <a:p>
            <a:pPr algn="ctr"/>
            <a:r>
              <a:rPr lang="da-DK" sz="1100" dirty="0">
                <a:solidFill>
                  <a:schemeClr val="bg1"/>
                </a:solidFill>
                <a:latin typeface="Quicksand" panose="020B0604020202020204"/>
                <a:cs typeface="Amatic SC" panose="00000500000000000000" pitchFamily="2" charset="-79"/>
              </a:rPr>
              <a:t>Rambølls team for evalueringen af </a:t>
            </a:r>
            <a:br>
              <a:rPr lang="da-DK" sz="1100" dirty="0">
                <a:solidFill>
                  <a:schemeClr val="bg1"/>
                </a:solidFill>
                <a:latin typeface="Quicksand" panose="020B0604020202020204"/>
                <a:cs typeface="Amatic SC" panose="00000500000000000000" pitchFamily="2" charset="-79"/>
              </a:rPr>
            </a:br>
            <a:r>
              <a:rPr lang="da-DK" sz="1100" dirty="0">
                <a:solidFill>
                  <a:schemeClr val="bg1"/>
                </a:solidFill>
                <a:latin typeface="Quicksand" panose="020B0604020202020204"/>
                <a:cs typeface="Amatic SC" panose="00000500000000000000" pitchFamily="2" charset="-79"/>
              </a:rPr>
              <a:t>Den Mangfoldige Folkeskole</a:t>
            </a:r>
          </a:p>
        </p:txBody>
      </p:sp>
    </p:spTree>
    <p:extLst>
      <p:ext uri="{BB962C8B-B14F-4D97-AF65-F5344CB8AC3E}">
        <p14:creationId xmlns:p14="http://schemas.microsoft.com/office/powerpoint/2010/main" val="160952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90EF81-69E3-4036-85E7-4663481CB55D}"/>
              </a:ext>
            </a:extLst>
          </p:cNvPr>
          <p:cNvGraphicFramePr>
            <a:graphicFrameLocks noChangeAspect="1"/>
          </p:cNvGraphicFramePr>
          <p:nvPr>
            <p:custDataLst>
              <p:tags r:id="rId1"/>
            </p:custDataLst>
            <p:extLst>
              <p:ext uri="{D42A27DB-BD31-4B8C-83A1-F6EECF244321}">
                <p14:modId xmlns:p14="http://schemas.microsoft.com/office/powerpoint/2010/main" val="2570643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3" name="Object 2" hidden="1">
                        <a:extLst>
                          <a:ext uri="{FF2B5EF4-FFF2-40B4-BE49-F238E27FC236}">
                            <a16:creationId xmlns:a16="http://schemas.microsoft.com/office/drawing/2014/main" id="{4590EF81-69E3-4036-85E7-4663481CB5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3984697-3FCD-4F9D-9477-1D87B065F781}"/>
              </a:ext>
            </a:extLst>
          </p:cNvPr>
          <p:cNvSpPr txBox="1"/>
          <p:nvPr/>
        </p:nvSpPr>
        <p:spPr>
          <a:xfrm>
            <a:off x="2931969" y="1325480"/>
            <a:ext cx="6328062" cy="584775"/>
          </a:xfrm>
          <a:prstGeom prst="rect">
            <a:avLst/>
          </a:prstGeom>
          <a:noFill/>
        </p:spPr>
        <p:txBody>
          <a:bodyPr wrap="square">
            <a:spAutoFit/>
          </a:bodyPr>
          <a:lstStyle/>
          <a:p>
            <a:pPr algn="ctr"/>
            <a:r>
              <a:rPr lang="da-DK" sz="3200" b="1">
                <a:solidFill>
                  <a:schemeClr val="bg1"/>
                </a:solidFill>
                <a:latin typeface="Amatic SC" panose="00000500000000000000" pitchFamily="2" charset="-79"/>
                <a:cs typeface="Amatic SC" panose="00000500000000000000" pitchFamily="2" charset="-79"/>
              </a:rPr>
              <a:t>Inden I går i gang…</a:t>
            </a:r>
          </a:p>
        </p:txBody>
      </p:sp>
      <p:sp>
        <p:nvSpPr>
          <p:cNvPr id="11" name="TextBox 10">
            <a:extLst>
              <a:ext uri="{FF2B5EF4-FFF2-40B4-BE49-F238E27FC236}">
                <a16:creationId xmlns:a16="http://schemas.microsoft.com/office/drawing/2014/main" id="{E784D471-4CAD-4B32-9B12-E358D9630DC5}"/>
              </a:ext>
            </a:extLst>
          </p:cNvPr>
          <p:cNvSpPr txBox="1"/>
          <p:nvPr/>
        </p:nvSpPr>
        <p:spPr>
          <a:xfrm>
            <a:off x="2431472" y="2117781"/>
            <a:ext cx="7446818" cy="2246769"/>
          </a:xfrm>
          <a:prstGeom prst="rect">
            <a:avLst/>
          </a:prstGeom>
          <a:noFill/>
        </p:spPr>
        <p:txBody>
          <a:bodyPr wrap="square" lIns="540000">
            <a:spAutoFit/>
          </a:bodyPr>
          <a:lstStyle/>
          <a:p>
            <a:r>
              <a:rPr lang="da-DK" sz="1400" dirty="0">
                <a:solidFill>
                  <a:schemeClr val="bg1"/>
                </a:solidFill>
                <a:latin typeface="Quicksand" panose="020B0604020202020204"/>
              </a:rPr>
              <a:t>Print planche (A3)</a:t>
            </a:r>
            <a:br>
              <a:rPr lang="da-DK" sz="1400" dirty="0">
                <a:solidFill>
                  <a:schemeClr val="bg1"/>
                </a:solidFill>
                <a:latin typeface="Quicksand" panose="020B0604020202020204"/>
              </a:rPr>
            </a:br>
            <a:endParaRPr lang="da-DK" sz="1400" dirty="0">
              <a:solidFill>
                <a:schemeClr val="bg1"/>
              </a:solidFill>
              <a:latin typeface="Quicksand" panose="020B0604020202020204"/>
            </a:endParaRPr>
          </a:p>
          <a:p>
            <a:r>
              <a:rPr lang="da-DK" sz="1400" dirty="0">
                <a:solidFill>
                  <a:schemeClr val="bg1"/>
                </a:solidFill>
                <a:latin typeface="Quicksand" panose="020B0604020202020204"/>
              </a:rPr>
              <a:t>Placer planchen foran jer på bordet</a:t>
            </a:r>
          </a:p>
          <a:p>
            <a:pPr marL="228600" indent="-228600">
              <a:buFont typeface="+mj-lt"/>
              <a:buAutoNum type="arabicPeriod"/>
            </a:pPr>
            <a:endParaRPr lang="da-DK" sz="1400" dirty="0">
              <a:solidFill>
                <a:schemeClr val="bg1"/>
              </a:solidFill>
              <a:latin typeface="Quicksand" panose="020B0604020202020204"/>
            </a:endParaRPr>
          </a:p>
          <a:p>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Find kuglepenne</a:t>
            </a:r>
            <a:r>
              <a:rPr lang="da-DK" sz="1400" dirty="0">
                <a:solidFill>
                  <a:schemeClr val="bg1"/>
                </a:solidFill>
                <a:latin typeface="Quicksand" panose="020B0604020202020204"/>
                <a:ea typeface="Calibri" panose="020F0502020204030204" pitchFamily="34" charset="0"/>
                <a:cs typeface="Times New Roman" panose="02020603050405020304" pitchFamily="18" charset="0"/>
              </a:rPr>
              <a:t> </a:t>
            </a:r>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og evt. andet materiale, som I kan bruge til at udfylde planchen</a:t>
            </a:r>
            <a:r>
              <a:rPr lang="da-DK" sz="1400" dirty="0">
                <a:solidFill>
                  <a:schemeClr val="bg1"/>
                </a:solidFill>
                <a:latin typeface="Quicksand" panose="020B0604020202020204"/>
                <a:ea typeface="Calibri" panose="020F0502020204030204" pitchFamily="34" charset="0"/>
                <a:cs typeface="Times New Roman" panose="02020603050405020304" pitchFamily="18" charset="0"/>
              </a:rPr>
              <a:t>, </a:t>
            </a:r>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frem. </a:t>
            </a:r>
          </a:p>
          <a:p>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 </a:t>
            </a:r>
          </a:p>
          <a:p>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Vælg en </a:t>
            </a:r>
            <a:r>
              <a:rPr lang="da-DK" sz="1400" i="1" dirty="0">
                <a:solidFill>
                  <a:schemeClr val="bg1"/>
                </a:solidFill>
                <a:effectLst/>
                <a:latin typeface="Quicksand" panose="020B0604020202020204"/>
                <a:ea typeface="Calibri" panose="020F0502020204030204" pitchFamily="34" charset="0"/>
                <a:cs typeface="Times New Roman" panose="02020603050405020304" pitchFamily="18" charset="0"/>
              </a:rPr>
              <a:t>dirigent</a:t>
            </a:r>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 som er ansvarlig for, at I kommer igennem alle øvelser i løbet af mødet. </a:t>
            </a:r>
          </a:p>
          <a:p>
            <a:pPr marL="228600" indent="-228600">
              <a:buFont typeface="+mj-lt"/>
              <a:buAutoNum type="arabicPeriod"/>
            </a:pPr>
            <a:endPar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endParaRPr>
          </a:p>
          <a:p>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Vælg en </a:t>
            </a:r>
            <a:r>
              <a:rPr lang="da-DK" sz="1400" i="1" dirty="0">
                <a:solidFill>
                  <a:schemeClr val="bg1"/>
                </a:solidFill>
                <a:effectLst/>
                <a:latin typeface="Quicksand" panose="020B0604020202020204"/>
                <a:ea typeface="Calibri" panose="020F0502020204030204" pitchFamily="34" charset="0"/>
                <a:cs typeface="Times New Roman" panose="02020603050405020304" pitchFamily="18" charset="0"/>
              </a:rPr>
              <a:t>skaber</a:t>
            </a:r>
            <a:r>
              <a:rPr lang="da-DK" sz="1400" dirty="0">
                <a:solidFill>
                  <a:schemeClr val="bg1"/>
                </a:solidFill>
                <a:effectLst/>
                <a:latin typeface="Quicksand" panose="020B0604020202020204"/>
                <a:ea typeface="Calibri" panose="020F0502020204030204" pitchFamily="34" charset="0"/>
                <a:cs typeface="Times New Roman" panose="02020603050405020304" pitchFamily="18" charset="0"/>
              </a:rPr>
              <a:t>, som er ansvarlig for at udfylde planchen undervejs. </a:t>
            </a:r>
          </a:p>
          <a:p>
            <a:pPr marL="228600" indent="-228600">
              <a:buFont typeface="+mj-lt"/>
              <a:buAutoNum type="arabicPeriod"/>
            </a:pPr>
            <a:endParaRPr lang="da-DK" sz="1400" dirty="0">
              <a:solidFill>
                <a:schemeClr val="bg1"/>
              </a:solidFill>
              <a:latin typeface="Quicksand" panose="020B0604020202020204"/>
              <a:ea typeface="Calibri" panose="020F0502020204030204" pitchFamily="34" charset="0"/>
              <a:cs typeface="Times New Roman" panose="02020603050405020304" pitchFamily="18" charset="0"/>
            </a:endParaRPr>
          </a:p>
        </p:txBody>
      </p:sp>
      <p:pic>
        <p:nvPicPr>
          <p:cNvPr id="13" name="Graphic 12" descr="Badge with solid fill">
            <a:extLst>
              <a:ext uri="{FF2B5EF4-FFF2-40B4-BE49-F238E27FC236}">
                <a16:creationId xmlns:a16="http://schemas.microsoft.com/office/drawing/2014/main" id="{A1856B10-E936-4417-90AE-2E41EBBA71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9023" y="2565492"/>
            <a:ext cx="302946" cy="302946"/>
          </a:xfrm>
          <a:prstGeom prst="rect">
            <a:avLst/>
          </a:prstGeom>
        </p:spPr>
      </p:pic>
      <p:pic>
        <p:nvPicPr>
          <p:cNvPr id="15" name="Graphic 14" descr="Badge 3 with solid fill">
            <a:extLst>
              <a:ext uri="{FF2B5EF4-FFF2-40B4-BE49-F238E27FC236}">
                <a16:creationId xmlns:a16="http://schemas.microsoft.com/office/drawing/2014/main" id="{C2FD2A99-4376-4D69-911C-4FF498AF5F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9023" y="2979275"/>
            <a:ext cx="302946" cy="302946"/>
          </a:xfrm>
          <a:prstGeom prst="rect">
            <a:avLst/>
          </a:prstGeom>
        </p:spPr>
      </p:pic>
      <p:pic>
        <p:nvPicPr>
          <p:cNvPr id="17" name="Graphic 16" descr="Badge 4 with solid fill">
            <a:extLst>
              <a:ext uri="{FF2B5EF4-FFF2-40B4-BE49-F238E27FC236}">
                <a16:creationId xmlns:a16="http://schemas.microsoft.com/office/drawing/2014/main" id="{40A5CF73-AB55-4E16-86A6-0C803F1F40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35296" y="3397805"/>
            <a:ext cx="302946" cy="302946"/>
          </a:xfrm>
          <a:prstGeom prst="rect">
            <a:avLst/>
          </a:prstGeom>
        </p:spPr>
      </p:pic>
      <p:pic>
        <p:nvPicPr>
          <p:cNvPr id="19" name="Graphic 18" descr="Badge 5 with solid fill">
            <a:extLst>
              <a:ext uri="{FF2B5EF4-FFF2-40B4-BE49-F238E27FC236}">
                <a16:creationId xmlns:a16="http://schemas.microsoft.com/office/drawing/2014/main" id="{42E4A445-D650-4DA0-84F8-46A6A140E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35296" y="3811588"/>
            <a:ext cx="302946" cy="302946"/>
          </a:xfrm>
          <a:prstGeom prst="rect">
            <a:avLst/>
          </a:prstGeom>
        </p:spPr>
      </p:pic>
      <p:pic>
        <p:nvPicPr>
          <p:cNvPr id="21" name="Graphic 20" descr="Badge 1 with solid fill">
            <a:extLst>
              <a:ext uri="{FF2B5EF4-FFF2-40B4-BE49-F238E27FC236}">
                <a16:creationId xmlns:a16="http://schemas.microsoft.com/office/drawing/2014/main" id="{82841E1B-F396-42F7-8DDB-0B87BB7363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29023" y="2151709"/>
            <a:ext cx="302946" cy="302946"/>
          </a:xfrm>
          <a:prstGeom prst="rect">
            <a:avLst/>
          </a:prstGeom>
        </p:spPr>
      </p:pic>
    </p:spTree>
    <p:extLst>
      <p:ext uri="{BB962C8B-B14F-4D97-AF65-F5344CB8AC3E}">
        <p14:creationId xmlns:p14="http://schemas.microsoft.com/office/powerpoint/2010/main" val="206814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74F4CA1-BBE8-4B3D-9B52-12361063200A}"/>
              </a:ext>
            </a:extLst>
          </p:cNvPr>
          <p:cNvGraphicFramePr>
            <a:graphicFrameLocks noChangeAspect="1"/>
          </p:cNvGraphicFramePr>
          <p:nvPr>
            <p:custDataLst>
              <p:tags r:id="rId1"/>
            </p:custDataLst>
            <p:extLst>
              <p:ext uri="{D42A27DB-BD31-4B8C-83A1-F6EECF244321}">
                <p14:modId xmlns:p14="http://schemas.microsoft.com/office/powerpoint/2010/main" val="3831890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674F4CA1-BBE8-4B3D-9B52-1236106320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14A21782-42FF-4DA7-ACE9-EC6E60FDE6C7}"/>
              </a:ext>
            </a:extLst>
          </p:cNvPr>
          <p:cNvSpPr/>
          <p:nvPr/>
        </p:nvSpPr>
        <p:spPr>
          <a:xfrm>
            <a:off x="-280219" y="4345118"/>
            <a:ext cx="12772103" cy="298644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8" name="Rectangle 77">
            <a:extLst>
              <a:ext uri="{FF2B5EF4-FFF2-40B4-BE49-F238E27FC236}">
                <a16:creationId xmlns:a16="http://schemas.microsoft.com/office/drawing/2014/main" id="{D881A768-2A57-4692-81F5-A1471ABD885E}"/>
              </a:ext>
            </a:extLst>
          </p:cNvPr>
          <p:cNvSpPr/>
          <p:nvPr/>
        </p:nvSpPr>
        <p:spPr>
          <a:xfrm>
            <a:off x="85627" y="34207"/>
            <a:ext cx="5714599" cy="4582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a:solidFill>
                  <a:schemeClr val="bg1"/>
                </a:solidFill>
                <a:latin typeface="Amatic SC" panose="00000500000000000000" pitchFamily="2" charset="-79"/>
                <a:cs typeface="Amatic SC" panose="00000500000000000000" pitchFamily="2" charset="-79"/>
              </a:rPr>
              <a:t>Hvordan kører det?</a:t>
            </a:r>
          </a:p>
        </p:txBody>
      </p:sp>
      <p:sp>
        <p:nvSpPr>
          <p:cNvPr id="79" name="Rectangle 78">
            <a:extLst>
              <a:ext uri="{FF2B5EF4-FFF2-40B4-BE49-F238E27FC236}">
                <a16:creationId xmlns:a16="http://schemas.microsoft.com/office/drawing/2014/main" id="{A04740E2-D0C7-4315-AC17-32E2D8F4AE9B}"/>
              </a:ext>
            </a:extLst>
          </p:cNvPr>
          <p:cNvSpPr/>
          <p:nvPr/>
        </p:nvSpPr>
        <p:spPr>
          <a:xfrm>
            <a:off x="85630" y="504190"/>
            <a:ext cx="5720038" cy="29109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sp>
        <p:nvSpPr>
          <p:cNvPr id="9" name="TextBox 8">
            <a:extLst>
              <a:ext uri="{FF2B5EF4-FFF2-40B4-BE49-F238E27FC236}">
                <a16:creationId xmlns:a16="http://schemas.microsoft.com/office/drawing/2014/main" id="{33079572-FA75-4A84-9875-4696D476498A}"/>
              </a:ext>
            </a:extLst>
          </p:cNvPr>
          <p:cNvSpPr txBox="1"/>
          <p:nvPr/>
        </p:nvSpPr>
        <p:spPr>
          <a:xfrm>
            <a:off x="217410" y="61452"/>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1</a:t>
            </a:r>
          </a:p>
        </p:txBody>
      </p:sp>
      <p:pic>
        <p:nvPicPr>
          <p:cNvPr id="16" name="Graphic 15" descr="Stopwatch 25% with solid fill">
            <a:extLst>
              <a:ext uri="{FF2B5EF4-FFF2-40B4-BE49-F238E27FC236}">
                <a16:creationId xmlns:a16="http://schemas.microsoft.com/office/drawing/2014/main" id="{2C7D4C8D-EB64-4F38-BFD3-B1C5F01BA7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3623" y="43426"/>
            <a:ext cx="274525" cy="274525"/>
          </a:xfrm>
          <a:prstGeom prst="rect">
            <a:avLst/>
          </a:prstGeom>
        </p:spPr>
      </p:pic>
      <p:sp>
        <p:nvSpPr>
          <p:cNvPr id="104" name="TextBox 103">
            <a:extLst>
              <a:ext uri="{FF2B5EF4-FFF2-40B4-BE49-F238E27FC236}">
                <a16:creationId xmlns:a16="http://schemas.microsoft.com/office/drawing/2014/main" id="{02FDE82E-7814-49F8-8DDB-CE7E1048C2C8}"/>
              </a:ext>
            </a:extLst>
          </p:cNvPr>
          <p:cNvSpPr txBox="1"/>
          <p:nvPr/>
        </p:nvSpPr>
        <p:spPr>
          <a:xfrm>
            <a:off x="5237210" y="331503"/>
            <a:ext cx="526309" cy="138499"/>
          </a:xfrm>
          <a:prstGeom prst="rect">
            <a:avLst/>
          </a:prstGeom>
          <a:noFill/>
        </p:spPr>
        <p:txBody>
          <a:bodyPr wrap="square" lIns="0" tIns="0" rIns="0" bIns="0" rtlCol="0">
            <a:spAutoFit/>
          </a:bodyPr>
          <a:lstStyle/>
          <a:p>
            <a:r>
              <a:rPr lang="da-DK" sz="900" dirty="0">
                <a:solidFill>
                  <a:schemeClr val="bg1"/>
                </a:solidFill>
                <a:latin typeface="Quicksand" panose="020B0604020202020204"/>
              </a:rPr>
              <a:t>10-15 min.</a:t>
            </a:r>
            <a:endParaRPr lang="da-DK" sz="1000" dirty="0">
              <a:solidFill>
                <a:schemeClr val="bg1"/>
              </a:solidFill>
              <a:latin typeface="Quicksand" panose="020B0604020202020204"/>
            </a:endParaRPr>
          </a:p>
        </p:txBody>
      </p:sp>
      <p:sp>
        <p:nvSpPr>
          <p:cNvPr id="123" name="Rectangle 122">
            <a:extLst>
              <a:ext uri="{FF2B5EF4-FFF2-40B4-BE49-F238E27FC236}">
                <a16:creationId xmlns:a16="http://schemas.microsoft.com/office/drawing/2014/main" id="{09709F9E-D98D-4B40-A9CE-1CCB06089DBB}"/>
              </a:ext>
            </a:extLst>
          </p:cNvPr>
          <p:cNvSpPr/>
          <p:nvPr/>
        </p:nvSpPr>
        <p:spPr>
          <a:xfrm>
            <a:off x="85628" y="3919306"/>
            <a:ext cx="6193678" cy="29109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1800" b="1">
              <a:solidFill>
                <a:srgbClr val="000000"/>
              </a:solidFill>
              <a:highlight>
                <a:srgbClr val="FFFF00"/>
              </a:highlight>
              <a:latin typeface="Quicksand" panose="020B0604020202020204"/>
            </a:endParaRPr>
          </a:p>
        </p:txBody>
      </p:sp>
      <p:sp>
        <p:nvSpPr>
          <p:cNvPr id="126" name="Rectangle 125">
            <a:extLst>
              <a:ext uri="{FF2B5EF4-FFF2-40B4-BE49-F238E27FC236}">
                <a16:creationId xmlns:a16="http://schemas.microsoft.com/office/drawing/2014/main" id="{82EA7A55-9487-43DB-B174-DE07F14E3317}"/>
              </a:ext>
            </a:extLst>
          </p:cNvPr>
          <p:cNvSpPr/>
          <p:nvPr/>
        </p:nvSpPr>
        <p:spPr>
          <a:xfrm>
            <a:off x="6374001" y="3476568"/>
            <a:ext cx="5689591" cy="45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3200" b="1" noProof="0">
              <a:solidFill>
                <a:schemeClr val="bg1"/>
              </a:solidFill>
              <a:latin typeface="Amatic SC" panose="00000500000000000000" pitchFamily="2" charset="-79"/>
              <a:cs typeface="Amatic SC" panose="00000500000000000000" pitchFamily="2" charset="-79"/>
            </a:endParaRPr>
          </a:p>
        </p:txBody>
      </p:sp>
      <p:sp>
        <p:nvSpPr>
          <p:cNvPr id="127" name="Rectangle 126">
            <a:extLst>
              <a:ext uri="{FF2B5EF4-FFF2-40B4-BE49-F238E27FC236}">
                <a16:creationId xmlns:a16="http://schemas.microsoft.com/office/drawing/2014/main" id="{F0961598-4087-4975-B0E2-9CFA10295A1A}"/>
              </a:ext>
            </a:extLst>
          </p:cNvPr>
          <p:cNvSpPr/>
          <p:nvPr/>
        </p:nvSpPr>
        <p:spPr>
          <a:xfrm>
            <a:off x="6374003" y="3919306"/>
            <a:ext cx="5689589" cy="29109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sp>
        <p:nvSpPr>
          <p:cNvPr id="134" name="TextBox 133">
            <a:extLst>
              <a:ext uri="{FF2B5EF4-FFF2-40B4-BE49-F238E27FC236}">
                <a16:creationId xmlns:a16="http://schemas.microsoft.com/office/drawing/2014/main" id="{DC6F0D6A-ADB4-4BAD-BD80-ACA9D1A9F6F3}"/>
              </a:ext>
            </a:extLst>
          </p:cNvPr>
          <p:cNvSpPr txBox="1"/>
          <p:nvPr/>
        </p:nvSpPr>
        <p:spPr>
          <a:xfrm>
            <a:off x="6418084" y="3446033"/>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4</a:t>
            </a:r>
          </a:p>
        </p:txBody>
      </p:sp>
      <p:pic>
        <p:nvPicPr>
          <p:cNvPr id="135" name="Graphic 134" descr="Stopwatch 25% with solid fill">
            <a:extLst>
              <a:ext uri="{FF2B5EF4-FFF2-40B4-BE49-F238E27FC236}">
                <a16:creationId xmlns:a16="http://schemas.microsoft.com/office/drawing/2014/main" id="{D210B4E1-B191-4DAF-848B-68C3C7887B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49029" y="3493580"/>
            <a:ext cx="274525" cy="274525"/>
          </a:xfrm>
          <a:prstGeom prst="rect">
            <a:avLst/>
          </a:prstGeom>
        </p:spPr>
      </p:pic>
      <p:sp>
        <p:nvSpPr>
          <p:cNvPr id="136" name="TextBox 135">
            <a:extLst>
              <a:ext uri="{FF2B5EF4-FFF2-40B4-BE49-F238E27FC236}">
                <a16:creationId xmlns:a16="http://schemas.microsoft.com/office/drawing/2014/main" id="{49E14D68-E2DF-474B-93BA-0F8A307C643C}"/>
              </a:ext>
            </a:extLst>
          </p:cNvPr>
          <p:cNvSpPr txBox="1"/>
          <p:nvPr/>
        </p:nvSpPr>
        <p:spPr>
          <a:xfrm>
            <a:off x="11531600" y="3771904"/>
            <a:ext cx="526441" cy="138499"/>
          </a:xfrm>
          <a:prstGeom prst="rect">
            <a:avLst/>
          </a:prstGeom>
          <a:noFill/>
        </p:spPr>
        <p:txBody>
          <a:bodyPr wrap="square" lIns="0" tIns="0" rIns="0" bIns="0" rtlCol="0">
            <a:spAutoFit/>
          </a:bodyPr>
          <a:lstStyle/>
          <a:p>
            <a:pPr algn="ctr"/>
            <a:r>
              <a:rPr lang="da-DK" sz="900">
                <a:solidFill>
                  <a:schemeClr val="bg1"/>
                </a:solidFill>
                <a:latin typeface="Quicksand" panose="020B0604020202020204"/>
              </a:rPr>
              <a:t>15 min.</a:t>
            </a:r>
            <a:endParaRPr lang="da-DK" sz="1000">
              <a:solidFill>
                <a:schemeClr val="bg1"/>
              </a:solidFill>
              <a:latin typeface="Quicksand" panose="020B0604020202020204"/>
            </a:endParaRPr>
          </a:p>
        </p:txBody>
      </p:sp>
      <p:sp>
        <p:nvSpPr>
          <p:cNvPr id="152" name="TextBox 151">
            <a:extLst>
              <a:ext uri="{FF2B5EF4-FFF2-40B4-BE49-F238E27FC236}">
                <a16:creationId xmlns:a16="http://schemas.microsoft.com/office/drawing/2014/main" id="{1B3ED97A-1785-4908-9A91-CC40519EF454}"/>
              </a:ext>
            </a:extLst>
          </p:cNvPr>
          <p:cNvSpPr txBox="1"/>
          <p:nvPr/>
        </p:nvSpPr>
        <p:spPr>
          <a:xfrm>
            <a:off x="10464707" y="4402048"/>
            <a:ext cx="154634" cy="492443"/>
          </a:xfrm>
          <a:prstGeom prst="rect">
            <a:avLst/>
          </a:prstGeom>
          <a:solidFill>
            <a:schemeClr val="accent1">
              <a:lumMod val="20000"/>
              <a:lumOff val="80000"/>
            </a:schemeClr>
          </a:solidFill>
        </p:spPr>
        <p:txBody>
          <a:bodyPr wrap="square" lIns="0" tIns="0" rIns="0" bIns="0" rtlCol="0">
            <a:spAutoFit/>
          </a:bodyPr>
          <a:lstStyle/>
          <a:p>
            <a:endParaRPr lang="da-DK" sz="3200" b="1">
              <a:solidFill>
                <a:schemeClr val="accent1">
                  <a:lumMod val="50000"/>
                </a:schemeClr>
              </a:solidFill>
              <a:latin typeface="Amatic SC" panose="00000500000000000000" pitchFamily="2" charset="-79"/>
              <a:cs typeface="Amatic SC" panose="00000500000000000000" pitchFamily="2" charset="-79"/>
            </a:endParaRPr>
          </a:p>
        </p:txBody>
      </p:sp>
      <p:sp>
        <p:nvSpPr>
          <p:cNvPr id="217" name="TextBox 216">
            <a:extLst>
              <a:ext uri="{FF2B5EF4-FFF2-40B4-BE49-F238E27FC236}">
                <a16:creationId xmlns:a16="http://schemas.microsoft.com/office/drawing/2014/main" id="{DDBAB6AE-7E2D-4859-873F-F0F57615E223}"/>
              </a:ext>
            </a:extLst>
          </p:cNvPr>
          <p:cNvSpPr txBox="1"/>
          <p:nvPr/>
        </p:nvSpPr>
        <p:spPr>
          <a:xfrm>
            <a:off x="8285717" y="5066992"/>
            <a:ext cx="3190224" cy="153888"/>
          </a:xfrm>
          <a:prstGeom prst="rect">
            <a:avLst/>
          </a:prstGeom>
          <a:noFill/>
        </p:spPr>
        <p:txBody>
          <a:bodyPr wrap="square" lIns="0" tIns="0" rIns="0" bIns="0" rtlCol="0">
            <a:spAutoFit/>
          </a:bodyPr>
          <a:lstStyle/>
          <a:p>
            <a:r>
              <a:rPr lang="da-DK" sz="1000"/>
              <a:t>Kasket / fokus fremover</a:t>
            </a:r>
          </a:p>
        </p:txBody>
      </p:sp>
      <p:sp>
        <p:nvSpPr>
          <p:cNvPr id="51" name="TextBox 50">
            <a:extLst>
              <a:ext uri="{FF2B5EF4-FFF2-40B4-BE49-F238E27FC236}">
                <a16:creationId xmlns:a16="http://schemas.microsoft.com/office/drawing/2014/main" id="{0B32EF1F-9DCD-4658-BAB0-4B5969D98BAD}"/>
              </a:ext>
            </a:extLst>
          </p:cNvPr>
          <p:cNvSpPr txBox="1"/>
          <p:nvPr/>
        </p:nvSpPr>
        <p:spPr>
          <a:xfrm>
            <a:off x="164681" y="552855"/>
            <a:ext cx="5305402" cy="323165"/>
          </a:xfrm>
          <a:prstGeom prst="rect">
            <a:avLst/>
          </a:prstGeom>
          <a:noFill/>
        </p:spPr>
        <p:txBody>
          <a:bodyPr wrap="square" lIns="0" tIns="0" rIns="0" bIns="0" rtlCol="0">
            <a:spAutoFit/>
          </a:bodyPr>
          <a:lstStyle/>
          <a:p>
            <a:r>
              <a:rPr lang="da-DK" sz="1050" b="1" dirty="0">
                <a:latin typeface="Quicksand" panose="020B0604020202020204"/>
              </a:rPr>
              <a:t>Vi drøfter vores engagement i arbejdet med at skabe læringsmiljøer med deltagelsesmuligheder for alle elever.</a:t>
            </a:r>
          </a:p>
        </p:txBody>
      </p:sp>
      <p:sp>
        <p:nvSpPr>
          <p:cNvPr id="50" name="TextBox 49">
            <a:extLst>
              <a:ext uri="{FF2B5EF4-FFF2-40B4-BE49-F238E27FC236}">
                <a16:creationId xmlns:a16="http://schemas.microsoft.com/office/drawing/2014/main" id="{CDC7A534-A96F-4B51-9D04-E7DD4EB54D40}"/>
              </a:ext>
            </a:extLst>
          </p:cNvPr>
          <p:cNvSpPr txBox="1"/>
          <p:nvPr/>
        </p:nvSpPr>
        <p:spPr>
          <a:xfrm>
            <a:off x="177338" y="1431782"/>
            <a:ext cx="4074422" cy="1892826"/>
          </a:xfrm>
          <a:custGeom>
            <a:avLst/>
            <a:gdLst>
              <a:gd name="connsiteX0" fmla="*/ 0 w 4074422"/>
              <a:gd name="connsiteY0" fmla="*/ 0 h 1892826"/>
              <a:gd name="connsiteX1" fmla="*/ 597582 w 4074422"/>
              <a:gd name="connsiteY1" fmla="*/ 0 h 1892826"/>
              <a:gd name="connsiteX2" fmla="*/ 1317396 w 4074422"/>
              <a:gd name="connsiteY2" fmla="*/ 0 h 1892826"/>
              <a:gd name="connsiteX3" fmla="*/ 1874234 w 4074422"/>
              <a:gd name="connsiteY3" fmla="*/ 0 h 1892826"/>
              <a:gd name="connsiteX4" fmla="*/ 2471816 w 4074422"/>
              <a:gd name="connsiteY4" fmla="*/ 0 h 1892826"/>
              <a:gd name="connsiteX5" fmla="*/ 3150886 w 4074422"/>
              <a:gd name="connsiteY5" fmla="*/ 0 h 1892826"/>
              <a:gd name="connsiteX6" fmla="*/ 4074422 w 4074422"/>
              <a:gd name="connsiteY6" fmla="*/ 0 h 1892826"/>
              <a:gd name="connsiteX7" fmla="*/ 4074422 w 4074422"/>
              <a:gd name="connsiteY7" fmla="*/ 668799 h 1892826"/>
              <a:gd name="connsiteX8" fmla="*/ 4074422 w 4074422"/>
              <a:gd name="connsiteY8" fmla="*/ 1318669 h 1892826"/>
              <a:gd name="connsiteX9" fmla="*/ 4074422 w 4074422"/>
              <a:gd name="connsiteY9" fmla="*/ 1892826 h 1892826"/>
              <a:gd name="connsiteX10" fmla="*/ 3517584 w 4074422"/>
              <a:gd name="connsiteY10" fmla="*/ 1892826 h 1892826"/>
              <a:gd name="connsiteX11" fmla="*/ 2797770 w 4074422"/>
              <a:gd name="connsiteY11" fmla="*/ 1892826 h 1892826"/>
              <a:gd name="connsiteX12" fmla="*/ 2159444 w 4074422"/>
              <a:gd name="connsiteY12" fmla="*/ 1892826 h 1892826"/>
              <a:gd name="connsiteX13" fmla="*/ 1398885 w 4074422"/>
              <a:gd name="connsiteY13" fmla="*/ 1892826 h 1892826"/>
              <a:gd name="connsiteX14" fmla="*/ 842047 w 4074422"/>
              <a:gd name="connsiteY14" fmla="*/ 1892826 h 1892826"/>
              <a:gd name="connsiteX15" fmla="*/ 0 w 4074422"/>
              <a:gd name="connsiteY15" fmla="*/ 1892826 h 1892826"/>
              <a:gd name="connsiteX16" fmla="*/ 0 w 4074422"/>
              <a:gd name="connsiteY16" fmla="*/ 1299741 h 1892826"/>
              <a:gd name="connsiteX17" fmla="*/ 0 w 4074422"/>
              <a:gd name="connsiteY17" fmla="*/ 725583 h 1892826"/>
              <a:gd name="connsiteX18" fmla="*/ 0 w 4074422"/>
              <a:gd name="connsiteY18" fmla="*/ 0 h 18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74422" h="1892826" extrusionOk="0">
                <a:moveTo>
                  <a:pt x="0" y="0"/>
                </a:moveTo>
                <a:cubicBezTo>
                  <a:pt x="213827" y="-20932"/>
                  <a:pt x="350268" y="-22845"/>
                  <a:pt x="597582" y="0"/>
                </a:cubicBezTo>
                <a:cubicBezTo>
                  <a:pt x="844896" y="22845"/>
                  <a:pt x="1122826" y="-19230"/>
                  <a:pt x="1317396" y="0"/>
                </a:cubicBezTo>
                <a:cubicBezTo>
                  <a:pt x="1511966" y="19230"/>
                  <a:pt x="1697533" y="-15790"/>
                  <a:pt x="1874234" y="0"/>
                </a:cubicBezTo>
                <a:cubicBezTo>
                  <a:pt x="2050935" y="15790"/>
                  <a:pt x="2293046" y="15388"/>
                  <a:pt x="2471816" y="0"/>
                </a:cubicBezTo>
                <a:cubicBezTo>
                  <a:pt x="2650586" y="-15388"/>
                  <a:pt x="2973271" y="-9717"/>
                  <a:pt x="3150886" y="0"/>
                </a:cubicBezTo>
                <a:cubicBezTo>
                  <a:pt x="3328501" y="9717"/>
                  <a:pt x="3630793" y="23616"/>
                  <a:pt x="4074422" y="0"/>
                </a:cubicBezTo>
                <a:cubicBezTo>
                  <a:pt x="4069860" y="186357"/>
                  <a:pt x="4091531" y="437204"/>
                  <a:pt x="4074422" y="668799"/>
                </a:cubicBezTo>
                <a:cubicBezTo>
                  <a:pt x="4057313" y="900394"/>
                  <a:pt x="4090025" y="1128181"/>
                  <a:pt x="4074422" y="1318669"/>
                </a:cubicBezTo>
                <a:cubicBezTo>
                  <a:pt x="4058820" y="1509157"/>
                  <a:pt x="4062788" y="1743607"/>
                  <a:pt x="4074422" y="1892826"/>
                </a:cubicBezTo>
                <a:cubicBezTo>
                  <a:pt x="3948767" y="1879081"/>
                  <a:pt x="3666975" y="1911142"/>
                  <a:pt x="3517584" y="1892826"/>
                </a:cubicBezTo>
                <a:cubicBezTo>
                  <a:pt x="3368193" y="1874510"/>
                  <a:pt x="3126885" y="1911593"/>
                  <a:pt x="2797770" y="1892826"/>
                </a:cubicBezTo>
                <a:cubicBezTo>
                  <a:pt x="2468655" y="1874059"/>
                  <a:pt x="2400701" y="1888994"/>
                  <a:pt x="2159444" y="1892826"/>
                </a:cubicBezTo>
                <a:cubicBezTo>
                  <a:pt x="1918187" y="1896658"/>
                  <a:pt x="1724498" y="1919808"/>
                  <a:pt x="1398885" y="1892826"/>
                </a:cubicBezTo>
                <a:cubicBezTo>
                  <a:pt x="1073272" y="1865844"/>
                  <a:pt x="1076005" y="1870446"/>
                  <a:pt x="842047" y="1892826"/>
                </a:cubicBezTo>
                <a:cubicBezTo>
                  <a:pt x="608089" y="1915206"/>
                  <a:pt x="341773" y="1893215"/>
                  <a:pt x="0" y="1892826"/>
                </a:cubicBezTo>
                <a:cubicBezTo>
                  <a:pt x="817" y="1739881"/>
                  <a:pt x="-426" y="1569493"/>
                  <a:pt x="0" y="1299741"/>
                </a:cubicBezTo>
                <a:cubicBezTo>
                  <a:pt x="426" y="1029989"/>
                  <a:pt x="-1384" y="1000269"/>
                  <a:pt x="0" y="725583"/>
                </a:cubicBezTo>
                <a:cubicBezTo>
                  <a:pt x="1384" y="450897"/>
                  <a:pt x="-19860" y="174034"/>
                  <a:pt x="0" y="0"/>
                </a:cubicBezTo>
                <a:close/>
              </a:path>
            </a:pathLst>
          </a:custGeom>
          <a:noFill/>
          <a:ln w="12700">
            <a:solidFill>
              <a:schemeClr val="accent6"/>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900" b="1" dirty="0">
                <a:latin typeface="Quicksand" panose="020B0604020202020204"/>
                <a:ea typeface="Calibri" panose="020F0502020204030204" pitchFamily="34" charset="0"/>
                <a:cs typeface="Times New Roman" panose="02020603050405020304" pitchFamily="18" charset="0"/>
              </a:rPr>
              <a:t>Hvordan kører arbejdet med </a:t>
            </a:r>
            <a:r>
              <a:rPr lang="da-DK" sz="900" b="1" dirty="0">
                <a:latin typeface="Quicksand" panose="020B0604020202020204"/>
              </a:rPr>
              <a:t>at skabe læringsmiljøer med deltagelsesmuligheder for alle elever </a:t>
            </a:r>
            <a:r>
              <a:rPr lang="da-DK" sz="900" b="1" dirty="0">
                <a:latin typeface="Quicksand" panose="020B0604020202020204"/>
                <a:ea typeface="Calibri" panose="020F0502020204030204" pitchFamily="34" charset="0"/>
                <a:cs typeface="Times New Roman" panose="02020603050405020304" pitchFamily="18" charset="0"/>
              </a:rPr>
              <a:t>for tiden?</a:t>
            </a:r>
            <a:br>
              <a:rPr lang="da-DK" sz="900" b="1" dirty="0">
                <a:latin typeface="Quicksand" panose="020B0604020202020204"/>
                <a:ea typeface="Calibri" panose="020F0502020204030204" pitchFamily="34" charset="0"/>
                <a:cs typeface="Times New Roman" panose="02020603050405020304" pitchFamily="18" charset="0"/>
              </a:rPr>
            </a:br>
            <a:endParaRPr lang="da-DK" sz="900" b="1"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da-DK" sz="900" dirty="0">
                <a:effectLst/>
                <a:latin typeface="Quicksand" panose="020B0604020202020204"/>
                <a:ea typeface="Calibri" panose="020F0502020204030204" pitchFamily="34" charset="0"/>
                <a:cs typeface="Times New Roman" panose="02020603050405020304" pitchFamily="18" charset="0"/>
              </a:rPr>
              <a:t>Et kig i bakspejlet: Hvordan har engagementet været den seneste måned?</a:t>
            </a:r>
            <a:br>
              <a:rPr lang="da-DK" sz="900" dirty="0">
                <a:effectLst/>
                <a:latin typeface="Quicksand" panose="020B0604020202020204"/>
                <a:ea typeface="Calibri" panose="020F0502020204030204" pitchFamily="34" charset="0"/>
                <a:cs typeface="Times New Roman" panose="02020603050405020304" pitchFamily="18" charset="0"/>
              </a:rPr>
            </a:br>
            <a:endParaRPr lang="da-DK" sz="900" dirty="0">
              <a:effectLst/>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900" dirty="0">
              <a:effectLst/>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da-DK" sz="900" dirty="0">
                <a:latin typeface="Quicksand" panose="020B0604020202020204"/>
                <a:ea typeface="Calibri" panose="020F0502020204030204" pitchFamily="34" charset="0"/>
                <a:cs typeface="Times New Roman" panose="02020603050405020304" pitchFamily="18" charset="0"/>
              </a:rPr>
              <a:t>Motoren: Hvad øger vores og medarbejdernes engagement og motivation? </a:t>
            </a:r>
            <a:br>
              <a:rPr lang="da-DK" sz="900" dirty="0">
                <a:latin typeface="Quicksand" panose="020B0604020202020204"/>
                <a:ea typeface="Calibri" panose="020F0502020204030204" pitchFamily="34" charset="0"/>
                <a:cs typeface="Times New Roman" panose="02020603050405020304" pitchFamily="18" charset="0"/>
              </a:rPr>
            </a:br>
            <a:endParaRPr lang="da-DK" sz="9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9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9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da-DK" sz="900" dirty="0">
                <a:latin typeface="Quicksand" panose="020B0604020202020204"/>
                <a:ea typeface="Calibri" panose="020F0502020204030204" pitchFamily="34" charset="0"/>
                <a:cs typeface="Times New Roman" panose="02020603050405020304" pitchFamily="18" charset="0"/>
              </a:rPr>
              <a:t>Bump på vejen: Hvad udfordrer os og mindsker vores og medarbejdernes motivation? </a:t>
            </a:r>
            <a:endParaRPr lang="da-DK" sz="900" dirty="0">
              <a:highlight>
                <a:srgbClr val="FFFF00"/>
              </a:highlight>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900" dirty="0">
              <a:highlight>
                <a:srgbClr val="FFFF00"/>
              </a:highlight>
              <a:latin typeface="Quicksand" panose="020B0604020202020204"/>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2AECDED0-4AD2-4976-A09D-0007B2FBBED6}"/>
              </a:ext>
            </a:extLst>
          </p:cNvPr>
          <p:cNvSpPr txBox="1"/>
          <p:nvPr/>
        </p:nvSpPr>
        <p:spPr>
          <a:xfrm>
            <a:off x="93055" y="849316"/>
            <a:ext cx="5569788" cy="507831"/>
          </a:xfrm>
          <a:prstGeom prst="rect">
            <a:avLst/>
          </a:prstGeom>
          <a:noFill/>
        </p:spPr>
        <p:txBody>
          <a:bodyPr wrap="square">
            <a:spAutoFit/>
          </a:bodyPr>
          <a:lstStyle/>
          <a:p>
            <a:r>
              <a:rPr lang="da-DK" sz="900" dirty="0">
                <a:latin typeface="Quicksand" panose="020B0604020202020204"/>
              </a:rPr>
              <a:t>Reflektér kort over, hvordan I for tiden oplever jeres engagement i arbejdet med at skabe læringsmiljøer med deltagelsesmuligheder for alle elever. Del perspektiver med hinanden med afsæt i nedenstående spørgsmål og indsæt stikord under hvert spørgsmål.</a:t>
            </a:r>
          </a:p>
        </p:txBody>
      </p:sp>
      <p:sp>
        <p:nvSpPr>
          <p:cNvPr id="61" name="Rectangle 60">
            <a:extLst>
              <a:ext uri="{FF2B5EF4-FFF2-40B4-BE49-F238E27FC236}">
                <a16:creationId xmlns:a16="http://schemas.microsoft.com/office/drawing/2014/main" id="{0915F683-1D3A-4363-9BF6-8E6DEA8D881E}"/>
              </a:ext>
            </a:extLst>
          </p:cNvPr>
          <p:cNvSpPr/>
          <p:nvPr/>
        </p:nvSpPr>
        <p:spPr>
          <a:xfrm>
            <a:off x="6374001" y="3476568"/>
            <a:ext cx="5689591" cy="45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a:solidFill>
                  <a:schemeClr val="bg1"/>
                </a:solidFill>
                <a:latin typeface="Amatic SC" panose="00000500000000000000" pitchFamily="2" charset="-79"/>
                <a:cs typeface="Amatic SC" panose="00000500000000000000" pitchFamily="2" charset="-79"/>
              </a:rPr>
              <a:t>Den videre vej</a:t>
            </a:r>
          </a:p>
        </p:txBody>
      </p:sp>
      <p:sp>
        <p:nvSpPr>
          <p:cNvPr id="62" name="Rectangle 61">
            <a:extLst>
              <a:ext uri="{FF2B5EF4-FFF2-40B4-BE49-F238E27FC236}">
                <a16:creationId xmlns:a16="http://schemas.microsoft.com/office/drawing/2014/main" id="{2D88F873-22F6-44C3-BBFF-FC3BD1D10E45}"/>
              </a:ext>
            </a:extLst>
          </p:cNvPr>
          <p:cNvSpPr/>
          <p:nvPr/>
        </p:nvSpPr>
        <p:spPr>
          <a:xfrm>
            <a:off x="6382561" y="3964032"/>
            <a:ext cx="5689589" cy="29109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pic>
        <p:nvPicPr>
          <p:cNvPr id="63" name="Graphic 62" descr="Fork In Road with solid fill">
            <a:extLst>
              <a:ext uri="{FF2B5EF4-FFF2-40B4-BE49-F238E27FC236}">
                <a16:creationId xmlns:a16="http://schemas.microsoft.com/office/drawing/2014/main" id="{44152028-2934-4C9F-AC80-B6F9931729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5546" y="3459473"/>
            <a:ext cx="449441" cy="449441"/>
          </a:xfrm>
          <a:prstGeom prst="rect">
            <a:avLst/>
          </a:prstGeom>
        </p:spPr>
      </p:pic>
      <p:sp>
        <p:nvSpPr>
          <p:cNvPr id="64" name="TextBox 63">
            <a:extLst>
              <a:ext uri="{FF2B5EF4-FFF2-40B4-BE49-F238E27FC236}">
                <a16:creationId xmlns:a16="http://schemas.microsoft.com/office/drawing/2014/main" id="{F4B3F885-6249-4AC3-B3FE-2796D469DB1B}"/>
              </a:ext>
            </a:extLst>
          </p:cNvPr>
          <p:cNvSpPr txBox="1"/>
          <p:nvPr/>
        </p:nvSpPr>
        <p:spPr>
          <a:xfrm>
            <a:off x="6418084" y="3446033"/>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4</a:t>
            </a:r>
          </a:p>
        </p:txBody>
      </p:sp>
      <p:pic>
        <p:nvPicPr>
          <p:cNvPr id="65" name="Graphic 64" descr="Stopwatch 25% with solid fill">
            <a:extLst>
              <a:ext uri="{FF2B5EF4-FFF2-40B4-BE49-F238E27FC236}">
                <a16:creationId xmlns:a16="http://schemas.microsoft.com/office/drawing/2014/main" id="{E232E437-9C51-4506-8703-FA989E8A55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49029" y="3493580"/>
            <a:ext cx="274525" cy="274525"/>
          </a:xfrm>
          <a:prstGeom prst="rect">
            <a:avLst/>
          </a:prstGeom>
        </p:spPr>
      </p:pic>
      <p:sp>
        <p:nvSpPr>
          <p:cNvPr id="66" name="TextBox 65">
            <a:extLst>
              <a:ext uri="{FF2B5EF4-FFF2-40B4-BE49-F238E27FC236}">
                <a16:creationId xmlns:a16="http://schemas.microsoft.com/office/drawing/2014/main" id="{7E1A5AA2-83B6-45FE-95F0-465A72538076}"/>
              </a:ext>
            </a:extLst>
          </p:cNvPr>
          <p:cNvSpPr txBox="1"/>
          <p:nvPr/>
        </p:nvSpPr>
        <p:spPr>
          <a:xfrm>
            <a:off x="11531600" y="3771904"/>
            <a:ext cx="526441" cy="138499"/>
          </a:xfrm>
          <a:prstGeom prst="rect">
            <a:avLst/>
          </a:prstGeom>
          <a:noFill/>
        </p:spPr>
        <p:txBody>
          <a:bodyPr wrap="square" lIns="0" tIns="0" rIns="0" bIns="0" rtlCol="0">
            <a:spAutoFit/>
          </a:bodyPr>
          <a:lstStyle/>
          <a:p>
            <a:pPr algn="ctr"/>
            <a:r>
              <a:rPr lang="da-DK" sz="900" dirty="0">
                <a:solidFill>
                  <a:schemeClr val="bg1"/>
                </a:solidFill>
                <a:latin typeface="Quicksand" panose="020B0604020202020204"/>
              </a:rPr>
              <a:t>10-15 min.</a:t>
            </a:r>
            <a:endParaRPr lang="da-DK" sz="1000" dirty="0">
              <a:solidFill>
                <a:schemeClr val="bg1"/>
              </a:solidFill>
              <a:latin typeface="Quicksand" panose="020B0604020202020204"/>
            </a:endParaRPr>
          </a:p>
        </p:txBody>
      </p:sp>
      <p:grpSp>
        <p:nvGrpSpPr>
          <p:cNvPr id="67" name="Group 66">
            <a:extLst>
              <a:ext uri="{FF2B5EF4-FFF2-40B4-BE49-F238E27FC236}">
                <a16:creationId xmlns:a16="http://schemas.microsoft.com/office/drawing/2014/main" id="{72286DC7-984F-42DF-A6BD-26A364638350}"/>
              </a:ext>
            </a:extLst>
          </p:cNvPr>
          <p:cNvGrpSpPr/>
          <p:nvPr/>
        </p:nvGrpSpPr>
        <p:grpSpPr>
          <a:xfrm>
            <a:off x="7290637" y="3784434"/>
            <a:ext cx="3672869" cy="3490128"/>
            <a:chOff x="8173806" y="3976215"/>
            <a:chExt cx="2978013" cy="2878333"/>
          </a:xfrm>
        </p:grpSpPr>
        <p:grpSp>
          <p:nvGrpSpPr>
            <p:cNvPr id="68" name="Group 67">
              <a:extLst>
                <a:ext uri="{FF2B5EF4-FFF2-40B4-BE49-F238E27FC236}">
                  <a16:creationId xmlns:a16="http://schemas.microsoft.com/office/drawing/2014/main" id="{378A0196-153C-41B3-A22A-B4027E35EF0E}"/>
                </a:ext>
              </a:extLst>
            </p:cNvPr>
            <p:cNvGrpSpPr/>
            <p:nvPr/>
          </p:nvGrpSpPr>
          <p:grpSpPr>
            <a:xfrm>
              <a:off x="8173806" y="3976215"/>
              <a:ext cx="2978013" cy="2878333"/>
              <a:chOff x="8822266" y="4159857"/>
              <a:chExt cx="2480733" cy="2445321"/>
            </a:xfrm>
            <a:solidFill>
              <a:schemeClr val="accent1"/>
            </a:solidFill>
          </p:grpSpPr>
          <p:pic>
            <p:nvPicPr>
              <p:cNvPr id="77" name="Graphic 76" descr="Road with solid fill">
                <a:extLst>
                  <a:ext uri="{FF2B5EF4-FFF2-40B4-BE49-F238E27FC236}">
                    <a16:creationId xmlns:a16="http://schemas.microsoft.com/office/drawing/2014/main" id="{9ECA04A5-BE49-4D36-8ADC-A50F368AA486}"/>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449"/>
              <a:stretch/>
            </p:blipFill>
            <p:spPr>
              <a:xfrm>
                <a:off x="8822266" y="4159857"/>
                <a:ext cx="2480733" cy="2445321"/>
              </a:xfrm>
              <a:prstGeom prst="rect">
                <a:avLst/>
              </a:prstGeom>
            </p:spPr>
          </p:pic>
          <p:sp>
            <p:nvSpPr>
              <p:cNvPr id="80" name="Rectangle 79">
                <a:extLst>
                  <a:ext uri="{FF2B5EF4-FFF2-40B4-BE49-F238E27FC236}">
                    <a16:creationId xmlns:a16="http://schemas.microsoft.com/office/drawing/2014/main" id="{3920F0FA-4A3F-4362-90C3-203E9EE1E732}"/>
                  </a:ext>
                </a:extLst>
              </p:cNvPr>
              <p:cNvSpPr/>
              <p:nvPr/>
            </p:nvSpPr>
            <p:spPr>
              <a:xfrm>
                <a:off x="9177867" y="4470400"/>
                <a:ext cx="651933" cy="1236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1" name="Rectangle 80">
                <a:extLst>
                  <a:ext uri="{FF2B5EF4-FFF2-40B4-BE49-F238E27FC236}">
                    <a16:creationId xmlns:a16="http://schemas.microsoft.com/office/drawing/2014/main" id="{8E4A74F7-5BD1-49D0-BCCE-5943B55C9C40}"/>
                  </a:ext>
                </a:extLst>
              </p:cNvPr>
              <p:cNvSpPr/>
              <p:nvPr/>
            </p:nvSpPr>
            <p:spPr>
              <a:xfrm>
                <a:off x="10670669" y="4280862"/>
                <a:ext cx="602915" cy="8432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cxnSp>
          <p:nvCxnSpPr>
            <p:cNvPr id="69" name="Straight Connector 68">
              <a:extLst>
                <a:ext uri="{FF2B5EF4-FFF2-40B4-BE49-F238E27FC236}">
                  <a16:creationId xmlns:a16="http://schemas.microsoft.com/office/drawing/2014/main" id="{319B8674-C177-4DE6-81CD-9C5381329798}"/>
                </a:ext>
              </a:extLst>
            </p:cNvPr>
            <p:cNvCxnSpPr/>
            <p:nvPr/>
          </p:nvCxnSpPr>
          <p:spPr>
            <a:xfrm flipV="1">
              <a:off x="9358015" y="6281112"/>
              <a:ext cx="116761" cy="1111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9350E22-A8F1-489E-98A5-CDDFBBADCDAF}"/>
                </a:ext>
              </a:extLst>
            </p:cNvPr>
            <p:cNvCxnSpPr/>
            <p:nvPr/>
          </p:nvCxnSpPr>
          <p:spPr>
            <a:xfrm flipV="1">
              <a:off x="9908348" y="5803318"/>
              <a:ext cx="116761" cy="1111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F8B22E-C06A-459F-8356-AB9F776385A4}"/>
                </a:ext>
              </a:extLst>
            </p:cNvPr>
            <p:cNvCxnSpPr>
              <a:cxnSpLocks/>
            </p:cNvCxnSpPr>
            <p:nvPr/>
          </p:nvCxnSpPr>
          <p:spPr>
            <a:xfrm flipV="1">
              <a:off x="10100517" y="5575659"/>
              <a:ext cx="83374" cy="1223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49C2353-33B6-44B2-96C5-BAFBA0C90C98}"/>
                </a:ext>
              </a:extLst>
            </p:cNvPr>
            <p:cNvCxnSpPr/>
            <p:nvPr/>
          </p:nvCxnSpPr>
          <p:spPr>
            <a:xfrm flipV="1">
              <a:off x="9662815" y="6036566"/>
              <a:ext cx="116761" cy="1111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Arc 72">
              <a:extLst>
                <a:ext uri="{FF2B5EF4-FFF2-40B4-BE49-F238E27FC236}">
                  <a16:creationId xmlns:a16="http://schemas.microsoft.com/office/drawing/2014/main" id="{CCAD0AB8-1825-4B42-A7F2-6938A4DB7689}"/>
                </a:ext>
              </a:extLst>
            </p:cNvPr>
            <p:cNvSpPr/>
            <p:nvPr/>
          </p:nvSpPr>
          <p:spPr>
            <a:xfrm rot="1497543">
              <a:off x="10059509" y="5288846"/>
              <a:ext cx="198778" cy="336892"/>
            </a:xfrm>
            <a:prstGeom prst="arc">
              <a:avLst/>
            </a:prstGeom>
            <a:ln w="63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74" name="Straight Connector 73">
              <a:extLst>
                <a:ext uri="{FF2B5EF4-FFF2-40B4-BE49-F238E27FC236}">
                  <a16:creationId xmlns:a16="http://schemas.microsoft.com/office/drawing/2014/main" id="{0584ACD1-863E-42A9-AD12-83779555A9A2}"/>
                </a:ext>
              </a:extLst>
            </p:cNvPr>
            <p:cNvCxnSpPr>
              <a:cxnSpLocks/>
            </p:cNvCxnSpPr>
            <p:nvPr/>
          </p:nvCxnSpPr>
          <p:spPr>
            <a:xfrm>
              <a:off x="10025109" y="5111266"/>
              <a:ext cx="87738" cy="714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8230BA2-A117-4B0D-BD1B-C259BB284ED8}"/>
                </a:ext>
              </a:extLst>
            </p:cNvPr>
            <p:cNvCxnSpPr>
              <a:cxnSpLocks/>
            </p:cNvCxnSpPr>
            <p:nvPr/>
          </p:nvCxnSpPr>
          <p:spPr>
            <a:xfrm>
              <a:off x="9779576" y="4909578"/>
              <a:ext cx="128772" cy="968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id="{D0EBE072-AE29-4CC6-9401-37C99364AACD}"/>
                </a:ext>
              </a:extLst>
            </p:cNvPr>
            <p:cNvSpPr/>
            <p:nvPr/>
          </p:nvSpPr>
          <p:spPr>
            <a:xfrm rot="16200000">
              <a:off x="9698740" y="4743382"/>
              <a:ext cx="243487" cy="181020"/>
            </a:xfrm>
            <a:prstGeom prst="arc">
              <a:avLst/>
            </a:prstGeom>
            <a:ln w="63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sp>
        <p:nvSpPr>
          <p:cNvPr id="82" name="Oval 81">
            <a:extLst>
              <a:ext uri="{FF2B5EF4-FFF2-40B4-BE49-F238E27FC236}">
                <a16:creationId xmlns:a16="http://schemas.microsoft.com/office/drawing/2014/main" id="{BAF4D5AE-26BA-4BCF-8266-C080A0E83E81}"/>
              </a:ext>
            </a:extLst>
          </p:cNvPr>
          <p:cNvSpPr/>
          <p:nvPr/>
        </p:nvSpPr>
        <p:spPr>
          <a:xfrm>
            <a:off x="6358921" y="4980087"/>
            <a:ext cx="2976803" cy="1727445"/>
          </a:xfrm>
          <a:custGeom>
            <a:avLst/>
            <a:gdLst>
              <a:gd name="connsiteX0" fmla="*/ 0 w 2976803"/>
              <a:gd name="connsiteY0" fmla="*/ 863723 h 1727445"/>
              <a:gd name="connsiteX1" fmla="*/ 1488402 w 2976803"/>
              <a:gd name="connsiteY1" fmla="*/ 0 h 1727445"/>
              <a:gd name="connsiteX2" fmla="*/ 2976804 w 2976803"/>
              <a:gd name="connsiteY2" fmla="*/ 863723 h 1727445"/>
              <a:gd name="connsiteX3" fmla="*/ 1488402 w 2976803"/>
              <a:gd name="connsiteY3" fmla="*/ 1727446 h 1727445"/>
              <a:gd name="connsiteX4" fmla="*/ 0 w 2976803"/>
              <a:gd name="connsiteY4" fmla="*/ 863723 h 172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803" h="1727445" extrusionOk="0">
                <a:moveTo>
                  <a:pt x="0" y="863723"/>
                </a:moveTo>
                <a:cubicBezTo>
                  <a:pt x="61224" y="391834"/>
                  <a:pt x="688730" y="-27786"/>
                  <a:pt x="1488402" y="0"/>
                </a:cubicBezTo>
                <a:cubicBezTo>
                  <a:pt x="2305112" y="-11974"/>
                  <a:pt x="2985058" y="438539"/>
                  <a:pt x="2976804" y="863723"/>
                </a:cubicBezTo>
                <a:cubicBezTo>
                  <a:pt x="2993825" y="1308546"/>
                  <a:pt x="2292502" y="1678971"/>
                  <a:pt x="1488402" y="1727446"/>
                </a:cubicBezTo>
                <a:cubicBezTo>
                  <a:pt x="721263" y="1785448"/>
                  <a:pt x="29940" y="1363492"/>
                  <a:pt x="0" y="863723"/>
                </a:cubicBezTo>
                <a:close/>
              </a:path>
            </a:pathLst>
          </a:custGeom>
          <a:noFill/>
          <a:ln>
            <a:solidFill>
              <a:schemeClr val="accent1">
                <a:lumMod val="50000"/>
              </a:schemeClr>
            </a:solidFill>
            <a:extLst>
              <a:ext uri="{C807C97D-BFC1-408E-A445-0C87EB9F89A2}">
                <ask:lineSketchStyleProps xmlns:ask="http://schemas.microsoft.com/office/drawing/2018/sketchyshapes" sd="173401517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3" name="TextBox 82">
            <a:extLst>
              <a:ext uri="{FF2B5EF4-FFF2-40B4-BE49-F238E27FC236}">
                <a16:creationId xmlns:a16="http://schemas.microsoft.com/office/drawing/2014/main" id="{766B8836-1EF9-4F7E-88BF-05F4C2D73E1B}"/>
              </a:ext>
            </a:extLst>
          </p:cNvPr>
          <p:cNvSpPr txBox="1"/>
          <p:nvPr/>
        </p:nvSpPr>
        <p:spPr>
          <a:xfrm>
            <a:off x="6594841" y="5054871"/>
            <a:ext cx="218179" cy="492443"/>
          </a:xfrm>
          <a:prstGeom prst="rect">
            <a:avLst/>
          </a:prstGeom>
          <a:solidFill>
            <a:schemeClr val="accent1">
              <a:lumMod val="20000"/>
              <a:lumOff val="80000"/>
            </a:schemeClr>
          </a:solidFill>
        </p:spPr>
        <p:txBody>
          <a:bodyPr wrap="square" lIns="0" tIns="0" rIns="0" bIns="0" rtlCol="0">
            <a:spAutoFit/>
          </a:bodyPr>
          <a:lstStyle/>
          <a:p>
            <a:r>
              <a:rPr lang="da-DK" sz="3200" b="1" dirty="0">
                <a:solidFill>
                  <a:schemeClr val="accent1">
                    <a:lumMod val="50000"/>
                  </a:schemeClr>
                </a:solidFill>
                <a:latin typeface="Amatic SC" panose="00000500000000000000" pitchFamily="2" charset="-79"/>
                <a:cs typeface="Amatic SC" panose="00000500000000000000" pitchFamily="2" charset="-79"/>
              </a:rPr>
              <a:t>1</a:t>
            </a:r>
          </a:p>
        </p:txBody>
      </p:sp>
      <p:sp>
        <p:nvSpPr>
          <p:cNvPr id="84" name="TextBox 83">
            <a:extLst>
              <a:ext uri="{FF2B5EF4-FFF2-40B4-BE49-F238E27FC236}">
                <a16:creationId xmlns:a16="http://schemas.microsoft.com/office/drawing/2014/main" id="{81EFD994-8F29-431A-B5FC-318E8FB6AEC1}"/>
              </a:ext>
            </a:extLst>
          </p:cNvPr>
          <p:cNvSpPr txBox="1"/>
          <p:nvPr/>
        </p:nvSpPr>
        <p:spPr>
          <a:xfrm>
            <a:off x="10464707" y="4402048"/>
            <a:ext cx="154634" cy="492443"/>
          </a:xfrm>
          <a:prstGeom prst="rect">
            <a:avLst/>
          </a:prstGeom>
          <a:solidFill>
            <a:schemeClr val="accent1">
              <a:lumMod val="20000"/>
              <a:lumOff val="80000"/>
            </a:schemeClr>
          </a:solidFill>
        </p:spPr>
        <p:txBody>
          <a:bodyPr wrap="square" lIns="0" tIns="0" rIns="0" bIns="0" rtlCol="0">
            <a:spAutoFit/>
          </a:bodyPr>
          <a:lstStyle/>
          <a:p>
            <a:endParaRPr lang="da-DK" sz="3200" b="1">
              <a:solidFill>
                <a:schemeClr val="accent1">
                  <a:lumMod val="50000"/>
                </a:schemeClr>
              </a:solidFill>
              <a:latin typeface="Amatic SC" panose="00000500000000000000" pitchFamily="2" charset="-79"/>
              <a:cs typeface="Amatic SC" panose="00000500000000000000" pitchFamily="2" charset="-79"/>
            </a:endParaRPr>
          </a:p>
        </p:txBody>
      </p:sp>
      <p:sp>
        <p:nvSpPr>
          <p:cNvPr id="86" name="Oval 85">
            <a:extLst>
              <a:ext uri="{FF2B5EF4-FFF2-40B4-BE49-F238E27FC236}">
                <a16:creationId xmlns:a16="http://schemas.microsoft.com/office/drawing/2014/main" id="{4D5CD2F1-7838-4D86-AB03-89FB284B7470}"/>
              </a:ext>
            </a:extLst>
          </p:cNvPr>
          <p:cNvSpPr/>
          <p:nvPr/>
        </p:nvSpPr>
        <p:spPr>
          <a:xfrm>
            <a:off x="9501196" y="4353903"/>
            <a:ext cx="2538627" cy="2263662"/>
          </a:xfrm>
          <a:custGeom>
            <a:avLst/>
            <a:gdLst>
              <a:gd name="connsiteX0" fmla="*/ 0 w 2538627"/>
              <a:gd name="connsiteY0" fmla="*/ 1131831 h 2263662"/>
              <a:gd name="connsiteX1" fmla="*/ 1269314 w 2538627"/>
              <a:gd name="connsiteY1" fmla="*/ 0 h 2263662"/>
              <a:gd name="connsiteX2" fmla="*/ 2538628 w 2538627"/>
              <a:gd name="connsiteY2" fmla="*/ 1131831 h 2263662"/>
              <a:gd name="connsiteX3" fmla="*/ 1269314 w 2538627"/>
              <a:gd name="connsiteY3" fmla="*/ 2263662 h 2263662"/>
              <a:gd name="connsiteX4" fmla="*/ 0 w 2538627"/>
              <a:gd name="connsiteY4" fmla="*/ 1131831 h 226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627" h="2263662" extrusionOk="0">
                <a:moveTo>
                  <a:pt x="0" y="1131831"/>
                </a:moveTo>
                <a:cubicBezTo>
                  <a:pt x="154872" y="519720"/>
                  <a:pt x="669621" y="-125975"/>
                  <a:pt x="1269314" y="0"/>
                </a:cubicBezTo>
                <a:cubicBezTo>
                  <a:pt x="1916867" y="-120524"/>
                  <a:pt x="2550457" y="581022"/>
                  <a:pt x="2538628" y="1131831"/>
                </a:cubicBezTo>
                <a:cubicBezTo>
                  <a:pt x="2585937" y="1667431"/>
                  <a:pt x="1953232" y="2217396"/>
                  <a:pt x="1269314" y="2263662"/>
                </a:cubicBezTo>
                <a:cubicBezTo>
                  <a:pt x="593506" y="2290311"/>
                  <a:pt x="79138" y="1817051"/>
                  <a:pt x="0" y="1131831"/>
                </a:cubicBezTo>
                <a:close/>
              </a:path>
            </a:pathLst>
          </a:custGeom>
          <a:noFill/>
          <a:ln>
            <a:solidFill>
              <a:schemeClr val="accent1">
                <a:lumMod val="50000"/>
              </a:schemeClr>
            </a:solidFill>
            <a:extLst>
              <a:ext uri="{C807C97D-BFC1-408E-A445-0C87EB9F89A2}">
                <ask:lineSketchStyleProps xmlns:ask="http://schemas.microsoft.com/office/drawing/2018/sketchyshapes" sd="173401517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7" name="TextBox 86">
            <a:extLst>
              <a:ext uri="{FF2B5EF4-FFF2-40B4-BE49-F238E27FC236}">
                <a16:creationId xmlns:a16="http://schemas.microsoft.com/office/drawing/2014/main" id="{B64F5BD2-5046-417E-A8F0-D83561116741}"/>
              </a:ext>
            </a:extLst>
          </p:cNvPr>
          <p:cNvSpPr txBox="1"/>
          <p:nvPr/>
        </p:nvSpPr>
        <p:spPr>
          <a:xfrm flipH="1">
            <a:off x="11511467" y="4323222"/>
            <a:ext cx="232886" cy="492443"/>
          </a:xfrm>
          <a:prstGeom prst="rect">
            <a:avLst/>
          </a:prstGeom>
          <a:solidFill>
            <a:schemeClr val="accent1">
              <a:lumMod val="20000"/>
              <a:lumOff val="80000"/>
            </a:schemeClr>
          </a:solidFill>
        </p:spPr>
        <p:txBody>
          <a:bodyPr wrap="square" lIns="0" tIns="0" rIns="0" bIns="0" rtlCol="0">
            <a:spAutoFit/>
          </a:bodyPr>
          <a:lstStyle/>
          <a:p>
            <a:r>
              <a:rPr lang="da-DK" sz="3200" b="1" dirty="0">
                <a:solidFill>
                  <a:schemeClr val="accent1">
                    <a:lumMod val="50000"/>
                  </a:schemeClr>
                </a:solidFill>
                <a:latin typeface="Amatic SC" panose="00000500000000000000" pitchFamily="2" charset="-79"/>
                <a:cs typeface="Amatic SC" panose="00000500000000000000" pitchFamily="2" charset="-79"/>
              </a:rPr>
              <a:t>2</a:t>
            </a:r>
          </a:p>
        </p:txBody>
      </p:sp>
      <p:sp>
        <p:nvSpPr>
          <p:cNvPr id="88" name="TextBox 87">
            <a:extLst>
              <a:ext uri="{FF2B5EF4-FFF2-40B4-BE49-F238E27FC236}">
                <a16:creationId xmlns:a16="http://schemas.microsoft.com/office/drawing/2014/main" id="{1940E6C5-0E09-44E4-97B5-52E676C70E13}"/>
              </a:ext>
            </a:extLst>
          </p:cNvPr>
          <p:cNvSpPr txBox="1"/>
          <p:nvPr/>
        </p:nvSpPr>
        <p:spPr>
          <a:xfrm>
            <a:off x="10073681" y="6239618"/>
            <a:ext cx="1772714" cy="246221"/>
          </a:xfrm>
          <a:prstGeom prst="rect">
            <a:avLst/>
          </a:prstGeom>
          <a:noFill/>
        </p:spPr>
        <p:txBody>
          <a:bodyPr wrap="square" lIns="0" tIns="0" rIns="0" bIns="0" rtlCol="0">
            <a:spAutoFit/>
          </a:bodyPr>
          <a:lstStyle/>
          <a:p>
            <a:r>
              <a:rPr lang="da-DK" sz="800" dirty="0">
                <a:latin typeface="Quicksand" panose="020B0604020202020204"/>
              </a:rPr>
              <a:t>Vi kører i pit…</a:t>
            </a:r>
          </a:p>
          <a:p>
            <a:endParaRPr lang="da-DK" sz="800" dirty="0">
              <a:latin typeface="Quicksand" panose="020B0604020202020204"/>
            </a:endParaRPr>
          </a:p>
        </p:txBody>
      </p:sp>
      <p:sp>
        <p:nvSpPr>
          <p:cNvPr id="92" name="TextBox 91">
            <a:extLst>
              <a:ext uri="{FF2B5EF4-FFF2-40B4-BE49-F238E27FC236}">
                <a16:creationId xmlns:a16="http://schemas.microsoft.com/office/drawing/2014/main" id="{13C4DCB3-63A9-4E02-B74E-B5143A9F8A6E}"/>
              </a:ext>
            </a:extLst>
          </p:cNvPr>
          <p:cNvSpPr txBox="1"/>
          <p:nvPr/>
        </p:nvSpPr>
        <p:spPr>
          <a:xfrm>
            <a:off x="6399738" y="4238225"/>
            <a:ext cx="3525121" cy="826701"/>
          </a:xfrm>
          <a:custGeom>
            <a:avLst/>
            <a:gdLst>
              <a:gd name="connsiteX0" fmla="*/ 0 w 3525121"/>
              <a:gd name="connsiteY0" fmla="*/ 0 h 826701"/>
              <a:gd name="connsiteX1" fmla="*/ 517018 w 3525121"/>
              <a:gd name="connsiteY1" fmla="*/ 0 h 826701"/>
              <a:gd name="connsiteX2" fmla="*/ 1139789 w 3525121"/>
              <a:gd name="connsiteY2" fmla="*/ 0 h 826701"/>
              <a:gd name="connsiteX3" fmla="*/ 1621556 w 3525121"/>
              <a:gd name="connsiteY3" fmla="*/ 0 h 826701"/>
              <a:gd name="connsiteX4" fmla="*/ 2138573 w 3525121"/>
              <a:gd name="connsiteY4" fmla="*/ 0 h 826701"/>
              <a:gd name="connsiteX5" fmla="*/ 2726094 w 3525121"/>
              <a:gd name="connsiteY5" fmla="*/ 0 h 826701"/>
              <a:gd name="connsiteX6" fmla="*/ 3525121 w 3525121"/>
              <a:gd name="connsiteY6" fmla="*/ 0 h 826701"/>
              <a:gd name="connsiteX7" fmla="*/ 3525121 w 3525121"/>
              <a:gd name="connsiteY7" fmla="*/ 429885 h 826701"/>
              <a:gd name="connsiteX8" fmla="*/ 3525121 w 3525121"/>
              <a:gd name="connsiteY8" fmla="*/ 826701 h 826701"/>
              <a:gd name="connsiteX9" fmla="*/ 2902350 w 3525121"/>
              <a:gd name="connsiteY9" fmla="*/ 826701 h 826701"/>
              <a:gd name="connsiteX10" fmla="*/ 2314829 w 3525121"/>
              <a:gd name="connsiteY10" fmla="*/ 826701 h 826701"/>
              <a:gd name="connsiteX11" fmla="*/ 1692058 w 3525121"/>
              <a:gd name="connsiteY11" fmla="*/ 826701 h 826701"/>
              <a:gd name="connsiteX12" fmla="*/ 1139789 w 3525121"/>
              <a:gd name="connsiteY12" fmla="*/ 826701 h 826701"/>
              <a:gd name="connsiteX13" fmla="*/ 0 w 3525121"/>
              <a:gd name="connsiteY13" fmla="*/ 826701 h 826701"/>
              <a:gd name="connsiteX14" fmla="*/ 0 w 3525121"/>
              <a:gd name="connsiteY14" fmla="*/ 438152 h 826701"/>
              <a:gd name="connsiteX15" fmla="*/ 0 w 3525121"/>
              <a:gd name="connsiteY15" fmla="*/ 0 h 82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5121" h="826701" extrusionOk="0">
                <a:moveTo>
                  <a:pt x="0" y="0"/>
                </a:moveTo>
                <a:cubicBezTo>
                  <a:pt x="183468" y="-10226"/>
                  <a:pt x="329870" y="-17798"/>
                  <a:pt x="517018" y="0"/>
                </a:cubicBezTo>
                <a:cubicBezTo>
                  <a:pt x="704166" y="17798"/>
                  <a:pt x="899288" y="18454"/>
                  <a:pt x="1139789" y="0"/>
                </a:cubicBezTo>
                <a:cubicBezTo>
                  <a:pt x="1380290" y="-18454"/>
                  <a:pt x="1469680" y="-9985"/>
                  <a:pt x="1621556" y="0"/>
                </a:cubicBezTo>
                <a:cubicBezTo>
                  <a:pt x="1773432" y="9985"/>
                  <a:pt x="1974587" y="23598"/>
                  <a:pt x="2138573" y="0"/>
                </a:cubicBezTo>
                <a:cubicBezTo>
                  <a:pt x="2302559" y="-23598"/>
                  <a:pt x="2495462" y="-28603"/>
                  <a:pt x="2726094" y="0"/>
                </a:cubicBezTo>
                <a:cubicBezTo>
                  <a:pt x="2956726" y="28603"/>
                  <a:pt x="3233791" y="-35672"/>
                  <a:pt x="3525121" y="0"/>
                </a:cubicBezTo>
                <a:cubicBezTo>
                  <a:pt x="3508743" y="92812"/>
                  <a:pt x="3521937" y="268163"/>
                  <a:pt x="3525121" y="429885"/>
                </a:cubicBezTo>
                <a:cubicBezTo>
                  <a:pt x="3528305" y="591608"/>
                  <a:pt x="3526826" y="640989"/>
                  <a:pt x="3525121" y="826701"/>
                </a:cubicBezTo>
                <a:cubicBezTo>
                  <a:pt x="3391874" y="812491"/>
                  <a:pt x="3148196" y="800440"/>
                  <a:pt x="2902350" y="826701"/>
                </a:cubicBezTo>
                <a:cubicBezTo>
                  <a:pt x="2656504" y="852962"/>
                  <a:pt x="2566498" y="820700"/>
                  <a:pt x="2314829" y="826701"/>
                </a:cubicBezTo>
                <a:cubicBezTo>
                  <a:pt x="2063160" y="832702"/>
                  <a:pt x="1975635" y="804648"/>
                  <a:pt x="1692058" y="826701"/>
                </a:cubicBezTo>
                <a:cubicBezTo>
                  <a:pt x="1408481" y="848754"/>
                  <a:pt x="1273401" y="803411"/>
                  <a:pt x="1139789" y="826701"/>
                </a:cubicBezTo>
                <a:cubicBezTo>
                  <a:pt x="1006177" y="849991"/>
                  <a:pt x="453761" y="810405"/>
                  <a:pt x="0" y="826701"/>
                </a:cubicBezTo>
                <a:cubicBezTo>
                  <a:pt x="8819" y="732747"/>
                  <a:pt x="-10211" y="597836"/>
                  <a:pt x="0" y="438152"/>
                </a:cubicBezTo>
                <a:cubicBezTo>
                  <a:pt x="10211" y="278468"/>
                  <a:pt x="7217" y="189582"/>
                  <a:pt x="0" y="0"/>
                </a:cubicBezTo>
                <a:close/>
              </a:path>
            </a:pathLst>
          </a:custGeom>
          <a:noFill/>
          <a:ln w="12700">
            <a:no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lIns="72000">
            <a:spAutoFit/>
          </a:bodyPr>
          <a:lstStyle/>
          <a:p>
            <a:pPr>
              <a:lnSpc>
                <a:spcPct val="107000"/>
              </a:lnSpc>
              <a:spcAft>
                <a:spcPts val="800"/>
              </a:spcAft>
            </a:pPr>
            <a:r>
              <a:rPr lang="da-DK" sz="900" dirty="0">
                <a:latin typeface="Quicksand" panose="020B0604020202020204"/>
                <a:ea typeface="Calibri" panose="020F0502020204030204" pitchFamily="34" charset="0"/>
                <a:cs typeface="Times New Roman" panose="02020603050405020304" pitchFamily="18" charset="0"/>
              </a:rPr>
              <a:t>Bliv enige om et til to mikromål og handlinger, der kan skabe fremdrift og tegne den videre vej for jeres udviklingsarbejde. Hvis I allerede arbejder med mikromål som led i et aktionslæringsforløb, kan I drøfte, hvordan indsigterne fra dagens møde kan kvalificere jeres eksisterende arbejde.   </a:t>
            </a:r>
          </a:p>
        </p:txBody>
      </p:sp>
      <p:sp>
        <p:nvSpPr>
          <p:cNvPr id="93" name="TextBox 92">
            <a:extLst>
              <a:ext uri="{FF2B5EF4-FFF2-40B4-BE49-F238E27FC236}">
                <a16:creationId xmlns:a16="http://schemas.microsoft.com/office/drawing/2014/main" id="{131B457F-7223-48C1-AAAA-EEF35D005A46}"/>
              </a:ext>
            </a:extLst>
          </p:cNvPr>
          <p:cNvSpPr txBox="1"/>
          <p:nvPr/>
        </p:nvSpPr>
        <p:spPr>
          <a:xfrm>
            <a:off x="6450601" y="3975797"/>
            <a:ext cx="5323010" cy="276999"/>
          </a:xfrm>
          <a:prstGeom prst="rect">
            <a:avLst/>
          </a:prstGeom>
          <a:noFill/>
        </p:spPr>
        <p:txBody>
          <a:bodyPr wrap="square" lIns="0" tIns="0" rIns="0" bIns="0" rtlCol="0">
            <a:spAutoFit/>
          </a:bodyPr>
          <a:lstStyle/>
          <a:p>
            <a:r>
              <a:rPr lang="da-DK" sz="900" b="1" dirty="0">
                <a:latin typeface="Quicksand" panose="020B0604020202020204"/>
              </a:rPr>
              <a:t>Vi ser fremad og optegner den videre vej for arbejdet med at skabe læringsmiljøer med deltagelsesmuligheder for alle elever.</a:t>
            </a:r>
            <a:endParaRPr lang="da-DK" sz="1000" b="1" dirty="0">
              <a:latin typeface="Quicksand" panose="020B0604020202020204"/>
            </a:endParaRPr>
          </a:p>
        </p:txBody>
      </p:sp>
      <p:pic>
        <p:nvPicPr>
          <p:cNvPr id="31" name="Graphic 30" descr="Steering Wheel with solid fill">
            <a:extLst>
              <a:ext uri="{FF2B5EF4-FFF2-40B4-BE49-F238E27FC236}">
                <a16:creationId xmlns:a16="http://schemas.microsoft.com/office/drawing/2014/main" id="{BA5A0590-615B-4A20-B82B-8702AAD215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3070" y="60599"/>
            <a:ext cx="458236" cy="458236"/>
          </a:xfrm>
          <a:prstGeom prst="rect">
            <a:avLst/>
          </a:prstGeom>
        </p:spPr>
      </p:pic>
      <p:grpSp>
        <p:nvGrpSpPr>
          <p:cNvPr id="2" name="Group 1">
            <a:extLst>
              <a:ext uri="{FF2B5EF4-FFF2-40B4-BE49-F238E27FC236}">
                <a16:creationId xmlns:a16="http://schemas.microsoft.com/office/drawing/2014/main" id="{4C48860A-751A-4B94-9A2B-B866EED467FD}"/>
              </a:ext>
            </a:extLst>
          </p:cNvPr>
          <p:cNvGrpSpPr/>
          <p:nvPr/>
        </p:nvGrpSpPr>
        <p:grpSpPr>
          <a:xfrm>
            <a:off x="5861710" y="1081"/>
            <a:ext cx="6231255" cy="3585797"/>
            <a:chOff x="85626" y="3446031"/>
            <a:chExt cx="6231255" cy="3585797"/>
          </a:xfrm>
        </p:grpSpPr>
        <p:sp>
          <p:nvSpPr>
            <p:cNvPr id="122" name="Rectangle 121">
              <a:extLst>
                <a:ext uri="{FF2B5EF4-FFF2-40B4-BE49-F238E27FC236}">
                  <a16:creationId xmlns:a16="http://schemas.microsoft.com/office/drawing/2014/main" id="{21E84701-9504-4ED2-BA9D-FE77277CBBE7}"/>
                </a:ext>
              </a:extLst>
            </p:cNvPr>
            <p:cNvSpPr/>
            <p:nvPr/>
          </p:nvSpPr>
          <p:spPr>
            <a:xfrm>
              <a:off x="85626" y="3476568"/>
              <a:ext cx="6193680" cy="4582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a:solidFill>
                    <a:schemeClr val="bg1"/>
                  </a:solidFill>
                  <a:latin typeface="Amatic SC" panose="00000500000000000000" pitchFamily="2" charset="-79"/>
                  <a:cs typeface="Amatic SC" panose="00000500000000000000" pitchFamily="2" charset="-79"/>
                </a:rPr>
                <a:t>Spindelvævet</a:t>
              </a:r>
            </a:p>
          </p:txBody>
        </p:sp>
        <p:pic>
          <p:nvPicPr>
            <p:cNvPr id="169" name="Graphic 168" descr="Stopwatch 25% with solid fill">
              <a:extLst>
                <a:ext uri="{FF2B5EF4-FFF2-40B4-BE49-F238E27FC236}">
                  <a16:creationId xmlns:a16="http://schemas.microsoft.com/office/drawing/2014/main" id="{14050280-0C1B-44B7-8E26-756E30D4A4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1514" y="3492528"/>
              <a:ext cx="274525" cy="274525"/>
            </a:xfrm>
            <a:prstGeom prst="rect">
              <a:avLst/>
            </a:prstGeom>
          </p:spPr>
        </p:pic>
        <p:sp>
          <p:nvSpPr>
            <p:cNvPr id="170" name="TextBox 169">
              <a:extLst>
                <a:ext uri="{FF2B5EF4-FFF2-40B4-BE49-F238E27FC236}">
                  <a16:creationId xmlns:a16="http://schemas.microsoft.com/office/drawing/2014/main" id="{34C10571-CEBB-42B7-AEA6-3A5257B4F845}"/>
                </a:ext>
              </a:extLst>
            </p:cNvPr>
            <p:cNvSpPr txBox="1"/>
            <p:nvPr/>
          </p:nvSpPr>
          <p:spPr>
            <a:xfrm>
              <a:off x="5730135" y="3777940"/>
              <a:ext cx="526441" cy="138499"/>
            </a:xfrm>
            <a:prstGeom prst="rect">
              <a:avLst/>
            </a:prstGeom>
            <a:noFill/>
          </p:spPr>
          <p:txBody>
            <a:bodyPr wrap="square" lIns="0" tIns="0" rIns="0" bIns="0" rtlCol="0">
              <a:spAutoFit/>
            </a:bodyPr>
            <a:lstStyle/>
            <a:p>
              <a:pPr algn="ctr"/>
              <a:r>
                <a:rPr lang="da-DK" sz="900">
                  <a:solidFill>
                    <a:schemeClr val="bg1"/>
                  </a:solidFill>
                  <a:latin typeface="Quicksand" panose="020B0604020202020204"/>
                </a:rPr>
                <a:t>20-30 min.</a:t>
              </a:r>
              <a:endParaRPr lang="da-DK" sz="1000">
                <a:solidFill>
                  <a:schemeClr val="bg1"/>
                </a:solidFill>
                <a:latin typeface="Quicksand" panose="020B0604020202020204"/>
              </a:endParaRPr>
            </a:p>
          </p:txBody>
        </p:sp>
        <p:sp>
          <p:nvSpPr>
            <p:cNvPr id="180" name="TextBox 179">
              <a:extLst>
                <a:ext uri="{FF2B5EF4-FFF2-40B4-BE49-F238E27FC236}">
                  <a16:creationId xmlns:a16="http://schemas.microsoft.com/office/drawing/2014/main" id="{ABCE6966-F682-4B5F-BBDB-085B8DD230A3}"/>
                </a:ext>
              </a:extLst>
            </p:cNvPr>
            <p:cNvSpPr txBox="1"/>
            <p:nvPr/>
          </p:nvSpPr>
          <p:spPr>
            <a:xfrm>
              <a:off x="217410" y="3446031"/>
              <a:ext cx="338990" cy="492443"/>
            </a:xfrm>
            <a:prstGeom prst="rect">
              <a:avLst/>
            </a:prstGeom>
            <a:noFill/>
          </p:spPr>
          <p:txBody>
            <a:bodyPr wrap="square" lIns="0" tIns="0" rIns="0" bIns="0" rtlCol="0">
              <a:spAutoFit/>
            </a:bodyPr>
            <a:lstStyle/>
            <a:p>
              <a:r>
                <a:rPr lang="da-DK" sz="3200" b="1" dirty="0">
                  <a:solidFill>
                    <a:schemeClr val="bg1"/>
                  </a:solidFill>
                  <a:latin typeface="Amatic SC" panose="00000500000000000000" pitchFamily="2" charset="-79"/>
                  <a:cs typeface="Amatic SC" panose="00000500000000000000" pitchFamily="2" charset="-79"/>
                </a:rPr>
                <a:t>2</a:t>
              </a:r>
            </a:p>
          </p:txBody>
        </p:sp>
        <p:sp>
          <p:nvSpPr>
            <p:cNvPr id="216" name="TextBox 215">
              <a:extLst>
                <a:ext uri="{FF2B5EF4-FFF2-40B4-BE49-F238E27FC236}">
                  <a16:creationId xmlns:a16="http://schemas.microsoft.com/office/drawing/2014/main" id="{05746741-AFE1-4EA2-93B7-20873F3D68EA}"/>
                </a:ext>
              </a:extLst>
            </p:cNvPr>
            <p:cNvSpPr txBox="1"/>
            <p:nvPr/>
          </p:nvSpPr>
          <p:spPr>
            <a:xfrm>
              <a:off x="176677" y="4361037"/>
              <a:ext cx="2153587" cy="415498"/>
            </a:xfrm>
            <a:prstGeom prst="rect">
              <a:avLst/>
            </a:prstGeom>
            <a:noFill/>
          </p:spPr>
          <p:txBody>
            <a:bodyPr wrap="square" lIns="0" tIns="0" rIns="0" bIns="0" rtlCol="0">
              <a:spAutoFit/>
            </a:bodyPr>
            <a:lstStyle/>
            <a:p>
              <a:r>
                <a:rPr lang="da-DK" sz="900" dirty="0">
                  <a:latin typeface="Quicksand" panose="020B0604020202020204"/>
                </a:rPr>
                <a:t>Drøft de fem parametre et ad gangen og vurder sammen, hvor højt I scorer på udsagnet (5 betyder ”i meget høj grad”). </a:t>
              </a:r>
            </a:p>
          </p:txBody>
        </p:sp>
        <p:pic>
          <p:nvPicPr>
            <p:cNvPr id="18" name="Graphic 17" descr="Spider web with solid fill">
              <a:extLst>
                <a:ext uri="{FF2B5EF4-FFF2-40B4-BE49-F238E27FC236}">
                  <a16:creationId xmlns:a16="http://schemas.microsoft.com/office/drawing/2014/main" id="{7A14C6D6-E0FF-45F7-99D4-C5CB048AF4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90393" y="3476568"/>
              <a:ext cx="473836" cy="473836"/>
            </a:xfrm>
            <a:prstGeom prst="rect">
              <a:avLst/>
            </a:prstGeom>
          </p:spPr>
        </p:pic>
        <p:grpSp>
          <p:nvGrpSpPr>
            <p:cNvPr id="119" name="Group 118">
              <a:extLst>
                <a:ext uri="{FF2B5EF4-FFF2-40B4-BE49-F238E27FC236}">
                  <a16:creationId xmlns:a16="http://schemas.microsoft.com/office/drawing/2014/main" id="{C1BEF94D-02E9-4E86-B9BC-65B53DC3BD84}"/>
                </a:ext>
              </a:extLst>
            </p:cNvPr>
            <p:cNvGrpSpPr/>
            <p:nvPr/>
          </p:nvGrpSpPr>
          <p:grpSpPr>
            <a:xfrm>
              <a:off x="1307532" y="3943028"/>
              <a:ext cx="4438494" cy="3088800"/>
              <a:chOff x="1017363" y="3929292"/>
              <a:chExt cx="4438494" cy="3088800"/>
            </a:xfrm>
          </p:grpSpPr>
          <p:graphicFrame>
            <p:nvGraphicFramePr>
              <p:cNvPr id="179" name="Chart 178" title="Musikterapi">
                <a:extLst>
                  <a:ext uri="{FF2B5EF4-FFF2-40B4-BE49-F238E27FC236}">
                    <a16:creationId xmlns:a16="http://schemas.microsoft.com/office/drawing/2014/main" id="{281C4571-8ABC-480F-8116-568D8D2BB1F5}"/>
                  </a:ext>
                </a:extLst>
              </p:cNvPr>
              <p:cNvGraphicFramePr>
                <a:graphicFrameLocks/>
              </p:cNvGraphicFramePr>
              <p:nvPr>
                <p:extLst>
                  <p:ext uri="{D42A27DB-BD31-4B8C-83A1-F6EECF244321}">
                    <p14:modId xmlns:p14="http://schemas.microsoft.com/office/powerpoint/2010/main" val="2844949790"/>
                  </p:ext>
                </p:extLst>
              </p:nvPr>
            </p:nvGraphicFramePr>
            <p:xfrm>
              <a:off x="1017363" y="3944709"/>
              <a:ext cx="4438494" cy="3073383"/>
            </p:xfrm>
            <a:graphic>
              <a:graphicData uri="http://schemas.openxmlformats.org/drawingml/2006/chart">
                <c:chart xmlns:c="http://schemas.openxmlformats.org/drawingml/2006/chart" xmlns:r="http://schemas.openxmlformats.org/officeDocument/2006/relationships" r:id="rId16"/>
              </a:graphicData>
            </a:graphic>
          </p:graphicFrame>
          <p:cxnSp>
            <p:nvCxnSpPr>
              <p:cNvPr id="56" name="Straight Connector 55">
                <a:extLst>
                  <a:ext uri="{FF2B5EF4-FFF2-40B4-BE49-F238E27FC236}">
                    <a16:creationId xmlns:a16="http://schemas.microsoft.com/office/drawing/2014/main" id="{CD6E883D-6969-4713-95A1-2AF84D4C9A5D}"/>
                  </a:ext>
                </a:extLst>
              </p:cNvPr>
              <p:cNvCxnSpPr>
                <a:cxnSpLocks/>
              </p:cNvCxnSpPr>
              <p:nvPr/>
            </p:nvCxnSpPr>
            <p:spPr>
              <a:xfrm flipV="1">
                <a:off x="3364753" y="5027082"/>
                <a:ext cx="1414492" cy="454318"/>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727D271-7095-474C-BC1A-346C6496FEE6}"/>
                  </a:ext>
                </a:extLst>
              </p:cNvPr>
              <p:cNvCxnSpPr>
                <a:cxnSpLocks/>
              </p:cNvCxnSpPr>
              <p:nvPr/>
            </p:nvCxnSpPr>
            <p:spPr>
              <a:xfrm flipV="1">
                <a:off x="2507857" y="5469428"/>
                <a:ext cx="856896" cy="12027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C454C8E-2589-4487-AE5B-880658D7ED3A}"/>
                  </a:ext>
                </a:extLst>
              </p:cNvPr>
              <p:cNvCxnSpPr>
                <a:cxnSpLocks/>
              </p:cNvCxnSpPr>
              <p:nvPr/>
            </p:nvCxnSpPr>
            <p:spPr>
              <a:xfrm>
                <a:off x="3374443" y="5481400"/>
                <a:ext cx="852327" cy="1202393"/>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D03070D-085F-4B4B-9F7F-A92E033476EE}"/>
                  </a:ext>
                </a:extLst>
              </p:cNvPr>
              <p:cNvCxnSpPr>
                <a:cxnSpLocks/>
              </p:cNvCxnSpPr>
              <p:nvPr/>
            </p:nvCxnSpPr>
            <p:spPr>
              <a:xfrm flipV="1">
                <a:off x="3364753" y="3975797"/>
                <a:ext cx="0" cy="1505603"/>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7A6B474-9D1B-4829-91A1-B79D66797F31}"/>
                  </a:ext>
                </a:extLst>
              </p:cNvPr>
              <p:cNvCxnSpPr>
                <a:cxnSpLocks/>
              </p:cNvCxnSpPr>
              <p:nvPr/>
            </p:nvCxnSpPr>
            <p:spPr>
              <a:xfrm>
                <a:off x="1937002" y="5027069"/>
                <a:ext cx="1427751" cy="45433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EBEA8DF0-0901-4DD4-BF1C-7F4D2ECB0E0F}"/>
                  </a:ext>
                </a:extLst>
              </p:cNvPr>
              <p:cNvSpPr/>
              <p:nvPr/>
            </p:nvSpPr>
            <p:spPr>
              <a:xfrm>
                <a:off x="3336193" y="5456134"/>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8" name="TextBox 117">
                <a:extLst>
                  <a:ext uri="{FF2B5EF4-FFF2-40B4-BE49-F238E27FC236}">
                    <a16:creationId xmlns:a16="http://schemas.microsoft.com/office/drawing/2014/main" id="{78C6BFA8-8A5E-43EA-A4EF-9EBF7A0E0253}"/>
                  </a:ext>
                </a:extLst>
              </p:cNvPr>
              <p:cNvSpPr txBox="1"/>
              <p:nvPr/>
            </p:nvSpPr>
            <p:spPr>
              <a:xfrm>
                <a:off x="3374443" y="5253285"/>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1</a:t>
                </a:r>
              </a:p>
            </p:txBody>
          </p:sp>
          <p:sp>
            <p:nvSpPr>
              <p:cNvPr id="193" name="TextBox 192">
                <a:extLst>
                  <a:ext uri="{FF2B5EF4-FFF2-40B4-BE49-F238E27FC236}">
                    <a16:creationId xmlns:a16="http://schemas.microsoft.com/office/drawing/2014/main" id="{3E567122-7E96-42BD-B274-8B10245954EC}"/>
                  </a:ext>
                </a:extLst>
              </p:cNvPr>
              <p:cNvSpPr txBox="1"/>
              <p:nvPr/>
            </p:nvSpPr>
            <p:spPr>
              <a:xfrm>
                <a:off x="3375385" y="4930429"/>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2</a:t>
                </a:r>
              </a:p>
            </p:txBody>
          </p:sp>
          <p:sp>
            <p:nvSpPr>
              <p:cNvPr id="194" name="TextBox 193">
                <a:extLst>
                  <a:ext uri="{FF2B5EF4-FFF2-40B4-BE49-F238E27FC236}">
                    <a16:creationId xmlns:a16="http://schemas.microsoft.com/office/drawing/2014/main" id="{F914B87D-5F63-4D5C-9AE1-FB4B67B2BC70}"/>
                  </a:ext>
                </a:extLst>
              </p:cNvPr>
              <p:cNvSpPr txBox="1"/>
              <p:nvPr/>
            </p:nvSpPr>
            <p:spPr>
              <a:xfrm>
                <a:off x="3374443" y="4581552"/>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3</a:t>
                </a:r>
              </a:p>
            </p:txBody>
          </p:sp>
          <p:sp>
            <p:nvSpPr>
              <p:cNvPr id="195" name="TextBox 194">
                <a:extLst>
                  <a:ext uri="{FF2B5EF4-FFF2-40B4-BE49-F238E27FC236}">
                    <a16:creationId xmlns:a16="http://schemas.microsoft.com/office/drawing/2014/main" id="{B5B53285-76A6-4023-A846-829F29B9E470}"/>
                  </a:ext>
                </a:extLst>
              </p:cNvPr>
              <p:cNvSpPr txBox="1"/>
              <p:nvPr/>
            </p:nvSpPr>
            <p:spPr>
              <a:xfrm>
                <a:off x="3374264" y="4251335"/>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4</a:t>
                </a:r>
              </a:p>
            </p:txBody>
          </p:sp>
          <p:sp>
            <p:nvSpPr>
              <p:cNvPr id="196" name="TextBox 195">
                <a:extLst>
                  <a:ext uri="{FF2B5EF4-FFF2-40B4-BE49-F238E27FC236}">
                    <a16:creationId xmlns:a16="http://schemas.microsoft.com/office/drawing/2014/main" id="{9482537E-66D1-4B55-8169-C4B22FAD6DCC}"/>
                  </a:ext>
                </a:extLst>
              </p:cNvPr>
              <p:cNvSpPr txBox="1"/>
              <p:nvPr/>
            </p:nvSpPr>
            <p:spPr>
              <a:xfrm>
                <a:off x="3377198" y="3929292"/>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5</a:t>
                </a:r>
              </a:p>
            </p:txBody>
          </p:sp>
          <p:sp>
            <p:nvSpPr>
              <p:cNvPr id="197" name="TextBox 196">
                <a:extLst>
                  <a:ext uri="{FF2B5EF4-FFF2-40B4-BE49-F238E27FC236}">
                    <a16:creationId xmlns:a16="http://schemas.microsoft.com/office/drawing/2014/main" id="{42F635D1-A80C-4EA6-8C98-82BFE0AA982D}"/>
                  </a:ext>
                </a:extLst>
              </p:cNvPr>
              <p:cNvSpPr txBox="1"/>
              <p:nvPr/>
            </p:nvSpPr>
            <p:spPr>
              <a:xfrm>
                <a:off x="3508439" y="5347643"/>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1</a:t>
                </a:r>
              </a:p>
            </p:txBody>
          </p:sp>
          <p:sp>
            <p:nvSpPr>
              <p:cNvPr id="198" name="TextBox 197">
                <a:extLst>
                  <a:ext uri="{FF2B5EF4-FFF2-40B4-BE49-F238E27FC236}">
                    <a16:creationId xmlns:a16="http://schemas.microsoft.com/office/drawing/2014/main" id="{E648020A-D227-4B07-9203-E76DBFF9FCA3}"/>
                  </a:ext>
                </a:extLst>
              </p:cNvPr>
              <p:cNvSpPr txBox="1"/>
              <p:nvPr/>
            </p:nvSpPr>
            <p:spPr>
              <a:xfrm>
                <a:off x="3824153" y="5237432"/>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2</a:t>
                </a:r>
              </a:p>
            </p:txBody>
          </p:sp>
          <p:sp>
            <p:nvSpPr>
              <p:cNvPr id="199" name="TextBox 198">
                <a:extLst>
                  <a:ext uri="{FF2B5EF4-FFF2-40B4-BE49-F238E27FC236}">
                    <a16:creationId xmlns:a16="http://schemas.microsoft.com/office/drawing/2014/main" id="{08CEB0BF-4977-4242-8452-5C220FDE7F7D}"/>
                  </a:ext>
                </a:extLst>
              </p:cNvPr>
              <p:cNvSpPr txBox="1"/>
              <p:nvPr/>
            </p:nvSpPr>
            <p:spPr>
              <a:xfrm>
                <a:off x="4158958" y="5143936"/>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3</a:t>
                </a:r>
              </a:p>
            </p:txBody>
          </p:sp>
          <p:sp>
            <p:nvSpPr>
              <p:cNvPr id="200" name="TextBox 199">
                <a:extLst>
                  <a:ext uri="{FF2B5EF4-FFF2-40B4-BE49-F238E27FC236}">
                    <a16:creationId xmlns:a16="http://schemas.microsoft.com/office/drawing/2014/main" id="{EB72D38F-D40B-47C2-A751-93AAB16A2C96}"/>
                  </a:ext>
                </a:extLst>
              </p:cNvPr>
              <p:cNvSpPr txBox="1"/>
              <p:nvPr/>
            </p:nvSpPr>
            <p:spPr>
              <a:xfrm>
                <a:off x="4459762" y="5040139"/>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4</a:t>
                </a:r>
              </a:p>
            </p:txBody>
          </p:sp>
          <p:sp>
            <p:nvSpPr>
              <p:cNvPr id="201" name="TextBox 200">
                <a:extLst>
                  <a:ext uri="{FF2B5EF4-FFF2-40B4-BE49-F238E27FC236}">
                    <a16:creationId xmlns:a16="http://schemas.microsoft.com/office/drawing/2014/main" id="{1E7ED978-8B7A-488C-8ED1-DE3A89A3A0E2}"/>
                  </a:ext>
                </a:extLst>
              </p:cNvPr>
              <p:cNvSpPr txBox="1"/>
              <p:nvPr/>
            </p:nvSpPr>
            <p:spPr>
              <a:xfrm>
                <a:off x="4785527" y="4954270"/>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5</a:t>
                </a:r>
              </a:p>
            </p:txBody>
          </p:sp>
          <p:sp>
            <p:nvSpPr>
              <p:cNvPr id="202" name="TextBox 201">
                <a:extLst>
                  <a:ext uri="{FF2B5EF4-FFF2-40B4-BE49-F238E27FC236}">
                    <a16:creationId xmlns:a16="http://schemas.microsoft.com/office/drawing/2014/main" id="{4A1CE909-18CA-4EDC-87E0-C6B5FE9432CA}"/>
                  </a:ext>
                </a:extLst>
              </p:cNvPr>
              <p:cNvSpPr txBox="1"/>
              <p:nvPr/>
            </p:nvSpPr>
            <p:spPr>
              <a:xfrm>
                <a:off x="3475804" y="5554212"/>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1</a:t>
                </a:r>
              </a:p>
            </p:txBody>
          </p:sp>
          <p:sp>
            <p:nvSpPr>
              <p:cNvPr id="203" name="TextBox 202">
                <a:extLst>
                  <a:ext uri="{FF2B5EF4-FFF2-40B4-BE49-F238E27FC236}">
                    <a16:creationId xmlns:a16="http://schemas.microsoft.com/office/drawing/2014/main" id="{967C06B0-028A-4B01-8B6F-7FFF644A6FCD}"/>
                  </a:ext>
                </a:extLst>
              </p:cNvPr>
              <p:cNvSpPr txBox="1"/>
              <p:nvPr/>
            </p:nvSpPr>
            <p:spPr>
              <a:xfrm>
                <a:off x="3677285" y="5831180"/>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2</a:t>
                </a:r>
              </a:p>
            </p:txBody>
          </p:sp>
          <p:sp>
            <p:nvSpPr>
              <p:cNvPr id="204" name="TextBox 203">
                <a:extLst>
                  <a:ext uri="{FF2B5EF4-FFF2-40B4-BE49-F238E27FC236}">
                    <a16:creationId xmlns:a16="http://schemas.microsoft.com/office/drawing/2014/main" id="{A9034573-0A2A-4DB1-8BA0-A9C69528C380}"/>
                  </a:ext>
                </a:extLst>
              </p:cNvPr>
              <p:cNvSpPr txBox="1"/>
              <p:nvPr/>
            </p:nvSpPr>
            <p:spPr>
              <a:xfrm>
                <a:off x="3862739" y="6099111"/>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3</a:t>
                </a:r>
              </a:p>
            </p:txBody>
          </p:sp>
          <p:sp>
            <p:nvSpPr>
              <p:cNvPr id="205" name="TextBox 204">
                <a:extLst>
                  <a:ext uri="{FF2B5EF4-FFF2-40B4-BE49-F238E27FC236}">
                    <a16:creationId xmlns:a16="http://schemas.microsoft.com/office/drawing/2014/main" id="{66BCF07A-8E11-4178-AA70-56C5E4B35F8F}"/>
                  </a:ext>
                </a:extLst>
              </p:cNvPr>
              <p:cNvSpPr txBox="1"/>
              <p:nvPr/>
            </p:nvSpPr>
            <p:spPr>
              <a:xfrm>
                <a:off x="4053060" y="6370714"/>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4</a:t>
                </a:r>
              </a:p>
            </p:txBody>
          </p:sp>
          <p:sp>
            <p:nvSpPr>
              <p:cNvPr id="206" name="TextBox 205">
                <a:extLst>
                  <a:ext uri="{FF2B5EF4-FFF2-40B4-BE49-F238E27FC236}">
                    <a16:creationId xmlns:a16="http://schemas.microsoft.com/office/drawing/2014/main" id="{BAD03DC1-3336-4E08-90B7-A772CC7F1A47}"/>
                  </a:ext>
                </a:extLst>
              </p:cNvPr>
              <p:cNvSpPr txBox="1"/>
              <p:nvPr/>
            </p:nvSpPr>
            <p:spPr>
              <a:xfrm>
                <a:off x="4261684" y="6663102"/>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5</a:t>
                </a:r>
              </a:p>
            </p:txBody>
          </p:sp>
          <p:sp>
            <p:nvSpPr>
              <p:cNvPr id="207" name="TextBox 206">
                <a:extLst>
                  <a:ext uri="{FF2B5EF4-FFF2-40B4-BE49-F238E27FC236}">
                    <a16:creationId xmlns:a16="http://schemas.microsoft.com/office/drawing/2014/main" id="{1923C375-1C85-4A0E-85E1-C24EB29C5E8B}"/>
                  </a:ext>
                </a:extLst>
              </p:cNvPr>
              <p:cNvSpPr txBox="1"/>
              <p:nvPr/>
            </p:nvSpPr>
            <p:spPr>
              <a:xfrm>
                <a:off x="3205181" y="5559247"/>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1</a:t>
                </a:r>
              </a:p>
            </p:txBody>
          </p:sp>
          <p:sp>
            <p:nvSpPr>
              <p:cNvPr id="208" name="TextBox 207">
                <a:extLst>
                  <a:ext uri="{FF2B5EF4-FFF2-40B4-BE49-F238E27FC236}">
                    <a16:creationId xmlns:a16="http://schemas.microsoft.com/office/drawing/2014/main" id="{B2E6F31E-3A5C-4EA7-A22F-F6EF2F85CEE7}"/>
                  </a:ext>
                </a:extLst>
              </p:cNvPr>
              <p:cNvSpPr txBox="1"/>
              <p:nvPr/>
            </p:nvSpPr>
            <p:spPr>
              <a:xfrm>
                <a:off x="3016149" y="5837642"/>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2</a:t>
                </a:r>
              </a:p>
            </p:txBody>
          </p:sp>
          <p:sp>
            <p:nvSpPr>
              <p:cNvPr id="209" name="TextBox 208">
                <a:extLst>
                  <a:ext uri="{FF2B5EF4-FFF2-40B4-BE49-F238E27FC236}">
                    <a16:creationId xmlns:a16="http://schemas.microsoft.com/office/drawing/2014/main" id="{6B00B6AD-7AB2-4000-8656-FD1A652B6889}"/>
                  </a:ext>
                </a:extLst>
              </p:cNvPr>
              <p:cNvSpPr txBox="1"/>
              <p:nvPr/>
            </p:nvSpPr>
            <p:spPr>
              <a:xfrm>
                <a:off x="2826914" y="6099111"/>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3</a:t>
                </a:r>
              </a:p>
            </p:txBody>
          </p:sp>
          <p:sp>
            <p:nvSpPr>
              <p:cNvPr id="210" name="TextBox 209">
                <a:extLst>
                  <a:ext uri="{FF2B5EF4-FFF2-40B4-BE49-F238E27FC236}">
                    <a16:creationId xmlns:a16="http://schemas.microsoft.com/office/drawing/2014/main" id="{5FF7E0E0-FC08-425D-ADC7-D89C863713FB}"/>
                  </a:ext>
                </a:extLst>
              </p:cNvPr>
              <p:cNvSpPr txBox="1"/>
              <p:nvPr/>
            </p:nvSpPr>
            <p:spPr>
              <a:xfrm>
                <a:off x="2620063" y="6370714"/>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4</a:t>
                </a:r>
              </a:p>
            </p:txBody>
          </p:sp>
          <p:sp>
            <p:nvSpPr>
              <p:cNvPr id="211" name="TextBox 210">
                <a:extLst>
                  <a:ext uri="{FF2B5EF4-FFF2-40B4-BE49-F238E27FC236}">
                    <a16:creationId xmlns:a16="http://schemas.microsoft.com/office/drawing/2014/main" id="{15C4625A-028B-40EC-8DED-4A8E3C814AD0}"/>
                  </a:ext>
                </a:extLst>
              </p:cNvPr>
              <p:cNvSpPr txBox="1"/>
              <p:nvPr/>
            </p:nvSpPr>
            <p:spPr>
              <a:xfrm>
                <a:off x="2422992" y="6658744"/>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5</a:t>
                </a:r>
              </a:p>
            </p:txBody>
          </p:sp>
          <p:sp>
            <p:nvSpPr>
              <p:cNvPr id="212" name="TextBox 211">
                <a:extLst>
                  <a:ext uri="{FF2B5EF4-FFF2-40B4-BE49-F238E27FC236}">
                    <a16:creationId xmlns:a16="http://schemas.microsoft.com/office/drawing/2014/main" id="{51945FF3-28F5-4D57-885B-EA84BC6DD7FA}"/>
                  </a:ext>
                </a:extLst>
              </p:cNvPr>
              <p:cNvSpPr txBox="1"/>
              <p:nvPr/>
            </p:nvSpPr>
            <p:spPr>
              <a:xfrm>
                <a:off x="3169438" y="5352579"/>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1</a:t>
                </a:r>
              </a:p>
            </p:txBody>
          </p:sp>
          <p:sp>
            <p:nvSpPr>
              <p:cNvPr id="218" name="TextBox 217">
                <a:extLst>
                  <a:ext uri="{FF2B5EF4-FFF2-40B4-BE49-F238E27FC236}">
                    <a16:creationId xmlns:a16="http://schemas.microsoft.com/office/drawing/2014/main" id="{C684B0CD-7C20-4C5B-82EB-1605A908B186}"/>
                  </a:ext>
                </a:extLst>
              </p:cNvPr>
              <p:cNvSpPr txBox="1"/>
              <p:nvPr/>
            </p:nvSpPr>
            <p:spPr>
              <a:xfrm>
                <a:off x="2853101" y="5240921"/>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2</a:t>
                </a:r>
              </a:p>
            </p:txBody>
          </p:sp>
          <p:sp>
            <p:nvSpPr>
              <p:cNvPr id="219" name="TextBox 218">
                <a:extLst>
                  <a:ext uri="{FF2B5EF4-FFF2-40B4-BE49-F238E27FC236}">
                    <a16:creationId xmlns:a16="http://schemas.microsoft.com/office/drawing/2014/main" id="{FDD8775F-EAF1-42CA-846B-3E015AB7F96A}"/>
                  </a:ext>
                </a:extLst>
              </p:cNvPr>
              <p:cNvSpPr txBox="1"/>
              <p:nvPr/>
            </p:nvSpPr>
            <p:spPr>
              <a:xfrm>
                <a:off x="2538426" y="5152086"/>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3</a:t>
                </a:r>
              </a:p>
            </p:txBody>
          </p:sp>
          <p:sp>
            <p:nvSpPr>
              <p:cNvPr id="220" name="TextBox 219">
                <a:extLst>
                  <a:ext uri="{FF2B5EF4-FFF2-40B4-BE49-F238E27FC236}">
                    <a16:creationId xmlns:a16="http://schemas.microsoft.com/office/drawing/2014/main" id="{D5763224-8F35-4E5C-AF48-B87486D6346A}"/>
                  </a:ext>
                </a:extLst>
              </p:cNvPr>
              <p:cNvSpPr txBox="1"/>
              <p:nvPr/>
            </p:nvSpPr>
            <p:spPr>
              <a:xfrm>
                <a:off x="2218814" y="5053380"/>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4</a:t>
                </a:r>
              </a:p>
            </p:txBody>
          </p:sp>
          <p:sp>
            <p:nvSpPr>
              <p:cNvPr id="221" name="TextBox 220">
                <a:extLst>
                  <a:ext uri="{FF2B5EF4-FFF2-40B4-BE49-F238E27FC236}">
                    <a16:creationId xmlns:a16="http://schemas.microsoft.com/office/drawing/2014/main" id="{DE988DC1-B3DF-4A14-9948-14D4B52B345D}"/>
                  </a:ext>
                </a:extLst>
              </p:cNvPr>
              <p:cNvSpPr txBox="1"/>
              <p:nvPr/>
            </p:nvSpPr>
            <p:spPr>
              <a:xfrm>
                <a:off x="1893452" y="4961018"/>
                <a:ext cx="134175" cy="76944"/>
              </a:xfrm>
              <a:prstGeom prst="rect">
                <a:avLst/>
              </a:prstGeom>
              <a:noFill/>
            </p:spPr>
            <p:txBody>
              <a:bodyPr wrap="square" lIns="0" tIns="0" rIns="0" bIns="0" rtlCol="0">
                <a:spAutoFit/>
              </a:bodyPr>
              <a:lstStyle/>
              <a:p>
                <a:r>
                  <a:rPr lang="da-DK" sz="500">
                    <a:solidFill>
                      <a:schemeClr val="accent3">
                        <a:lumMod val="75000"/>
                      </a:schemeClr>
                    </a:solidFill>
                    <a:latin typeface="Quicksand" panose="020B0604020202020204"/>
                  </a:rPr>
                  <a:t>5</a:t>
                </a:r>
              </a:p>
            </p:txBody>
          </p:sp>
        </p:grpSp>
        <p:sp>
          <p:nvSpPr>
            <p:cNvPr id="120" name="TextBox 119">
              <a:extLst>
                <a:ext uri="{FF2B5EF4-FFF2-40B4-BE49-F238E27FC236}">
                  <a16:creationId xmlns:a16="http://schemas.microsoft.com/office/drawing/2014/main" id="{3204263A-CF12-4546-AD95-9134FFE80955}"/>
                </a:ext>
              </a:extLst>
            </p:cNvPr>
            <p:cNvSpPr txBox="1"/>
            <p:nvPr/>
          </p:nvSpPr>
          <p:spPr>
            <a:xfrm>
              <a:off x="4505223" y="3989533"/>
              <a:ext cx="1746012" cy="615553"/>
            </a:xfrm>
            <a:prstGeom prst="rect">
              <a:avLst/>
            </a:prstGeom>
            <a:noFill/>
          </p:spPr>
          <p:txBody>
            <a:bodyPr wrap="square" lIns="0" tIns="0" rIns="0" bIns="0" rtlCol="0">
              <a:spAutoFit/>
            </a:bodyPr>
            <a:lstStyle/>
            <a:p>
              <a:r>
                <a:rPr lang="da-DK" sz="800" b="1" dirty="0">
                  <a:solidFill>
                    <a:schemeClr val="accent3">
                      <a:lumMod val="75000"/>
                    </a:schemeClr>
                  </a:solidFill>
                  <a:latin typeface="Quicksand" panose="020B0604020202020204"/>
                </a:rPr>
                <a:t>Ledelsesinvolvering: </a:t>
              </a:r>
              <a:r>
                <a:rPr lang="da-DK" sz="800" dirty="0">
                  <a:solidFill>
                    <a:srgbClr val="000000"/>
                  </a:solidFill>
                  <a:latin typeface="Quicksand" panose="020B0604020202020204"/>
                </a:rPr>
                <a:t>Skoleledelsen følger op på samarbejdet i det enkelte team (fx ved at deltage jævnligt i teammøder) om at skabe læringsmiljøer med deltagelsesmuligheder for alle elever.</a:t>
              </a:r>
              <a:endParaRPr lang="da-DK" sz="800" b="1" dirty="0">
                <a:solidFill>
                  <a:schemeClr val="accent3">
                    <a:lumMod val="75000"/>
                  </a:schemeClr>
                </a:solidFill>
                <a:latin typeface="Quicksand" panose="020B0604020202020204"/>
              </a:endParaRPr>
            </a:p>
          </p:txBody>
        </p:sp>
        <p:sp>
          <p:nvSpPr>
            <p:cNvPr id="222" name="TextBox 221">
              <a:extLst>
                <a:ext uri="{FF2B5EF4-FFF2-40B4-BE49-F238E27FC236}">
                  <a16:creationId xmlns:a16="http://schemas.microsoft.com/office/drawing/2014/main" id="{0678D8A8-14F8-4A62-9D92-2A1AD7624442}"/>
                </a:ext>
              </a:extLst>
            </p:cNvPr>
            <p:cNvSpPr txBox="1"/>
            <p:nvPr/>
          </p:nvSpPr>
          <p:spPr>
            <a:xfrm>
              <a:off x="5216507" y="4758376"/>
              <a:ext cx="1100374" cy="984885"/>
            </a:xfrm>
            <a:prstGeom prst="rect">
              <a:avLst/>
            </a:prstGeom>
            <a:noFill/>
          </p:spPr>
          <p:txBody>
            <a:bodyPr wrap="square" lIns="0" tIns="0" rIns="0" bIns="0" rtlCol="0">
              <a:spAutoFit/>
            </a:bodyPr>
            <a:lstStyle/>
            <a:p>
              <a:r>
                <a:rPr lang="da-DK" sz="800" b="1" dirty="0">
                  <a:solidFill>
                    <a:schemeClr val="accent3">
                      <a:lumMod val="75000"/>
                    </a:schemeClr>
                  </a:solidFill>
                  <a:latin typeface="Quicksand" panose="020B0604020202020204"/>
                </a:rPr>
                <a:t>Pædagogisk personales kompetencer:</a:t>
              </a:r>
              <a:r>
                <a:rPr lang="da-DK" sz="800" dirty="0">
                  <a:solidFill>
                    <a:schemeClr val="accent3">
                      <a:lumMod val="75000"/>
                    </a:schemeClr>
                  </a:solidFill>
                  <a:latin typeface="Quicksand" panose="020B0604020202020204"/>
                </a:rPr>
                <a:t> </a:t>
              </a:r>
              <a:r>
                <a:rPr lang="da-DK" sz="800" dirty="0">
                  <a:solidFill>
                    <a:srgbClr val="000000"/>
                  </a:solidFill>
                  <a:latin typeface="Quicksand" panose="020B0604020202020204"/>
                </a:rPr>
                <a:t>Det pædagogiske personale har de nødvendige kompetencer til at udvikle læringsmiljøer med deltagelsesmuligheder for alle elever. </a:t>
              </a:r>
              <a:endParaRPr lang="da-DK" sz="800" b="1" dirty="0">
                <a:solidFill>
                  <a:schemeClr val="accent3">
                    <a:lumMod val="75000"/>
                  </a:schemeClr>
                </a:solidFill>
                <a:latin typeface="Quicksand" panose="020B0604020202020204"/>
              </a:endParaRPr>
            </a:p>
          </p:txBody>
        </p:sp>
        <p:sp>
          <p:nvSpPr>
            <p:cNvPr id="223" name="TextBox 222">
              <a:extLst>
                <a:ext uri="{FF2B5EF4-FFF2-40B4-BE49-F238E27FC236}">
                  <a16:creationId xmlns:a16="http://schemas.microsoft.com/office/drawing/2014/main" id="{9CFDBCC8-38E7-4385-BCBD-3E99D2DE74D7}"/>
                </a:ext>
              </a:extLst>
            </p:cNvPr>
            <p:cNvSpPr txBox="1"/>
            <p:nvPr/>
          </p:nvSpPr>
          <p:spPr>
            <a:xfrm>
              <a:off x="4861003" y="5927743"/>
              <a:ext cx="1402737" cy="984885"/>
            </a:xfrm>
            <a:prstGeom prst="rect">
              <a:avLst/>
            </a:prstGeom>
            <a:noFill/>
          </p:spPr>
          <p:txBody>
            <a:bodyPr wrap="square" lIns="0" tIns="0" rIns="0" bIns="0" rtlCol="0">
              <a:spAutoFit/>
            </a:bodyPr>
            <a:lstStyle/>
            <a:p>
              <a:r>
                <a:rPr lang="da-DK" sz="800" b="1" dirty="0">
                  <a:solidFill>
                    <a:schemeClr val="accent3">
                      <a:lumMod val="75000"/>
                    </a:schemeClr>
                  </a:solidFill>
                  <a:latin typeface="Quicksand" panose="020B0604020202020204"/>
                </a:rPr>
                <a:t>Pædagogisk personales motivation: </a:t>
              </a:r>
              <a:r>
                <a:rPr lang="da-DK" sz="800" dirty="0">
                  <a:solidFill>
                    <a:srgbClr val="000000"/>
                  </a:solidFill>
                  <a:latin typeface="Quicksand" panose="020B0604020202020204"/>
                </a:rPr>
                <a:t>Det pædagogiske personale er motiverede for at udvikle læringsmiljøer med deltagelsesmuligheder for alle elever. Pædagogisk personale oplever det som en fælles opgave og et fælles ansvar.</a:t>
              </a:r>
              <a:endParaRPr lang="da-DK" sz="800" b="1" dirty="0">
                <a:solidFill>
                  <a:schemeClr val="accent3">
                    <a:lumMod val="75000"/>
                  </a:schemeClr>
                </a:solidFill>
                <a:latin typeface="Quicksand" panose="020B0604020202020204"/>
              </a:endParaRPr>
            </a:p>
          </p:txBody>
        </p:sp>
        <p:sp>
          <p:nvSpPr>
            <p:cNvPr id="224" name="TextBox 223">
              <a:extLst>
                <a:ext uri="{FF2B5EF4-FFF2-40B4-BE49-F238E27FC236}">
                  <a16:creationId xmlns:a16="http://schemas.microsoft.com/office/drawing/2014/main" id="{260A534E-272A-455E-A8E2-FF8644E08592}"/>
                </a:ext>
              </a:extLst>
            </p:cNvPr>
            <p:cNvSpPr txBox="1"/>
            <p:nvPr/>
          </p:nvSpPr>
          <p:spPr>
            <a:xfrm>
              <a:off x="597917" y="6218509"/>
              <a:ext cx="1846223" cy="615553"/>
            </a:xfrm>
            <a:prstGeom prst="rect">
              <a:avLst/>
            </a:prstGeom>
            <a:noFill/>
          </p:spPr>
          <p:txBody>
            <a:bodyPr wrap="square" lIns="0" tIns="0" rIns="0" bIns="0" rtlCol="0">
              <a:spAutoFit/>
            </a:bodyPr>
            <a:lstStyle/>
            <a:p>
              <a:r>
                <a:rPr lang="da-DK" sz="800" b="1" dirty="0">
                  <a:solidFill>
                    <a:schemeClr val="accent3">
                      <a:lumMod val="75000"/>
                    </a:schemeClr>
                  </a:solidFill>
                  <a:latin typeface="Quicksand" panose="020B0604020202020204"/>
                </a:rPr>
                <a:t>Ledelsesprioritering: </a:t>
              </a:r>
              <a:r>
                <a:rPr lang="da-DK" sz="800" dirty="0">
                  <a:solidFill>
                    <a:srgbClr val="000000"/>
                  </a:solidFill>
                  <a:latin typeface="Quicksand" panose="020B0604020202020204"/>
                </a:rPr>
                <a:t>Ledelsen støtter op om arbejdet med at skabe læringsmiljøer med deltagelsesmuligheder for alle elever ved at sikre gode rammer for og tid til teamsamarbejde og aktionslæring. </a:t>
              </a:r>
              <a:endParaRPr lang="da-DK" sz="800" b="1" dirty="0">
                <a:solidFill>
                  <a:schemeClr val="accent3">
                    <a:lumMod val="75000"/>
                  </a:schemeClr>
                </a:solidFill>
                <a:latin typeface="Quicksand" panose="020B0604020202020204"/>
              </a:endParaRPr>
            </a:p>
          </p:txBody>
        </p:sp>
        <p:sp>
          <p:nvSpPr>
            <p:cNvPr id="225" name="TextBox 224">
              <a:extLst>
                <a:ext uri="{FF2B5EF4-FFF2-40B4-BE49-F238E27FC236}">
                  <a16:creationId xmlns:a16="http://schemas.microsoft.com/office/drawing/2014/main" id="{5128FEED-56F2-45E8-A3FD-5255DE15F25B}"/>
                </a:ext>
              </a:extLst>
            </p:cNvPr>
            <p:cNvSpPr txBox="1"/>
            <p:nvPr/>
          </p:nvSpPr>
          <p:spPr>
            <a:xfrm>
              <a:off x="642000" y="4878459"/>
              <a:ext cx="1474027" cy="861774"/>
            </a:xfrm>
            <a:prstGeom prst="rect">
              <a:avLst/>
            </a:prstGeom>
            <a:noFill/>
          </p:spPr>
          <p:txBody>
            <a:bodyPr wrap="square" lIns="0" tIns="0" rIns="0" bIns="0" rtlCol="0">
              <a:spAutoFit/>
            </a:bodyPr>
            <a:lstStyle/>
            <a:p>
              <a:r>
                <a:rPr lang="da-DK" sz="800" b="1" dirty="0">
                  <a:solidFill>
                    <a:schemeClr val="accent3">
                      <a:lumMod val="75000"/>
                    </a:schemeClr>
                  </a:solidFill>
                  <a:latin typeface="Quicksand" panose="020B0604020202020204"/>
                </a:rPr>
                <a:t>Ledelsens kompetencer:</a:t>
              </a:r>
              <a:r>
                <a:rPr lang="da-DK" sz="800" dirty="0">
                  <a:solidFill>
                    <a:schemeClr val="accent3">
                      <a:lumMod val="75000"/>
                    </a:schemeClr>
                  </a:solidFill>
                  <a:latin typeface="Quicksand" panose="020B0604020202020204"/>
                </a:rPr>
                <a:t> </a:t>
              </a:r>
              <a:r>
                <a:rPr lang="da-DK" sz="800" dirty="0">
                  <a:solidFill>
                    <a:srgbClr val="000000"/>
                  </a:solidFill>
                  <a:latin typeface="Quicksand" panose="020B0604020202020204"/>
                </a:rPr>
                <a:t>Skoleledelsen har de nødvendige kompetencer til  at lede forandrings-processen i retning mod at skabe læringsmiljøer med deltagelsesmuligheder for alle elever.</a:t>
              </a:r>
              <a:endParaRPr lang="da-DK" sz="800" b="1" dirty="0">
                <a:solidFill>
                  <a:schemeClr val="accent3">
                    <a:lumMod val="75000"/>
                  </a:schemeClr>
                </a:solidFill>
                <a:latin typeface="Quicksand" panose="020B0604020202020204"/>
              </a:endParaRPr>
            </a:p>
          </p:txBody>
        </p:sp>
        <p:sp>
          <p:nvSpPr>
            <p:cNvPr id="226" name="TextBox 225">
              <a:extLst>
                <a:ext uri="{FF2B5EF4-FFF2-40B4-BE49-F238E27FC236}">
                  <a16:creationId xmlns:a16="http://schemas.microsoft.com/office/drawing/2014/main" id="{BB3D1AAF-4C93-499C-85C7-EE73C1D5524D}"/>
                </a:ext>
              </a:extLst>
            </p:cNvPr>
            <p:cNvSpPr txBox="1"/>
            <p:nvPr/>
          </p:nvSpPr>
          <p:spPr>
            <a:xfrm>
              <a:off x="167332" y="4012381"/>
              <a:ext cx="3276068" cy="307777"/>
            </a:xfrm>
            <a:prstGeom prst="rect">
              <a:avLst/>
            </a:prstGeom>
            <a:noFill/>
          </p:spPr>
          <p:txBody>
            <a:bodyPr wrap="square" lIns="0" tIns="0" rIns="0" bIns="0" rtlCol="0">
              <a:spAutoFit/>
            </a:bodyPr>
            <a:lstStyle/>
            <a:p>
              <a:r>
                <a:rPr lang="da-DK" sz="1000" b="1" dirty="0">
                  <a:latin typeface="Quicksand" panose="020B0604020202020204"/>
                </a:rPr>
                <a:t>Vi hæver blikket i arbejdet med at skabe læringsmiljøer med deltagelsesmuligheder for alle elever.</a:t>
              </a:r>
            </a:p>
          </p:txBody>
        </p:sp>
      </p:grpSp>
      <p:grpSp>
        <p:nvGrpSpPr>
          <p:cNvPr id="14" name="Group 13">
            <a:extLst>
              <a:ext uri="{FF2B5EF4-FFF2-40B4-BE49-F238E27FC236}">
                <a16:creationId xmlns:a16="http://schemas.microsoft.com/office/drawing/2014/main" id="{46CD38F1-77A4-4196-B5B9-EBDFC2396F2E}"/>
              </a:ext>
            </a:extLst>
          </p:cNvPr>
          <p:cNvGrpSpPr/>
          <p:nvPr/>
        </p:nvGrpSpPr>
        <p:grpSpPr>
          <a:xfrm>
            <a:off x="84756" y="3433462"/>
            <a:ext cx="6197213" cy="3459282"/>
            <a:chOff x="5870342" y="67480"/>
            <a:chExt cx="6197213" cy="3459282"/>
          </a:xfrm>
        </p:grpSpPr>
        <p:sp>
          <p:nvSpPr>
            <p:cNvPr id="124" name="Rectangle 123">
              <a:extLst>
                <a:ext uri="{FF2B5EF4-FFF2-40B4-BE49-F238E27FC236}">
                  <a16:creationId xmlns:a16="http://schemas.microsoft.com/office/drawing/2014/main" id="{1DA46129-DCE7-41FF-A9AF-74D54AEE064F}"/>
                </a:ext>
              </a:extLst>
            </p:cNvPr>
            <p:cNvSpPr/>
            <p:nvPr/>
          </p:nvSpPr>
          <p:spPr>
            <a:xfrm>
              <a:off x="5870342" y="97494"/>
              <a:ext cx="6197213" cy="4582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a:solidFill>
                    <a:schemeClr val="bg1"/>
                  </a:solidFill>
                  <a:latin typeface="Amatic SC" panose="00000500000000000000" pitchFamily="2" charset="-79"/>
                  <a:cs typeface="Amatic SC" panose="00000500000000000000" pitchFamily="2" charset="-79"/>
                </a:rPr>
                <a:t>Bump på vejen</a:t>
              </a:r>
              <a:endParaRPr lang="da-DK" sz="3200" b="1" noProof="0">
                <a:solidFill>
                  <a:schemeClr val="bg1"/>
                </a:solidFill>
                <a:latin typeface="Amatic SC" panose="00000500000000000000" pitchFamily="2" charset="-79"/>
                <a:cs typeface="Amatic SC" panose="00000500000000000000" pitchFamily="2" charset="-79"/>
              </a:endParaRPr>
            </a:p>
          </p:txBody>
        </p:sp>
        <p:grpSp>
          <p:nvGrpSpPr>
            <p:cNvPr id="13" name="Group 12">
              <a:extLst>
                <a:ext uri="{FF2B5EF4-FFF2-40B4-BE49-F238E27FC236}">
                  <a16:creationId xmlns:a16="http://schemas.microsoft.com/office/drawing/2014/main" id="{CF4D71C3-259F-4A0F-8C86-A1CAD40F9933}"/>
                </a:ext>
              </a:extLst>
            </p:cNvPr>
            <p:cNvGrpSpPr/>
            <p:nvPr/>
          </p:nvGrpSpPr>
          <p:grpSpPr>
            <a:xfrm>
              <a:off x="5870342" y="67480"/>
              <a:ext cx="6197213" cy="3459282"/>
              <a:chOff x="5870342" y="67480"/>
              <a:chExt cx="6197213" cy="3459282"/>
            </a:xfrm>
          </p:grpSpPr>
          <p:sp>
            <p:nvSpPr>
              <p:cNvPr id="125" name="Rectangle 124">
                <a:extLst>
                  <a:ext uri="{FF2B5EF4-FFF2-40B4-BE49-F238E27FC236}">
                    <a16:creationId xmlns:a16="http://schemas.microsoft.com/office/drawing/2014/main" id="{FAD43CC7-C795-4D6A-A75B-100FD3F206EB}"/>
                  </a:ext>
                </a:extLst>
              </p:cNvPr>
              <p:cNvSpPr/>
              <p:nvPr/>
            </p:nvSpPr>
            <p:spPr>
              <a:xfrm>
                <a:off x="5870342" y="519639"/>
                <a:ext cx="6187700" cy="30071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sp>
            <p:nvSpPr>
              <p:cNvPr id="128" name="TextBox 127">
                <a:extLst>
                  <a:ext uri="{FF2B5EF4-FFF2-40B4-BE49-F238E27FC236}">
                    <a16:creationId xmlns:a16="http://schemas.microsoft.com/office/drawing/2014/main" id="{3688CFC2-4E0A-43F8-AA4F-B06458B13F4A}"/>
                  </a:ext>
                </a:extLst>
              </p:cNvPr>
              <p:cNvSpPr txBox="1"/>
              <p:nvPr/>
            </p:nvSpPr>
            <p:spPr>
              <a:xfrm>
                <a:off x="5967866" y="67480"/>
                <a:ext cx="338990" cy="492443"/>
              </a:xfrm>
              <a:prstGeom prst="rect">
                <a:avLst/>
              </a:prstGeom>
              <a:noFill/>
            </p:spPr>
            <p:txBody>
              <a:bodyPr wrap="square" lIns="0" tIns="0" rIns="0" bIns="0" rtlCol="0">
                <a:spAutoFit/>
              </a:bodyPr>
              <a:lstStyle/>
              <a:p>
                <a:r>
                  <a:rPr lang="da-DK" sz="3200" b="1" dirty="0">
                    <a:solidFill>
                      <a:schemeClr val="bg1"/>
                    </a:solidFill>
                    <a:latin typeface="Amatic SC" panose="00000500000000000000" pitchFamily="2" charset="-79"/>
                    <a:cs typeface="Amatic SC" panose="00000500000000000000" pitchFamily="2" charset="-79"/>
                  </a:rPr>
                  <a:t>3</a:t>
                </a:r>
              </a:p>
            </p:txBody>
          </p:sp>
          <p:pic>
            <p:nvPicPr>
              <p:cNvPr id="129" name="Graphic 128" descr="Stopwatch 25% with solid fill">
                <a:extLst>
                  <a:ext uri="{FF2B5EF4-FFF2-40B4-BE49-F238E27FC236}">
                    <a16:creationId xmlns:a16="http://schemas.microsoft.com/office/drawing/2014/main" id="{87C4FDA3-2FB1-4EE2-9C32-2A50564EC1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18105" y="113227"/>
                <a:ext cx="274525" cy="274525"/>
              </a:xfrm>
              <a:prstGeom prst="rect">
                <a:avLst/>
              </a:prstGeom>
            </p:spPr>
          </p:pic>
          <p:sp>
            <p:nvSpPr>
              <p:cNvPr id="111" name="TextBox 110">
                <a:extLst>
                  <a:ext uri="{FF2B5EF4-FFF2-40B4-BE49-F238E27FC236}">
                    <a16:creationId xmlns:a16="http://schemas.microsoft.com/office/drawing/2014/main" id="{B2C81EE3-8E22-4331-9432-9656D3546656}"/>
                  </a:ext>
                </a:extLst>
              </p:cNvPr>
              <p:cNvSpPr txBox="1"/>
              <p:nvPr/>
            </p:nvSpPr>
            <p:spPr>
              <a:xfrm>
                <a:off x="6056214" y="625045"/>
                <a:ext cx="5862951" cy="323165"/>
              </a:xfrm>
              <a:prstGeom prst="rect">
                <a:avLst/>
              </a:prstGeom>
              <a:noFill/>
            </p:spPr>
            <p:txBody>
              <a:bodyPr wrap="square" lIns="0" tIns="0" rIns="0" bIns="0" rtlCol="0">
                <a:spAutoFit/>
              </a:bodyPr>
              <a:lstStyle/>
              <a:p>
                <a:r>
                  <a:rPr lang="da-DK" sz="1050" b="1" dirty="0">
                    <a:latin typeface="Quicksand" panose="020B0604020202020204"/>
                  </a:rPr>
                  <a:t>Vi undersøger bump på vejen i skoleledelsens arbejde med at skabe læringsmiljøer med  deltagelsesmuligheder for alle elever. </a:t>
                </a:r>
              </a:p>
            </p:txBody>
          </p:sp>
          <p:pic>
            <p:nvPicPr>
              <p:cNvPr id="176" name="Graphic 175" descr="Warning with solid fill">
                <a:extLst>
                  <a:ext uri="{FF2B5EF4-FFF2-40B4-BE49-F238E27FC236}">
                    <a16:creationId xmlns:a16="http://schemas.microsoft.com/office/drawing/2014/main" id="{E49D3D99-1F96-41A6-9DDC-92E2806908E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40154" y="117094"/>
                <a:ext cx="399136" cy="391631"/>
              </a:xfrm>
              <a:prstGeom prst="rect">
                <a:avLst/>
              </a:prstGeom>
            </p:spPr>
          </p:pic>
          <p:grpSp>
            <p:nvGrpSpPr>
              <p:cNvPr id="12" name="Group 11">
                <a:extLst>
                  <a:ext uri="{FF2B5EF4-FFF2-40B4-BE49-F238E27FC236}">
                    <a16:creationId xmlns:a16="http://schemas.microsoft.com/office/drawing/2014/main" id="{9265B6CB-D5D0-47C7-95BF-87AA7312B24A}"/>
                  </a:ext>
                </a:extLst>
              </p:cNvPr>
              <p:cNvGrpSpPr/>
              <p:nvPr/>
            </p:nvGrpSpPr>
            <p:grpSpPr>
              <a:xfrm>
                <a:off x="8373297" y="1188429"/>
                <a:ext cx="373314" cy="814809"/>
                <a:chOff x="7912051" y="646028"/>
                <a:chExt cx="808713" cy="967470"/>
              </a:xfrm>
            </p:grpSpPr>
            <p:sp>
              <p:nvSpPr>
                <p:cNvPr id="4" name="Rectangle 3">
                  <a:extLst>
                    <a:ext uri="{FF2B5EF4-FFF2-40B4-BE49-F238E27FC236}">
                      <a16:creationId xmlns:a16="http://schemas.microsoft.com/office/drawing/2014/main" id="{338D1BF1-2C4B-4B9D-B088-B78A9323A6A3}"/>
                    </a:ext>
                  </a:extLst>
                </p:cNvPr>
                <p:cNvSpPr/>
                <p:nvPr/>
              </p:nvSpPr>
              <p:spPr>
                <a:xfrm>
                  <a:off x="7912051" y="646028"/>
                  <a:ext cx="808713" cy="7462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0" name="Rectangle 139">
                  <a:extLst>
                    <a:ext uri="{FF2B5EF4-FFF2-40B4-BE49-F238E27FC236}">
                      <a16:creationId xmlns:a16="http://schemas.microsoft.com/office/drawing/2014/main" id="{C41AC5E4-6B9E-4F86-8DBB-9C35D3337CB8}"/>
                    </a:ext>
                  </a:extLst>
                </p:cNvPr>
                <p:cNvSpPr/>
                <p:nvPr/>
              </p:nvSpPr>
              <p:spPr>
                <a:xfrm>
                  <a:off x="8189035" y="919233"/>
                  <a:ext cx="239884" cy="694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
            <p:nvSpPr>
              <p:cNvPr id="112" name="TextBox 111">
                <a:extLst>
                  <a:ext uri="{FF2B5EF4-FFF2-40B4-BE49-F238E27FC236}">
                    <a16:creationId xmlns:a16="http://schemas.microsoft.com/office/drawing/2014/main" id="{5046489B-9E79-49B7-BAD6-4ADAAFE57496}"/>
                  </a:ext>
                </a:extLst>
              </p:cNvPr>
              <p:cNvSpPr txBox="1"/>
              <p:nvPr/>
            </p:nvSpPr>
            <p:spPr>
              <a:xfrm>
                <a:off x="5976356" y="917889"/>
                <a:ext cx="6091199" cy="630942"/>
              </a:xfrm>
              <a:prstGeom prst="rect">
                <a:avLst/>
              </a:prstGeom>
              <a:noFill/>
            </p:spPr>
            <p:txBody>
              <a:bodyPr wrap="square">
                <a:spAutoFit/>
              </a:bodyPr>
              <a:lstStyle/>
              <a:p>
                <a:r>
                  <a:rPr lang="da-DK" sz="900" dirty="0">
                    <a:latin typeface="Quicksand" panose="020B0604020202020204"/>
                  </a:rPr>
                  <a:t>Udvælg et bump på vejen i arbejdet med at skabe læringsmiljøer med deltagelsesmuligheder for alle elever, som fylder i jeres ledelsesarbejde lige nu. Beskriv i stikordsform i boks 1. Gå dernæst tæt på praksis og analyser med afsæt i spørgsmålene i boks 2-4. Notér stikord på planchen.</a:t>
                </a:r>
              </a:p>
              <a:p>
                <a:endParaRPr lang="da-DK" sz="800" dirty="0">
                  <a:latin typeface="Quicksand" panose="020B0604020202020204"/>
                </a:endParaRPr>
              </a:p>
            </p:txBody>
          </p:sp>
          <p:sp>
            <p:nvSpPr>
              <p:cNvPr id="107" name="TextBox 106">
                <a:extLst>
                  <a:ext uri="{FF2B5EF4-FFF2-40B4-BE49-F238E27FC236}">
                    <a16:creationId xmlns:a16="http://schemas.microsoft.com/office/drawing/2014/main" id="{1724B128-79C3-477E-BF61-DDBD0B6A0F85}"/>
                  </a:ext>
                </a:extLst>
              </p:cNvPr>
              <p:cNvSpPr txBox="1"/>
              <p:nvPr/>
            </p:nvSpPr>
            <p:spPr>
              <a:xfrm>
                <a:off x="9053992" y="2422021"/>
                <a:ext cx="2865090" cy="931024"/>
              </a:xfrm>
              <a:custGeom>
                <a:avLst/>
                <a:gdLst>
                  <a:gd name="connsiteX0" fmla="*/ 0 w 2865090"/>
                  <a:gd name="connsiteY0" fmla="*/ 0 h 931024"/>
                  <a:gd name="connsiteX1" fmla="*/ 515716 w 2865090"/>
                  <a:gd name="connsiteY1" fmla="*/ 0 h 931024"/>
                  <a:gd name="connsiteX2" fmla="*/ 1117385 w 2865090"/>
                  <a:gd name="connsiteY2" fmla="*/ 0 h 931024"/>
                  <a:gd name="connsiteX3" fmla="*/ 1604450 w 2865090"/>
                  <a:gd name="connsiteY3" fmla="*/ 0 h 931024"/>
                  <a:gd name="connsiteX4" fmla="*/ 2120167 w 2865090"/>
                  <a:gd name="connsiteY4" fmla="*/ 0 h 931024"/>
                  <a:gd name="connsiteX5" fmla="*/ 2865090 w 2865090"/>
                  <a:gd name="connsiteY5" fmla="*/ 0 h 931024"/>
                  <a:gd name="connsiteX6" fmla="*/ 2865090 w 2865090"/>
                  <a:gd name="connsiteY6" fmla="*/ 465512 h 931024"/>
                  <a:gd name="connsiteX7" fmla="*/ 2865090 w 2865090"/>
                  <a:gd name="connsiteY7" fmla="*/ 931024 h 931024"/>
                  <a:gd name="connsiteX8" fmla="*/ 2263421 w 2865090"/>
                  <a:gd name="connsiteY8" fmla="*/ 931024 h 931024"/>
                  <a:gd name="connsiteX9" fmla="*/ 1719054 w 2865090"/>
                  <a:gd name="connsiteY9" fmla="*/ 931024 h 931024"/>
                  <a:gd name="connsiteX10" fmla="*/ 1146036 w 2865090"/>
                  <a:gd name="connsiteY10" fmla="*/ 931024 h 931024"/>
                  <a:gd name="connsiteX11" fmla="*/ 544367 w 2865090"/>
                  <a:gd name="connsiteY11" fmla="*/ 931024 h 931024"/>
                  <a:gd name="connsiteX12" fmla="*/ 0 w 2865090"/>
                  <a:gd name="connsiteY12" fmla="*/ 931024 h 931024"/>
                  <a:gd name="connsiteX13" fmla="*/ 0 w 2865090"/>
                  <a:gd name="connsiteY13" fmla="*/ 446892 h 931024"/>
                  <a:gd name="connsiteX14" fmla="*/ 0 w 2865090"/>
                  <a:gd name="connsiteY14" fmla="*/ 0 h 93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5090" h="931024" extrusionOk="0">
                    <a:moveTo>
                      <a:pt x="0" y="0"/>
                    </a:moveTo>
                    <a:cubicBezTo>
                      <a:pt x="223491" y="1899"/>
                      <a:pt x="258219" y="-4230"/>
                      <a:pt x="515716" y="0"/>
                    </a:cubicBezTo>
                    <a:cubicBezTo>
                      <a:pt x="773213" y="4230"/>
                      <a:pt x="921101" y="-20162"/>
                      <a:pt x="1117385" y="0"/>
                    </a:cubicBezTo>
                    <a:cubicBezTo>
                      <a:pt x="1313669" y="20162"/>
                      <a:pt x="1364197" y="18088"/>
                      <a:pt x="1604450" y="0"/>
                    </a:cubicBezTo>
                    <a:cubicBezTo>
                      <a:pt x="1844704" y="-18088"/>
                      <a:pt x="1867034" y="11064"/>
                      <a:pt x="2120167" y="0"/>
                    </a:cubicBezTo>
                    <a:cubicBezTo>
                      <a:pt x="2373300" y="-11064"/>
                      <a:pt x="2575912" y="-16489"/>
                      <a:pt x="2865090" y="0"/>
                    </a:cubicBezTo>
                    <a:cubicBezTo>
                      <a:pt x="2881052" y="137505"/>
                      <a:pt x="2879166" y="312478"/>
                      <a:pt x="2865090" y="465512"/>
                    </a:cubicBezTo>
                    <a:cubicBezTo>
                      <a:pt x="2851014" y="618546"/>
                      <a:pt x="2886733" y="783727"/>
                      <a:pt x="2865090" y="931024"/>
                    </a:cubicBezTo>
                    <a:cubicBezTo>
                      <a:pt x="2727929" y="904758"/>
                      <a:pt x="2554838" y="957286"/>
                      <a:pt x="2263421" y="931024"/>
                    </a:cubicBezTo>
                    <a:cubicBezTo>
                      <a:pt x="1972004" y="904762"/>
                      <a:pt x="1828618" y="938460"/>
                      <a:pt x="1719054" y="931024"/>
                    </a:cubicBezTo>
                    <a:cubicBezTo>
                      <a:pt x="1609490" y="923588"/>
                      <a:pt x="1271735" y="921442"/>
                      <a:pt x="1146036" y="931024"/>
                    </a:cubicBezTo>
                    <a:cubicBezTo>
                      <a:pt x="1020337" y="940606"/>
                      <a:pt x="805949" y="908604"/>
                      <a:pt x="544367" y="931024"/>
                    </a:cubicBezTo>
                    <a:cubicBezTo>
                      <a:pt x="282785" y="953444"/>
                      <a:pt x="149444" y="932884"/>
                      <a:pt x="0" y="931024"/>
                    </a:cubicBezTo>
                    <a:cubicBezTo>
                      <a:pt x="1452" y="756520"/>
                      <a:pt x="11319" y="545911"/>
                      <a:pt x="0" y="446892"/>
                    </a:cubicBezTo>
                    <a:cubicBezTo>
                      <a:pt x="-11319" y="347873"/>
                      <a:pt x="10442" y="97026"/>
                      <a:pt x="0" y="0"/>
                    </a:cubicBezTo>
                    <a:close/>
                  </a:path>
                </a:pathLst>
              </a:custGeom>
              <a:noFill/>
              <a:ln w="12700">
                <a:solidFill>
                  <a:schemeClr val="accent4"/>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rPr>
                  <a:t>Hvad har vi lært af bumpet?</a:t>
                </a: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4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54E8A555-57D0-4A80-A323-DB0E764F0ED7}"/>
                  </a:ext>
                </a:extLst>
              </p:cNvPr>
              <p:cNvSpPr txBox="1"/>
              <p:nvPr/>
            </p:nvSpPr>
            <p:spPr>
              <a:xfrm>
                <a:off x="6140961" y="1400818"/>
                <a:ext cx="2580044" cy="884858"/>
              </a:xfrm>
              <a:custGeom>
                <a:avLst/>
                <a:gdLst>
                  <a:gd name="connsiteX0" fmla="*/ 0 w 2580044"/>
                  <a:gd name="connsiteY0" fmla="*/ 0 h 884858"/>
                  <a:gd name="connsiteX1" fmla="*/ 593410 w 2580044"/>
                  <a:gd name="connsiteY1" fmla="*/ 0 h 884858"/>
                  <a:gd name="connsiteX2" fmla="*/ 1264222 w 2580044"/>
                  <a:gd name="connsiteY2" fmla="*/ 0 h 884858"/>
                  <a:gd name="connsiteX3" fmla="*/ 1831831 w 2580044"/>
                  <a:gd name="connsiteY3" fmla="*/ 0 h 884858"/>
                  <a:gd name="connsiteX4" fmla="*/ 2580044 w 2580044"/>
                  <a:gd name="connsiteY4" fmla="*/ 0 h 884858"/>
                  <a:gd name="connsiteX5" fmla="*/ 2580044 w 2580044"/>
                  <a:gd name="connsiteY5" fmla="*/ 442429 h 884858"/>
                  <a:gd name="connsiteX6" fmla="*/ 2580044 w 2580044"/>
                  <a:gd name="connsiteY6" fmla="*/ 884858 h 884858"/>
                  <a:gd name="connsiteX7" fmla="*/ 1883432 w 2580044"/>
                  <a:gd name="connsiteY7" fmla="*/ 884858 h 884858"/>
                  <a:gd name="connsiteX8" fmla="*/ 1315822 w 2580044"/>
                  <a:gd name="connsiteY8" fmla="*/ 884858 h 884858"/>
                  <a:gd name="connsiteX9" fmla="*/ 696612 w 2580044"/>
                  <a:gd name="connsiteY9" fmla="*/ 884858 h 884858"/>
                  <a:gd name="connsiteX10" fmla="*/ 0 w 2580044"/>
                  <a:gd name="connsiteY10" fmla="*/ 884858 h 884858"/>
                  <a:gd name="connsiteX11" fmla="*/ 0 w 2580044"/>
                  <a:gd name="connsiteY11" fmla="*/ 433580 h 884858"/>
                  <a:gd name="connsiteX12" fmla="*/ 0 w 2580044"/>
                  <a:gd name="connsiteY12" fmla="*/ 0 h 88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0044" h="884858" extrusionOk="0">
                    <a:moveTo>
                      <a:pt x="0" y="0"/>
                    </a:moveTo>
                    <a:cubicBezTo>
                      <a:pt x="246304" y="-9942"/>
                      <a:pt x="356397" y="-20782"/>
                      <a:pt x="593410" y="0"/>
                    </a:cubicBezTo>
                    <a:cubicBezTo>
                      <a:pt x="830423" y="20782"/>
                      <a:pt x="1063348" y="-28139"/>
                      <a:pt x="1264222" y="0"/>
                    </a:cubicBezTo>
                    <a:cubicBezTo>
                      <a:pt x="1465096" y="28139"/>
                      <a:pt x="1573927" y="6493"/>
                      <a:pt x="1831831" y="0"/>
                    </a:cubicBezTo>
                    <a:cubicBezTo>
                      <a:pt x="2089735" y="-6493"/>
                      <a:pt x="2223733" y="25247"/>
                      <a:pt x="2580044" y="0"/>
                    </a:cubicBezTo>
                    <a:cubicBezTo>
                      <a:pt x="2574206" y="133158"/>
                      <a:pt x="2561034" y="276745"/>
                      <a:pt x="2580044" y="442429"/>
                    </a:cubicBezTo>
                    <a:cubicBezTo>
                      <a:pt x="2599054" y="608113"/>
                      <a:pt x="2573393" y="671333"/>
                      <a:pt x="2580044" y="884858"/>
                    </a:cubicBezTo>
                    <a:cubicBezTo>
                      <a:pt x="2249488" y="893476"/>
                      <a:pt x="2169558" y="863668"/>
                      <a:pt x="1883432" y="884858"/>
                    </a:cubicBezTo>
                    <a:cubicBezTo>
                      <a:pt x="1597306" y="906048"/>
                      <a:pt x="1495181" y="909929"/>
                      <a:pt x="1315822" y="884858"/>
                    </a:cubicBezTo>
                    <a:cubicBezTo>
                      <a:pt x="1136463" y="859788"/>
                      <a:pt x="906797" y="875992"/>
                      <a:pt x="696612" y="884858"/>
                    </a:cubicBezTo>
                    <a:cubicBezTo>
                      <a:pt x="486427" y="893725"/>
                      <a:pt x="187681" y="867663"/>
                      <a:pt x="0" y="884858"/>
                    </a:cubicBezTo>
                    <a:cubicBezTo>
                      <a:pt x="12232" y="712608"/>
                      <a:pt x="8237" y="552054"/>
                      <a:pt x="0" y="433580"/>
                    </a:cubicBezTo>
                    <a:cubicBezTo>
                      <a:pt x="-8237" y="315106"/>
                      <a:pt x="-16658" y="192724"/>
                      <a:pt x="0" y="0"/>
                    </a:cubicBezTo>
                    <a:close/>
                  </a:path>
                </a:pathLst>
              </a:custGeom>
              <a:noFill/>
              <a:ln w="12700">
                <a:solidFill>
                  <a:schemeClr val="accent4"/>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rPr>
                  <a:t>Bump på vejen:</a:t>
                </a:r>
              </a:p>
              <a:p>
                <a:endPar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CDC90873-EFF3-4284-9BB7-7DCEB2F91F40}"/>
                  </a:ext>
                </a:extLst>
              </p:cNvPr>
              <p:cNvSpPr txBox="1"/>
              <p:nvPr/>
            </p:nvSpPr>
            <p:spPr>
              <a:xfrm>
                <a:off x="6140923" y="2388888"/>
                <a:ext cx="2580043" cy="969496"/>
              </a:xfrm>
              <a:custGeom>
                <a:avLst/>
                <a:gdLst>
                  <a:gd name="connsiteX0" fmla="*/ 0 w 2580043"/>
                  <a:gd name="connsiteY0" fmla="*/ 0 h 969496"/>
                  <a:gd name="connsiteX1" fmla="*/ 593410 w 2580043"/>
                  <a:gd name="connsiteY1" fmla="*/ 0 h 969496"/>
                  <a:gd name="connsiteX2" fmla="*/ 1264221 w 2580043"/>
                  <a:gd name="connsiteY2" fmla="*/ 0 h 969496"/>
                  <a:gd name="connsiteX3" fmla="*/ 1831831 w 2580043"/>
                  <a:gd name="connsiteY3" fmla="*/ 0 h 969496"/>
                  <a:gd name="connsiteX4" fmla="*/ 2580043 w 2580043"/>
                  <a:gd name="connsiteY4" fmla="*/ 0 h 969496"/>
                  <a:gd name="connsiteX5" fmla="*/ 2580043 w 2580043"/>
                  <a:gd name="connsiteY5" fmla="*/ 484748 h 969496"/>
                  <a:gd name="connsiteX6" fmla="*/ 2580043 w 2580043"/>
                  <a:gd name="connsiteY6" fmla="*/ 969496 h 969496"/>
                  <a:gd name="connsiteX7" fmla="*/ 1883431 w 2580043"/>
                  <a:gd name="connsiteY7" fmla="*/ 969496 h 969496"/>
                  <a:gd name="connsiteX8" fmla="*/ 1315822 w 2580043"/>
                  <a:gd name="connsiteY8" fmla="*/ 969496 h 969496"/>
                  <a:gd name="connsiteX9" fmla="*/ 696612 w 2580043"/>
                  <a:gd name="connsiteY9" fmla="*/ 969496 h 969496"/>
                  <a:gd name="connsiteX10" fmla="*/ 0 w 2580043"/>
                  <a:gd name="connsiteY10" fmla="*/ 969496 h 969496"/>
                  <a:gd name="connsiteX11" fmla="*/ 0 w 2580043"/>
                  <a:gd name="connsiteY11" fmla="*/ 475053 h 969496"/>
                  <a:gd name="connsiteX12" fmla="*/ 0 w 2580043"/>
                  <a:gd name="connsiteY12" fmla="*/ 0 h 9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0043" h="969496" extrusionOk="0">
                    <a:moveTo>
                      <a:pt x="0" y="0"/>
                    </a:moveTo>
                    <a:cubicBezTo>
                      <a:pt x="246304" y="-9942"/>
                      <a:pt x="356397" y="-20782"/>
                      <a:pt x="593410" y="0"/>
                    </a:cubicBezTo>
                    <a:cubicBezTo>
                      <a:pt x="830423" y="20782"/>
                      <a:pt x="1069463" y="-24985"/>
                      <a:pt x="1264221" y="0"/>
                    </a:cubicBezTo>
                    <a:cubicBezTo>
                      <a:pt x="1458979" y="24985"/>
                      <a:pt x="1572508" y="-159"/>
                      <a:pt x="1831831" y="0"/>
                    </a:cubicBezTo>
                    <a:cubicBezTo>
                      <a:pt x="2091154" y="159"/>
                      <a:pt x="2224178" y="29901"/>
                      <a:pt x="2580043" y="0"/>
                    </a:cubicBezTo>
                    <a:cubicBezTo>
                      <a:pt x="2603840" y="216777"/>
                      <a:pt x="2574566" y="372860"/>
                      <a:pt x="2580043" y="484748"/>
                    </a:cubicBezTo>
                    <a:cubicBezTo>
                      <a:pt x="2585520" y="596636"/>
                      <a:pt x="2577377" y="786252"/>
                      <a:pt x="2580043" y="969496"/>
                    </a:cubicBezTo>
                    <a:cubicBezTo>
                      <a:pt x="2249487" y="978114"/>
                      <a:pt x="2169557" y="948306"/>
                      <a:pt x="1883431" y="969496"/>
                    </a:cubicBezTo>
                    <a:cubicBezTo>
                      <a:pt x="1597305" y="990686"/>
                      <a:pt x="1493699" y="991282"/>
                      <a:pt x="1315822" y="969496"/>
                    </a:cubicBezTo>
                    <a:cubicBezTo>
                      <a:pt x="1137945" y="947710"/>
                      <a:pt x="906797" y="960630"/>
                      <a:pt x="696612" y="969496"/>
                    </a:cubicBezTo>
                    <a:cubicBezTo>
                      <a:pt x="486427" y="978363"/>
                      <a:pt x="187681" y="952301"/>
                      <a:pt x="0" y="969496"/>
                    </a:cubicBezTo>
                    <a:cubicBezTo>
                      <a:pt x="16617" y="792795"/>
                      <a:pt x="11021" y="692350"/>
                      <a:pt x="0" y="475053"/>
                    </a:cubicBezTo>
                    <a:cubicBezTo>
                      <a:pt x="-11021" y="257756"/>
                      <a:pt x="-6067" y="200356"/>
                      <a:pt x="0" y="0"/>
                    </a:cubicBezTo>
                    <a:close/>
                  </a:path>
                </a:pathLst>
              </a:custGeom>
              <a:noFill/>
              <a:ln w="12700">
                <a:solidFill>
                  <a:schemeClr val="accent4"/>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rPr>
                  <a:t>Hvordan opstår bumpet?</a:t>
                </a:r>
              </a:p>
              <a:p>
                <a:endPar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6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p:txBody>
          </p:sp>
        </p:grpSp>
      </p:grpSp>
      <p:sp>
        <p:nvSpPr>
          <p:cNvPr id="130" name="TextBox 129">
            <a:extLst>
              <a:ext uri="{FF2B5EF4-FFF2-40B4-BE49-F238E27FC236}">
                <a16:creationId xmlns:a16="http://schemas.microsoft.com/office/drawing/2014/main" id="{A8F52525-1831-426D-9802-7B4263DBF3FA}"/>
              </a:ext>
            </a:extLst>
          </p:cNvPr>
          <p:cNvSpPr txBox="1"/>
          <p:nvPr/>
        </p:nvSpPr>
        <p:spPr>
          <a:xfrm>
            <a:off x="5634871" y="3734063"/>
            <a:ext cx="526441" cy="138499"/>
          </a:xfrm>
          <a:prstGeom prst="rect">
            <a:avLst/>
          </a:prstGeom>
          <a:noFill/>
        </p:spPr>
        <p:txBody>
          <a:bodyPr wrap="square" lIns="0" tIns="0" rIns="0" bIns="0" rtlCol="0">
            <a:spAutoFit/>
          </a:bodyPr>
          <a:lstStyle/>
          <a:p>
            <a:pPr algn="ctr"/>
            <a:r>
              <a:rPr lang="da-DK" sz="900" dirty="0">
                <a:solidFill>
                  <a:schemeClr val="bg1"/>
                </a:solidFill>
                <a:latin typeface="Quicksand" panose="020B0604020202020204"/>
              </a:rPr>
              <a:t>20-30 min.</a:t>
            </a:r>
            <a:endParaRPr lang="da-DK" sz="1000" dirty="0">
              <a:solidFill>
                <a:schemeClr val="bg1"/>
              </a:solidFill>
              <a:latin typeface="Quicksand" panose="020B0604020202020204"/>
            </a:endParaRPr>
          </a:p>
        </p:txBody>
      </p:sp>
      <p:sp>
        <p:nvSpPr>
          <p:cNvPr id="137" name="TextBox 136">
            <a:extLst>
              <a:ext uri="{FF2B5EF4-FFF2-40B4-BE49-F238E27FC236}">
                <a16:creationId xmlns:a16="http://schemas.microsoft.com/office/drawing/2014/main" id="{DF779D51-EAA5-4E39-AF67-134EB8D48B9A}"/>
              </a:ext>
            </a:extLst>
          </p:cNvPr>
          <p:cNvSpPr txBox="1"/>
          <p:nvPr/>
        </p:nvSpPr>
        <p:spPr>
          <a:xfrm flipH="1">
            <a:off x="251845" y="4993291"/>
            <a:ext cx="201733" cy="492443"/>
          </a:xfrm>
          <a:prstGeom prst="rect">
            <a:avLst/>
          </a:prstGeom>
          <a:solidFill>
            <a:srgbClr val="FFE7DD"/>
          </a:solidFill>
        </p:spPr>
        <p:txBody>
          <a:bodyPr wrap="square" lIns="0" tIns="0" rIns="0" bIns="0" rtlCol="0">
            <a:spAutoFit/>
          </a:bodyPr>
          <a:lstStyle/>
          <a:p>
            <a:r>
              <a:rPr lang="da-DK" sz="3200" b="1" dirty="0">
                <a:solidFill>
                  <a:schemeClr val="accent4">
                    <a:lumMod val="75000"/>
                  </a:schemeClr>
                </a:solidFill>
                <a:latin typeface="Amatic SC" panose="00000500000000000000" pitchFamily="2" charset="-79"/>
                <a:cs typeface="Amatic SC" panose="00000500000000000000" pitchFamily="2" charset="-79"/>
              </a:rPr>
              <a:t>1</a:t>
            </a:r>
          </a:p>
        </p:txBody>
      </p:sp>
      <p:sp>
        <p:nvSpPr>
          <p:cNvPr id="138" name="TextBox 137">
            <a:extLst>
              <a:ext uri="{FF2B5EF4-FFF2-40B4-BE49-F238E27FC236}">
                <a16:creationId xmlns:a16="http://schemas.microsoft.com/office/drawing/2014/main" id="{9D80F709-317A-444E-97A8-B67543BFF37D}"/>
              </a:ext>
            </a:extLst>
          </p:cNvPr>
          <p:cNvSpPr txBox="1"/>
          <p:nvPr/>
        </p:nvSpPr>
        <p:spPr>
          <a:xfrm>
            <a:off x="6037789" y="6025319"/>
            <a:ext cx="168644" cy="492443"/>
          </a:xfrm>
          <a:prstGeom prst="rect">
            <a:avLst/>
          </a:prstGeom>
          <a:solidFill>
            <a:srgbClr val="FFE7DD"/>
          </a:solidFill>
        </p:spPr>
        <p:txBody>
          <a:bodyPr wrap="square" lIns="0" tIns="0" rIns="0" bIns="0" rtlCol="0">
            <a:spAutoFit/>
          </a:bodyPr>
          <a:lstStyle/>
          <a:p>
            <a:r>
              <a:rPr lang="da-DK" sz="3200" b="1" dirty="0">
                <a:solidFill>
                  <a:schemeClr val="accent4">
                    <a:lumMod val="75000"/>
                  </a:schemeClr>
                </a:solidFill>
                <a:latin typeface="Amatic SC" panose="00000500000000000000" pitchFamily="2" charset="-79"/>
                <a:cs typeface="Amatic SC" panose="00000500000000000000" pitchFamily="2" charset="-79"/>
              </a:rPr>
              <a:t>4</a:t>
            </a:r>
          </a:p>
        </p:txBody>
      </p:sp>
      <p:sp>
        <p:nvSpPr>
          <p:cNvPr id="139" name="TextBox 138">
            <a:extLst>
              <a:ext uri="{FF2B5EF4-FFF2-40B4-BE49-F238E27FC236}">
                <a16:creationId xmlns:a16="http://schemas.microsoft.com/office/drawing/2014/main" id="{53CEE5E8-973C-4367-A314-8CD9D8493AC1}"/>
              </a:ext>
            </a:extLst>
          </p:cNvPr>
          <p:cNvSpPr txBox="1"/>
          <p:nvPr/>
        </p:nvSpPr>
        <p:spPr>
          <a:xfrm>
            <a:off x="3269509" y="4767954"/>
            <a:ext cx="2865090" cy="931024"/>
          </a:xfrm>
          <a:custGeom>
            <a:avLst/>
            <a:gdLst>
              <a:gd name="connsiteX0" fmla="*/ 0 w 2865090"/>
              <a:gd name="connsiteY0" fmla="*/ 0 h 931024"/>
              <a:gd name="connsiteX1" fmla="*/ 515716 w 2865090"/>
              <a:gd name="connsiteY1" fmla="*/ 0 h 931024"/>
              <a:gd name="connsiteX2" fmla="*/ 1117385 w 2865090"/>
              <a:gd name="connsiteY2" fmla="*/ 0 h 931024"/>
              <a:gd name="connsiteX3" fmla="*/ 1604450 w 2865090"/>
              <a:gd name="connsiteY3" fmla="*/ 0 h 931024"/>
              <a:gd name="connsiteX4" fmla="*/ 2120167 w 2865090"/>
              <a:gd name="connsiteY4" fmla="*/ 0 h 931024"/>
              <a:gd name="connsiteX5" fmla="*/ 2865090 w 2865090"/>
              <a:gd name="connsiteY5" fmla="*/ 0 h 931024"/>
              <a:gd name="connsiteX6" fmla="*/ 2865090 w 2865090"/>
              <a:gd name="connsiteY6" fmla="*/ 465512 h 931024"/>
              <a:gd name="connsiteX7" fmla="*/ 2865090 w 2865090"/>
              <a:gd name="connsiteY7" fmla="*/ 931024 h 931024"/>
              <a:gd name="connsiteX8" fmla="*/ 2263421 w 2865090"/>
              <a:gd name="connsiteY8" fmla="*/ 931024 h 931024"/>
              <a:gd name="connsiteX9" fmla="*/ 1719054 w 2865090"/>
              <a:gd name="connsiteY9" fmla="*/ 931024 h 931024"/>
              <a:gd name="connsiteX10" fmla="*/ 1146036 w 2865090"/>
              <a:gd name="connsiteY10" fmla="*/ 931024 h 931024"/>
              <a:gd name="connsiteX11" fmla="*/ 544367 w 2865090"/>
              <a:gd name="connsiteY11" fmla="*/ 931024 h 931024"/>
              <a:gd name="connsiteX12" fmla="*/ 0 w 2865090"/>
              <a:gd name="connsiteY12" fmla="*/ 931024 h 931024"/>
              <a:gd name="connsiteX13" fmla="*/ 0 w 2865090"/>
              <a:gd name="connsiteY13" fmla="*/ 446892 h 931024"/>
              <a:gd name="connsiteX14" fmla="*/ 0 w 2865090"/>
              <a:gd name="connsiteY14" fmla="*/ 0 h 93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5090" h="931024" extrusionOk="0">
                <a:moveTo>
                  <a:pt x="0" y="0"/>
                </a:moveTo>
                <a:cubicBezTo>
                  <a:pt x="223491" y="1899"/>
                  <a:pt x="258219" y="-4230"/>
                  <a:pt x="515716" y="0"/>
                </a:cubicBezTo>
                <a:cubicBezTo>
                  <a:pt x="773213" y="4230"/>
                  <a:pt x="921101" y="-20162"/>
                  <a:pt x="1117385" y="0"/>
                </a:cubicBezTo>
                <a:cubicBezTo>
                  <a:pt x="1313669" y="20162"/>
                  <a:pt x="1364197" y="18088"/>
                  <a:pt x="1604450" y="0"/>
                </a:cubicBezTo>
                <a:cubicBezTo>
                  <a:pt x="1844704" y="-18088"/>
                  <a:pt x="1867034" y="11064"/>
                  <a:pt x="2120167" y="0"/>
                </a:cubicBezTo>
                <a:cubicBezTo>
                  <a:pt x="2373300" y="-11064"/>
                  <a:pt x="2575912" y="-16489"/>
                  <a:pt x="2865090" y="0"/>
                </a:cubicBezTo>
                <a:cubicBezTo>
                  <a:pt x="2881052" y="137505"/>
                  <a:pt x="2879166" y="312478"/>
                  <a:pt x="2865090" y="465512"/>
                </a:cubicBezTo>
                <a:cubicBezTo>
                  <a:pt x="2851014" y="618546"/>
                  <a:pt x="2886733" y="783727"/>
                  <a:pt x="2865090" y="931024"/>
                </a:cubicBezTo>
                <a:cubicBezTo>
                  <a:pt x="2727929" y="904758"/>
                  <a:pt x="2554838" y="957286"/>
                  <a:pt x="2263421" y="931024"/>
                </a:cubicBezTo>
                <a:cubicBezTo>
                  <a:pt x="1972004" y="904762"/>
                  <a:pt x="1828618" y="938460"/>
                  <a:pt x="1719054" y="931024"/>
                </a:cubicBezTo>
                <a:cubicBezTo>
                  <a:pt x="1609490" y="923588"/>
                  <a:pt x="1271735" y="921442"/>
                  <a:pt x="1146036" y="931024"/>
                </a:cubicBezTo>
                <a:cubicBezTo>
                  <a:pt x="1020337" y="940606"/>
                  <a:pt x="805949" y="908604"/>
                  <a:pt x="544367" y="931024"/>
                </a:cubicBezTo>
                <a:cubicBezTo>
                  <a:pt x="282785" y="953444"/>
                  <a:pt x="149444" y="932884"/>
                  <a:pt x="0" y="931024"/>
                </a:cubicBezTo>
                <a:cubicBezTo>
                  <a:pt x="1452" y="756520"/>
                  <a:pt x="11319" y="545911"/>
                  <a:pt x="0" y="446892"/>
                </a:cubicBezTo>
                <a:cubicBezTo>
                  <a:pt x="-11319" y="347873"/>
                  <a:pt x="10442" y="97026"/>
                  <a:pt x="0" y="0"/>
                </a:cubicBezTo>
                <a:close/>
              </a:path>
            </a:pathLst>
          </a:custGeom>
          <a:noFill/>
          <a:ln w="12700">
            <a:solidFill>
              <a:schemeClr val="accent4"/>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105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rPr>
              <a:t>Hvordan kan vi overkomme bumpet?</a:t>
            </a: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4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b="1"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a:p>
            <a:endParaRPr lang="da-DK" sz="1000" dirty="0">
              <a:solidFill>
                <a:schemeClr val="accent4">
                  <a:lumMod val="75000"/>
                </a:schemeClr>
              </a:solidFill>
              <a:latin typeface="Quicksand" panose="020B0604020202020204"/>
              <a:ea typeface="Calibri" panose="020F0502020204030204" pitchFamily="34" charset="0"/>
              <a:cs typeface="Times New Roman" panose="02020603050405020304" pitchFamily="18" charset="0"/>
            </a:endParaRPr>
          </a:p>
        </p:txBody>
      </p:sp>
      <p:sp>
        <p:nvSpPr>
          <p:cNvPr id="141" name="TextBox 140">
            <a:extLst>
              <a:ext uri="{FF2B5EF4-FFF2-40B4-BE49-F238E27FC236}">
                <a16:creationId xmlns:a16="http://schemas.microsoft.com/office/drawing/2014/main" id="{E4DD8FFC-5147-4705-9852-03BCE386BE5C}"/>
              </a:ext>
            </a:extLst>
          </p:cNvPr>
          <p:cNvSpPr txBox="1"/>
          <p:nvPr/>
        </p:nvSpPr>
        <p:spPr>
          <a:xfrm>
            <a:off x="278218" y="5993397"/>
            <a:ext cx="175360" cy="492443"/>
          </a:xfrm>
          <a:prstGeom prst="rect">
            <a:avLst/>
          </a:prstGeom>
          <a:solidFill>
            <a:srgbClr val="FFE7DD"/>
          </a:solidFill>
        </p:spPr>
        <p:txBody>
          <a:bodyPr wrap="square" lIns="0" tIns="0" rIns="0" bIns="0" rtlCol="0">
            <a:spAutoFit/>
          </a:bodyPr>
          <a:lstStyle/>
          <a:p>
            <a:r>
              <a:rPr lang="da-DK" sz="3200" b="1" dirty="0">
                <a:solidFill>
                  <a:schemeClr val="accent4">
                    <a:lumMod val="75000"/>
                  </a:schemeClr>
                </a:solidFill>
                <a:latin typeface="Amatic SC" panose="00000500000000000000" pitchFamily="2" charset="-79"/>
                <a:cs typeface="Amatic SC" panose="00000500000000000000" pitchFamily="2" charset="-79"/>
              </a:rPr>
              <a:t>2</a:t>
            </a:r>
          </a:p>
        </p:txBody>
      </p:sp>
      <p:sp>
        <p:nvSpPr>
          <p:cNvPr id="133" name="TextBox 132">
            <a:extLst>
              <a:ext uri="{FF2B5EF4-FFF2-40B4-BE49-F238E27FC236}">
                <a16:creationId xmlns:a16="http://schemas.microsoft.com/office/drawing/2014/main" id="{FD31B549-727B-4B16-A383-898119DCC68C}"/>
              </a:ext>
            </a:extLst>
          </p:cNvPr>
          <p:cNvSpPr txBox="1"/>
          <p:nvPr/>
        </p:nvSpPr>
        <p:spPr>
          <a:xfrm>
            <a:off x="6022727" y="4981087"/>
            <a:ext cx="189753" cy="492443"/>
          </a:xfrm>
          <a:prstGeom prst="rect">
            <a:avLst/>
          </a:prstGeom>
          <a:solidFill>
            <a:srgbClr val="FFE7DD"/>
          </a:solidFill>
        </p:spPr>
        <p:txBody>
          <a:bodyPr wrap="square" lIns="0" tIns="0" rIns="0" bIns="0" rtlCol="0">
            <a:spAutoFit/>
          </a:bodyPr>
          <a:lstStyle/>
          <a:p>
            <a:r>
              <a:rPr lang="da-DK" sz="3200" b="1" dirty="0">
                <a:solidFill>
                  <a:schemeClr val="accent4">
                    <a:lumMod val="75000"/>
                  </a:schemeClr>
                </a:solidFill>
                <a:latin typeface="Amatic SC" panose="00000500000000000000" pitchFamily="2" charset="-79"/>
                <a:cs typeface="Amatic SC" panose="00000500000000000000" pitchFamily="2" charset="-79"/>
              </a:rPr>
              <a:t>3</a:t>
            </a:r>
          </a:p>
        </p:txBody>
      </p:sp>
      <p:sp>
        <p:nvSpPr>
          <p:cNvPr id="142" name="TextBox 141">
            <a:extLst>
              <a:ext uri="{FF2B5EF4-FFF2-40B4-BE49-F238E27FC236}">
                <a16:creationId xmlns:a16="http://schemas.microsoft.com/office/drawing/2014/main" id="{25FB7B78-05C6-412F-A9E3-6F9A19A3F741}"/>
              </a:ext>
            </a:extLst>
          </p:cNvPr>
          <p:cNvSpPr txBox="1"/>
          <p:nvPr/>
        </p:nvSpPr>
        <p:spPr>
          <a:xfrm>
            <a:off x="10029697" y="4592575"/>
            <a:ext cx="1772714" cy="369332"/>
          </a:xfrm>
          <a:prstGeom prst="rect">
            <a:avLst/>
          </a:prstGeom>
          <a:noFill/>
        </p:spPr>
        <p:txBody>
          <a:bodyPr wrap="square" lIns="0" tIns="0" rIns="0" bIns="0" rtlCol="0">
            <a:spAutoFit/>
          </a:bodyPr>
          <a:lstStyle/>
          <a:p>
            <a:r>
              <a:rPr lang="da-DK" sz="800" dirty="0">
                <a:latin typeface="Quicksand" panose="020B0604020202020204"/>
              </a:rPr>
              <a:t>Destinationen er…</a:t>
            </a:r>
          </a:p>
          <a:p>
            <a:endParaRPr lang="da-DK" sz="800" dirty="0">
              <a:latin typeface="Quicksand" panose="020B0604020202020204"/>
            </a:endParaRPr>
          </a:p>
          <a:p>
            <a:endParaRPr lang="da-DK" sz="800" dirty="0">
              <a:latin typeface="Quicksand" panose="020B0604020202020204"/>
            </a:endParaRPr>
          </a:p>
        </p:txBody>
      </p:sp>
      <p:sp>
        <p:nvSpPr>
          <p:cNvPr id="144" name="TextBox 143">
            <a:extLst>
              <a:ext uri="{FF2B5EF4-FFF2-40B4-BE49-F238E27FC236}">
                <a16:creationId xmlns:a16="http://schemas.microsoft.com/office/drawing/2014/main" id="{0B1DA4B0-7F87-40C1-8DE1-15ECE7965EE3}"/>
              </a:ext>
            </a:extLst>
          </p:cNvPr>
          <p:cNvSpPr txBox="1"/>
          <p:nvPr/>
        </p:nvSpPr>
        <p:spPr>
          <a:xfrm>
            <a:off x="9628007" y="5678706"/>
            <a:ext cx="1772714" cy="369332"/>
          </a:xfrm>
          <a:prstGeom prst="rect">
            <a:avLst/>
          </a:prstGeom>
          <a:noFill/>
        </p:spPr>
        <p:txBody>
          <a:bodyPr wrap="square" lIns="0" tIns="0" rIns="0" bIns="0" rtlCol="0">
            <a:spAutoFit/>
          </a:bodyPr>
          <a:lstStyle/>
          <a:p>
            <a:r>
              <a:rPr lang="da-DK" sz="800" dirty="0">
                <a:latin typeface="Quicksand" panose="020B0604020202020204"/>
              </a:rPr>
              <a:t>Chaufføren er…</a:t>
            </a:r>
          </a:p>
          <a:p>
            <a:endParaRPr lang="da-DK" sz="800" dirty="0">
              <a:latin typeface="Quicksand" panose="020B0604020202020204"/>
            </a:endParaRPr>
          </a:p>
          <a:p>
            <a:endParaRPr lang="da-DK" sz="800" dirty="0">
              <a:latin typeface="Quicksand" panose="020B0604020202020204"/>
            </a:endParaRPr>
          </a:p>
        </p:txBody>
      </p:sp>
      <p:sp>
        <p:nvSpPr>
          <p:cNvPr id="145" name="TextBox 144">
            <a:extLst>
              <a:ext uri="{FF2B5EF4-FFF2-40B4-BE49-F238E27FC236}">
                <a16:creationId xmlns:a16="http://schemas.microsoft.com/office/drawing/2014/main" id="{A1719198-6D97-463A-9321-7AD8D0742991}"/>
              </a:ext>
            </a:extLst>
          </p:cNvPr>
          <p:cNvSpPr txBox="1"/>
          <p:nvPr/>
        </p:nvSpPr>
        <p:spPr>
          <a:xfrm>
            <a:off x="9705032" y="5005304"/>
            <a:ext cx="1772714" cy="369332"/>
          </a:xfrm>
          <a:prstGeom prst="rect">
            <a:avLst/>
          </a:prstGeom>
          <a:noFill/>
        </p:spPr>
        <p:txBody>
          <a:bodyPr wrap="square" lIns="0" tIns="0" rIns="0" bIns="0" rtlCol="0">
            <a:spAutoFit/>
          </a:bodyPr>
          <a:lstStyle/>
          <a:p>
            <a:r>
              <a:rPr lang="da-DK" sz="800" dirty="0">
                <a:latin typeface="Quicksand" panose="020B0604020202020204"/>
              </a:rPr>
              <a:t>Motoren er…</a:t>
            </a:r>
          </a:p>
          <a:p>
            <a:endParaRPr lang="da-DK" sz="800" dirty="0">
              <a:latin typeface="Quicksand" panose="020B0604020202020204"/>
            </a:endParaRPr>
          </a:p>
          <a:p>
            <a:endParaRPr lang="da-DK" sz="800" dirty="0">
              <a:latin typeface="Quicksand" panose="020B0604020202020204"/>
            </a:endParaRPr>
          </a:p>
        </p:txBody>
      </p:sp>
      <p:sp>
        <p:nvSpPr>
          <p:cNvPr id="146" name="TextBox 145">
            <a:extLst>
              <a:ext uri="{FF2B5EF4-FFF2-40B4-BE49-F238E27FC236}">
                <a16:creationId xmlns:a16="http://schemas.microsoft.com/office/drawing/2014/main" id="{2B028C22-EE27-4410-97AD-E75AE50B7E7A}"/>
              </a:ext>
            </a:extLst>
          </p:cNvPr>
          <p:cNvSpPr txBox="1"/>
          <p:nvPr/>
        </p:nvSpPr>
        <p:spPr>
          <a:xfrm>
            <a:off x="7047777" y="6397402"/>
            <a:ext cx="1772714" cy="123111"/>
          </a:xfrm>
          <a:prstGeom prst="rect">
            <a:avLst/>
          </a:prstGeom>
          <a:noFill/>
        </p:spPr>
        <p:txBody>
          <a:bodyPr wrap="square" lIns="0" tIns="0" rIns="0" bIns="0" rtlCol="0">
            <a:spAutoFit/>
          </a:bodyPr>
          <a:lstStyle/>
          <a:p>
            <a:r>
              <a:rPr lang="da-DK" sz="800" dirty="0">
                <a:latin typeface="Quicksand" panose="020B0604020202020204"/>
              </a:rPr>
              <a:t>Vi kører i pit…</a:t>
            </a:r>
          </a:p>
        </p:txBody>
      </p:sp>
      <p:sp>
        <p:nvSpPr>
          <p:cNvPr id="147" name="TextBox 146">
            <a:extLst>
              <a:ext uri="{FF2B5EF4-FFF2-40B4-BE49-F238E27FC236}">
                <a16:creationId xmlns:a16="http://schemas.microsoft.com/office/drawing/2014/main" id="{F7903DF7-4D5C-4329-807B-077ABDA8A868}"/>
              </a:ext>
            </a:extLst>
          </p:cNvPr>
          <p:cNvSpPr txBox="1"/>
          <p:nvPr/>
        </p:nvSpPr>
        <p:spPr>
          <a:xfrm>
            <a:off x="7084829" y="5143435"/>
            <a:ext cx="1772714" cy="369332"/>
          </a:xfrm>
          <a:prstGeom prst="rect">
            <a:avLst/>
          </a:prstGeom>
          <a:noFill/>
        </p:spPr>
        <p:txBody>
          <a:bodyPr wrap="square" lIns="0" tIns="0" rIns="0" bIns="0" rtlCol="0">
            <a:spAutoFit/>
          </a:bodyPr>
          <a:lstStyle/>
          <a:p>
            <a:r>
              <a:rPr lang="da-DK" sz="800" dirty="0">
                <a:latin typeface="Quicksand" panose="020B0604020202020204"/>
              </a:rPr>
              <a:t>Destinationen er…</a:t>
            </a:r>
          </a:p>
          <a:p>
            <a:endParaRPr lang="da-DK" sz="800" dirty="0">
              <a:latin typeface="Quicksand" panose="020B0604020202020204"/>
            </a:endParaRPr>
          </a:p>
          <a:p>
            <a:endParaRPr lang="da-DK" sz="800" dirty="0">
              <a:latin typeface="Quicksand" panose="020B0604020202020204"/>
            </a:endParaRPr>
          </a:p>
        </p:txBody>
      </p:sp>
      <p:sp>
        <p:nvSpPr>
          <p:cNvPr id="149" name="TextBox 148">
            <a:extLst>
              <a:ext uri="{FF2B5EF4-FFF2-40B4-BE49-F238E27FC236}">
                <a16:creationId xmlns:a16="http://schemas.microsoft.com/office/drawing/2014/main" id="{E79A6E78-B408-45FD-BC5E-944F19117249}"/>
              </a:ext>
            </a:extLst>
          </p:cNvPr>
          <p:cNvSpPr txBox="1"/>
          <p:nvPr/>
        </p:nvSpPr>
        <p:spPr>
          <a:xfrm>
            <a:off x="6548034" y="5989388"/>
            <a:ext cx="1772714" cy="369332"/>
          </a:xfrm>
          <a:prstGeom prst="rect">
            <a:avLst/>
          </a:prstGeom>
          <a:noFill/>
        </p:spPr>
        <p:txBody>
          <a:bodyPr wrap="square" lIns="0" tIns="0" rIns="0" bIns="0" rtlCol="0">
            <a:spAutoFit/>
          </a:bodyPr>
          <a:lstStyle/>
          <a:p>
            <a:r>
              <a:rPr lang="da-DK" sz="800" dirty="0">
                <a:latin typeface="Quicksand" panose="020B0604020202020204"/>
              </a:rPr>
              <a:t>Chaufføren er…</a:t>
            </a:r>
          </a:p>
          <a:p>
            <a:endParaRPr lang="da-DK" sz="800" dirty="0">
              <a:latin typeface="Quicksand" panose="020B0604020202020204"/>
            </a:endParaRPr>
          </a:p>
          <a:p>
            <a:endParaRPr lang="da-DK" sz="800" dirty="0">
              <a:latin typeface="Quicksand" panose="020B0604020202020204"/>
            </a:endParaRPr>
          </a:p>
        </p:txBody>
      </p:sp>
      <p:sp>
        <p:nvSpPr>
          <p:cNvPr id="150" name="TextBox 149">
            <a:extLst>
              <a:ext uri="{FF2B5EF4-FFF2-40B4-BE49-F238E27FC236}">
                <a16:creationId xmlns:a16="http://schemas.microsoft.com/office/drawing/2014/main" id="{F3CD816B-B994-44F0-8BBD-C0A71D284CCE}"/>
              </a:ext>
            </a:extLst>
          </p:cNvPr>
          <p:cNvSpPr txBox="1"/>
          <p:nvPr/>
        </p:nvSpPr>
        <p:spPr>
          <a:xfrm>
            <a:off x="6649383" y="5522278"/>
            <a:ext cx="1772714" cy="369332"/>
          </a:xfrm>
          <a:prstGeom prst="rect">
            <a:avLst/>
          </a:prstGeom>
          <a:noFill/>
        </p:spPr>
        <p:txBody>
          <a:bodyPr wrap="square" lIns="0" tIns="0" rIns="0" bIns="0" rtlCol="0">
            <a:spAutoFit/>
          </a:bodyPr>
          <a:lstStyle/>
          <a:p>
            <a:r>
              <a:rPr lang="da-DK" sz="800" dirty="0">
                <a:latin typeface="Quicksand" panose="020B0604020202020204"/>
              </a:rPr>
              <a:t>Motoren er…</a:t>
            </a:r>
          </a:p>
          <a:p>
            <a:endParaRPr lang="da-DK" sz="800" dirty="0">
              <a:latin typeface="Quicksand" panose="020B0604020202020204"/>
            </a:endParaRPr>
          </a:p>
          <a:p>
            <a:endParaRPr lang="da-DK" sz="800" dirty="0">
              <a:latin typeface="Quicksand" panose="020B0604020202020204"/>
            </a:endParaRPr>
          </a:p>
        </p:txBody>
      </p:sp>
      <p:sp>
        <p:nvSpPr>
          <p:cNvPr id="15" name="TextBox 14">
            <a:extLst>
              <a:ext uri="{FF2B5EF4-FFF2-40B4-BE49-F238E27FC236}">
                <a16:creationId xmlns:a16="http://schemas.microsoft.com/office/drawing/2014/main" id="{E6D598FB-3E74-82F0-E500-DB65C024F775}"/>
              </a:ext>
            </a:extLst>
          </p:cNvPr>
          <p:cNvSpPr txBox="1"/>
          <p:nvPr/>
        </p:nvSpPr>
        <p:spPr>
          <a:xfrm>
            <a:off x="440130" y="2392639"/>
            <a:ext cx="3484540" cy="138499"/>
          </a:xfrm>
          <a:prstGeom prst="rect">
            <a:avLst/>
          </a:prstGeom>
          <a:noFill/>
        </p:spPr>
        <p:txBody>
          <a:bodyPr wrap="square" lIns="0" tIns="0" rIns="0" bIns="0" rtlCol="0">
            <a:spAutoFit/>
          </a:bodyPr>
          <a:lstStyle/>
          <a:p>
            <a:endParaRPr lang="da-DK" sz="900" dirty="0">
              <a:latin typeface="Quicksand" panose="020B0604020202020204"/>
            </a:endParaRPr>
          </a:p>
        </p:txBody>
      </p:sp>
      <p:sp>
        <p:nvSpPr>
          <p:cNvPr id="17" name="TextBox 16">
            <a:extLst>
              <a:ext uri="{FF2B5EF4-FFF2-40B4-BE49-F238E27FC236}">
                <a16:creationId xmlns:a16="http://schemas.microsoft.com/office/drawing/2014/main" id="{2E867A23-6FC7-38A2-C75F-7B879B1CBDCC}"/>
              </a:ext>
            </a:extLst>
          </p:cNvPr>
          <p:cNvSpPr txBox="1"/>
          <p:nvPr/>
        </p:nvSpPr>
        <p:spPr>
          <a:xfrm>
            <a:off x="468007" y="5044402"/>
            <a:ext cx="2358298" cy="500688"/>
          </a:xfrm>
          <a:prstGeom prst="rect">
            <a:avLst/>
          </a:prstGeom>
          <a:noFill/>
        </p:spPr>
        <p:txBody>
          <a:bodyPr wrap="square" lIns="0" tIns="0" rIns="0" bIns="0" rtlCol="0">
            <a:spAutoFit/>
          </a:bodyPr>
          <a:lstStyle/>
          <a:p>
            <a:endParaRPr lang="da-DK" sz="900" dirty="0">
              <a:latin typeface="Quicksand" panose="020B0604020202020204"/>
            </a:endParaRPr>
          </a:p>
        </p:txBody>
      </p:sp>
      <p:sp>
        <p:nvSpPr>
          <p:cNvPr id="19" name="TextBox 18">
            <a:extLst>
              <a:ext uri="{FF2B5EF4-FFF2-40B4-BE49-F238E27FC236}">
                <a16:creationId xmlns:a16="http://schemas.microsoft.com/office/drawing/2014/main" id="{64DE9DD0-AE67-E24B-9088-879EFB4FDE02}"/>
              </a:ext>
            </a:extLst>
          </p:cNvPr>
          <p:cNvSpPr txBox="1"/>
          <p:nvPr/>
        </p:nvSpPr>
        <p:spPr>
          <a:xfrm>
            <a:off x="592530" y="3206357"/>
            <a:ext cx="3484540" cy="138499"/>
          </a:xfrm>
          <a:prstGeom prst="rect">
            <a:avLst/>
          </a:prstGeom>
          <a:noFill/>
        </p:spPr>
        <p:txBody>
          <a:bodyPr wrap="square" lIns="0" tIns="0" rIns="0" bIns="0" rtlCol="0">
            <a:spAutoFit/>
          </a:bodyPr>
          <a:lstStyle/>
          <a:p>
            <a:endParaRPr lang="da-DK" sz="900" dirty="0">
              <a:latin typeface="Quicksand" panose="020B0604020202020204"/>
            </a:endParaRPr>
          </a:p>
        </p:txBody>
      </p:sp>
      <p:sp>
        <p:nvSpPr>
          <p:cNvPr id="20" name="TextBox 19">
            <a:extLst>
              <a:ext uri="{FF2B5EF4-FFF2-40B4-BE49-F238E27FC236}">
                <a16:creationId xmlns:a16="http://schemas.microsoft.com/office/drawing/2014/main" id="{9045C2EB-AF57-A5F4-CEDF-B021E26A977B}"/>
              </a:ext>
            </a:extLst>
          </p:cNvPr>
          <p:cNvSpPr txBox="1"/>
          <p:nvPr/>
        </p:nvSpPr>
        <p:spPr>
          <a:xfrm>
            <a:off x="3389145" y="5066992"/>
            <a:ext cx="2358298" cy="500688"/>
          </a:xfrm>
          <a:prstGeom prst="rect">
            <a:avLst/>
          </a:prstGeom>
          <a:noFill/>
        </p:spPr>
        <p:txBody>
          <a:bodyPr wrap="square" lIns="0" tIns="0" rIns="0" bIns="0" rtlCol="0">
            <a:spAutoFit/>
          </a:bodyPr>
          <a:lstStyle/>
          <a:p>
            <a:endParaRPr lang="da-DK" sz="900" dirty="0">
              <a:latin typeface="Quicksand" panose="020B0604020202020204"/>
            </a:endParaRPr>
          </a:p>
        </p:txBody>
      </p:sp>
      <p:sp>
        <p:nvSpPr>
          <p:cNvPr id="21" name="TextBox 20">
            <a:extLst>
              <a:ext uri="{FF2B5EF4-FFF2-40B4-BE49-F238E27FC236}">
                <a16:creationId xmlns:a16="http://schemas.microsoft.com/office/drawing/2014/main" id="{C008B674-43BC-5ECF-D4D8-FFAE9F06A374}"/>
              </a:ext>
            </a:extLst>
          </p:cNvPr>
          <p:cNvSpPr txBox="1"/>
          <p:nvPr/>
        </p:nvSpPr>
        <p:spPr>
          <a:xfrm>
            <a:off x="483499" y="6061972"/>
            <a:ext cx="2358298" cy="500688"/>
          </a:xfrm>
          <a:prstGeom prst="rect">
            <a:avLst/>
          </a:prstGeom>
          <a:noFill/>
        </p:spPr>
        <p:txBody>
          <a:bodyPr wrap="square" lIns="0" tIns="0" rIns="0" bIns="0" rtlCol="0">
            <a:spAutoFit/>
          </a:bodyPr>
          <a:lstStyle/>
          <a:p>
            <a:endParaRPr lang="da-DK" sz="900" dirty="0">
              <a:latin typeface="Quicksand" panose="020B0604020202020204"/>
            </a:endParaRPr>
          </a:p>
        </p:txBody>
      </p:sp>
      <p:sp>
        <p:nvSpPr>
          <p:cNvPr id="22" name="TextBox 21">
            <a:extLst>
              <a:ext uri="{FF2B5EF4-FFF2-40B4-BE49-F238E27FC236}">
                <a16:creationId xmlns:a16="http://schemas.microsoft.com/office/drawing/2014/main" id="{C98E194D-9D8A-754F-9AF8-2650C910F48D}"/>
              </a:ext>
            </a:extLst>
          </p:cNvPr>
          <p:cNvSpPr txBox="1"/>
          <p:nvPr/>
        </p:nvSpPr>
        <p:spPr>
          <a:xfrm>
            <a:off x="3373002" y="6061972"/>
            <a:ext cx="2358298" cy="500688"/>
          </a:xfrm>
          <a:prstGeom prst="rect">
            <a:avLst/>
          </a:prstGeom>
          <a:noFill/>
        </p:spPr>
        <p:txBody>
          <a:bodyPr wrap="square" lIns="0" tIns="0" rIns="0" bIns="0" rtlCol="0">
            <a:spAutoFit/>
          </a:bodyPr>
          <a:lstStyle/>
          <a:p>
            <a:endParaRPr lang="da-DK" sz="900" dirty="0">
              <a:latin typeface="Quicksand" panose="020B0604020202020204"/>
            </a:endParaRPr>
          </a:p>
        </p:txBody>
      </p:sp>
      <p:grpSp>
        <p:nvGrpSpPr>
          <p:cNvPr id="230" name="Group 229">
            <a:extLst>
              <a:ext uri="{FF2B5EF4-FFF2-40B4-BE49-F238E27FC236}">
                <a16:creationId xmlns:a16="http://schemas.microsoft.com/office/drawing/2014/main" id="{8106432F-75B7-2A50-826F-75A88CB81DC1}"/>
              </a:ext>
            </a:extLst>
          </p:cNvPr>
          <p:cNvGrpSpPr/>
          <p:nvPr/>
        </p:nvGrpSpPr>
        <p:grpSpPr>
          <a:xfrm>
            <a:off x="4302177" y="1388253"/>
            <a:ext cx="1506447" cy="1801890"/>
            <a:chOff x="4302177" y="1388253"/>
            <a:chExt cx="1506447" cy="1801890"/>
          </a:xfrm>
        </p:grpSpPr>
        <p:grpSp>
          <p:nvGrpSpPr>
            <p:cNvPr id="11" name="Group 10">
              <a:extLst>
                <a:ext uri="{FF2B5EF4-FFF2-40B4-BE49-F238E27FC236}">
                  <a16:creationId xmlns:a16="http://schemas.microsoft.com/office/drawing/2014/main" id="{3F42E417-5E73-4CB8-AEFC-76E59167AE47}"/>
                </a:ext>
              </a:extLst>
            </p:cNvPr>
            <p:cNvGrpSpPr/>
            <p:nvPr/>
          </p:nvGrpSpPr>
          <p:grpSpPr>
            <a:xfrm>
              <a:off x="4320035" y="1388253"/>
              <a:ext cx="1488589" cy="1801890"/>
              <a:chOff x="2911728" y="1028957"/>
              <a:chExt cx="1981837" cy="2481268"/>
            </a:xfrm>
          </p:grpSpPr>
          <p:grpSp>
            <p:nvGrpSpPr>
              <p:cNvPr id="10" name="Group 9">
                <a:extLst>
                  <a:ext uri="{FF2B5EF4-FFF2-40B4-BE49-F238E27FC236}">
                    <a16:creationId xmlns:a16="http://schemas.microsoft.com/office/drawing/2014/main" id="{C9C62AC7-D4A4-41B1-8BEC-4FF7ADE61F73}"/>
                  </a:ext>
                </a:extLst>
              </p:cNvPr>
              <p:cNvGrpSpPr/>
              <p:nvPr/>
            </p:nvGrpSpPr>
            <p:grpSpPr>
              <a:xfrm>
                <a:off x="2966348" y="1090409"/>
                <a:ext cx="1927217" cy="2419816"/>
                <a:chOff x="2966348" y="1090409"/>
                <a:chExt cx="1927217" cy="2419816"/>
              </a:xfrm>
            </p:grpSpPr>
            <p:pic>
              <p:nvPicPr>
                <p:cNvPr id="5" name="Graphic 4" descr="Slippery Road outline">
                  <a:extLst>
                    <a:ext uri="{FF2B5EF4-FFF2-40B4-BE49-F238E27FC236}">
                      <a16:creationId xmlns:a16="http://schemas.microsoft.com/office/drawing/2014/main" id="{DE950C26-641F-4F9A-816D-9997499FB427}"/>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28142" t="36480" r="31793" b="16820"/>
                <a:stretch/>
              </p:blipFill>
              <p:spPr>
                <a:xfrm>
                  <a:off x="2966348" y="1287711"/>
                  <a:ext cx="1906784" cy="2222514"/>
                </a:xfrm>
                <a:prstGeom prst="rect">
                  <a:avLst/>
                </a:prstGeom>
              </p:spPr>
            </p:pic>
            <p:sp>
              <p:nvSpPr>
                <p:cNvPr id="7" name="Rectangle 6">
                  <a:extLst>
                    <a:ext uri="{FF2B5EF4-FFF2-40B4-BE49-F238E27FC236}">
                      <a16:creationId xmlns:a16="http://schemas.microsoft.com/office/drawing/2014/main" id="{AF8FCDD3-C27D-421A-ADB0-3D05936D1EA3}"/>
                    </a:ext>
                  </a:extLst>
                </p:cNvPr>
                <p:cNvSpPr/>
                <p:nvPr/>
              </p:nvSpPr>
              <p:spPr>
                <a:xfrm>
                  <a:off x="4608399" y="1090409"/>
                  <a:ext cx="285166" cy="447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
            <p:nvSpPr>
              <p:cNvPr id="8" name="Rectangle 7">
                <a:extLst>
                  <a:ext uri="{FF2B5EF4-FFF2-40B4-BE49-F238E27FC236}">
                    <a16:creationId xmlns:a16="http://schemas.microsoft.com/office/drawing/2014/main" id="{A8CB495E-F62C-4DE7-9F0D-464F1CDD20B8}"/>
                  </a:ext>
                </a:extLst>
              </p:cNvPr>
              <p:cNvSpPr/>
              <p:nvPr/>
            </p:nvSpPr>
            <p:spPr>
              <a:xfrm>
                <a:off x="2911728" y="1028957"/>
                <a:ext cx="375715" cy="7220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
          <p:nvSpPr>
            <p:cNvPr id="3" name="Rectangle 2">
              <a:extLst>
                <a:ext uri="{FF2B5EF4-FFF2-40B4-BE49-F238E27FC236}">
                  <a16:creationId xmlns:a16="http://schemas.microsoft.com/office/drawing/2014/main" id="{A60DEC65-C24D-87F5-7AFF-67F3EDC58210}"/>
                </a:ext>
              </a:extLst>
            </p:cNvPr>
            <p:cNvSpPr/>
            <p:nvPr/>
          </p:nvSpPr>
          <p:spPr>
            <a:xfrm>
              <a:off x="4302177" y="1812977"/>
              <a:ext cx="214193" cy="3247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Tree>
    <p:extLst>
      <p:ext uri="{BB962C8B-B14F-4D97-AF65-F5344CB8AC3E}">
        <p14:creationId xmlns:p14="http://schemas.microsoft.com/office/powerpoint/2010/main" val="20287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extLst>
              <p:ext uri="{D42A27DB-BD31-4B8C-83A1-F6EECF244321}">
                <p14:modId xmlns:p14="http://schemas.microsoft.com/office/powerpoint/2010/main" val="1608856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B6C823C-D548-497E-B0E5-E7001B22536C}"/>
              </a:ext>
            </a:extLst>
          </p:cNvPr>
          <p:cNvSpPr/>
          <p:nvPr/>
        </p:nvSpPr>
        <p:spPr>
          <a:xfrm>
            <a:off x="79513" y="69574"/>
            <a:ext cx="12014951" cy="669698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0" name="Rectangle 9">
            <a:extLst>
              <a:ext uri="{FF2B5EF4-FFF2-40B4-BE49-F238E27FC236}">
                <a16:creationId xmlns:a16="http://schemas.microsoft.com/office/drawing/2014/main" id="{1DB41806-058F-40D3-BA23-10033CA7B704}"/>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6"/>
          </a:solidFill>
          <a:ln>
            <a:solidFill>
              <a:schemeClr val="accent6"/>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a:solidFill>
                  <a:schemeClr val="tx1"/>
                </a:solidFill>
                <a:latin typeface="Amatic SC" panose="00000500000000000000" pitchFamily="2" charset="-79"/>
                <a:cs typeface="Amatic SC" panose="00000500000000000000" pitchFamily="2" charset="-79"/>
              </a:rPr>
              <a:t>Guide til ‘hvordan kører det?’</a:t>
            </a:r>
          </a:p>
        </p:txBody>
      </p:sp>
      <p:sp>
        <p:nvSpPr>
          <p:cNvPr id="12" name="Rectangle 11">
            <a:extLst>
              <a:ext uri="{FF2B5EF4-FFF2-40B4-BE49-F238E27FC236}">
                <a16:creationId xmlns:a16="http://schemas.microsoft.com/office/drawing/2014/main" id="{802A5E53-844B-4611-86E9-EDD1431281FA}"/>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a:solidFill>
                  <a:schemeClr val="tx1"/>
                </a:solidFill>
                <a:latin typeface="Quicksand" panose="020B0604020202020204"/>
              </a:rPr>
              <a:t>TIDSANGIVELSE:</a:t>
            </a:r>
            <a:r>
              <a:rPr lang="da-DK" sz="1600">
                <a:solidFill>
                  <a:schemeClr val="tx1"/>
                </a:solidFill>
                <a:latin typeface="Quicksand" panose="020B0604020202020204"/>
              </a:rPr>
              <a:t> 10-15 MIN.</a:t>
            </a:r>
          </a:p>
        </p:txBody>
      </p:sp>
      <p:sp>
        <p:nvSpPr>
          <p:cNvPr id="22" name="Rectangle 21">
            <a:extLst>
              <a:ext uri="{FF2B5EF4-FFF2-40B4-BE49-F238E27FC236}">
                <a16:creationId xmlns:a16="http://schemas.microsoft.com/office/drawing/2014/main" id="{BD0BE9DA-D2DF-4B40-A36C-BC6D45787C53}"/>
              </a:ext>
            </a:extLst>
          </p:cNvPr>
          <p:cNvSpPr/>
          <p:nvPr/>
        </p:nvSpPr>
        <p:spPr>
          <a:xfrm>
            <a:off x="238054" y="1099167"/>
            <a:ext cx="11715892" cy="54601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600" noProof="0">
                <a:solidFill>
                  <a:schemeClr val="bg1"/>
                </a:solidFill>
                <a:latin typeface="Quicksand" panose="020B0604020202020204" charset="0"/>
              </a:rPr>
              <a:t> </a:t>
            </a:r>
          </a:p>
        </p:txBody>
      </p:sp>
      <p:pic>
        <p:nvPicPr>
          <p:cNvPr id="23" name="Graphic 22" descr="Stopwatch 25% with solid fill">
            <a:extLst>
              <a:ext uri="{FF2B5EF4-FFF2-40B4-BE49-F238E27FC236}">
                <a16:creationId xmlns:a16="http://schemas.microsoft.com/office/drawing/2014/main" id="{BE42A606-E7B7-4FE7-82BF-BF1117050E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
        <p:nvSpPr>
          <p:cNvPr id="2" name="TextBox 1">
            <a:extLst>
              <a:ext uri="{FF2B5EF4-FFF2-40B4-BE49-F238E27FC236}">
                <a16:creationId xmlns:a16="http://schemas.microsoft.com/office/drawing/2014/main" id="{24FE331F-59BD-44A1-B48A-206E4E7CF3C2}"/>
              </a:ext>
            </a:extLst>
          </p:cNvPr>
          <p:cNvSpPr txBox="1"/>
          <p:nvPr/>
        </p:nvSpPr>
        <p:spPr>
          <a:xfrm>
            <a:off x="501162" y="1389185"/>
            <a:ext cx="11254153" cy="5198603"/>
          </a:xfrm>
          <a:prstGeom prst="rect">
            <a:avLst/>
          </a:prstGeom>
          <a:noFill/>
        </p:spPr>
        <p:txBody>
          <a:bodyPr wrap="square" lIns="0" tIns="0" rIns="0" bIns="0" rtlCol="0">
            <a:spAutoFit/>
          </a:bodyPr>
          <a:lstStyle/>
          <a:p>
            <a:r>
              <a:rPr lang="da-DK" sz="2200" dirty="0">
                <a:solidFill>
                  <a:schemeClr val="bg1"/>
                </a:solidFill>
                <a:latin typeface="Quicksand" panose="020B0604020202020204"/>
              </a:rPr>
              <a:t>I indleder mødet med at reflektere over det aktuelle engagement i arbejdet med </a:t>
            </a:r>
            <a:r>
              <a:rPr lang="da-DK" sz="2400" dirty="0">
                <a:solidFill>
                  <a:schemeClr val="bg1"/>
                </a:solidFill>
                <a:latin typeface="Quicksand" panose="020B0604020202020204"/>
              </a:rPr>
              <a:t>at skabe læringsmiljøer med  deltagelsesmuligheder for alle elever på skolen</a:t>
            </a:r>
            <a:r>
              <a:rPr lang="da-DK" sz="2200" dirty="0">
                <a:solidFill>
                  <a:schemeClr val="bg1"/>
                </a:solidFill>
                <a:latin typeface="Quicksand" panose="020B0604020202020204"/>
              </a:rPr>
              <a:t>. I skal dele jeres her og nu-fornemmelser og -oplevelser af både jeres engagement og motivation i ledelsesgruppen og blandt det pædagogiske personale. Formålet er, at I får et fælles udgangspunkt at tale ud fra i de efterfølgende øvelser. Samtidig skal øvelsen give anledning til refleksion over, hvordan udviklingen af praksis skrider fremad, samt hvilke forhold der kan drive eller udfordre engagementet – for ledelsen såvel som for pædagogisk personale.  </a:t>
            </a:r>
          </a:p>
          <a:p>
            <a:pPr algn="ctr"/>
            <a:r>
              <a:rPr lang="da-DK" sz="2200" b="1" dirty="0">
                <a:solidFill>
                  <a:schemeClr val="tx1"/>
                </a:solidFill>
                <a:latin typeface="+mj-lt"/>
              </a:rPr>
              <a:t> </a:t>
            </a: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Ø</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velsen giver samtidig Rambøll indblik i, hvad I oplever giver energi og – omvendt – mindsker engagementet og motivationen for at arbejde me</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d </a:t>
            </a:r>
            <a:r>
              <a:rPr lang="da-DK" sz="2400" dirty="0">
                <a:solidFill>
                  <a:schemeClr val="bg1"/>
                </a:solidFill>
                <a:latin typeface="Quicksand" panose="020B0604020202020204"/>
              </a:rPr>
              <a:t>at skabe læringsmiljøer med  deltagelsesmuligheder for alle elever.</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 </a:t>
            </a:r>
          </a:p>
          <a:p>
            <a:pPr algn="just">
              <a:lnSpc>
                <a:spcPct val="107000"/>
              </a:lnSpc>
              <a:spcAft>
                <a:spcPts val="800"/>
              </a:spcAft>
            </a:pPr>
            <a:endPar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Følg processen, som fremgår på planchen og vær opmærksomme på den afsatte tid</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a:t>
            </a:r>
            <a:r>
              <a:rPr lang="da-DK" sz="2200" dirty="0">
                <a:solidFill>
                  <a:schemeClr val="bg1"/>
                </a:solidFill>
                <a:latin typeface="Quicksand" panose="020B0604020202020204"/>
              </a:rPr>
              <a:t> Brug højst fem minutter per spørgsmål. </a:t>
            </a:r>
          </a:p>
        </p:txBody>
      </p:sp>
    </p:spTree>
    <p:extLst>
      <p:ext uri="{BB962C8B-B14F-4D97-AF65-F5344CB8AC3E}">
        <p14:creationId xmlns:p14="http://schemas.microsoft.com/office/powerpoint/2010/main" val="415960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AC6ABA7-8B3B-4CF6-A8EA-CF36124E8AEC}"/>
              </a:ext>
            </a:extLst>
          </p:cNvPr>
          <p:cNvSpPr/>
          <p:nvPr/>
        </p:nvSpPr>
        <p:spPr>
          <a:xfrm>
            <a:off x="79513" y="69574"/>
            <a:ext cx="12014951" cy="66969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2" name="Rectangle 11">
            <a:extLst>
              <a:ext uri="{FF2B5EF4-FFF2-40B4-BE49-F238E27FC236}">
                <a16:creationId xmlns:a16="http://schemas.microsoft.com/office/drawing/2014/main" id="{83CB652C-FCC1-4BD7-9AB3-30D012FF79CC}"/>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3"/>
          </a:solidFill>
          <a:ln>
            <a:solidFill>
              <a:schemeClr val="accent3"/>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spindelvævet</a:t>
            </a:r>
          </a:p>
        </p:txBody>
      </p:sp>
      <p:sp>
        <p:nvSpPr>
          <p:cNvPr id="13" name="Rectangle 12">
            <a:extLst>
              <a:ext uri="{FF2B5EF4-FFF2-40B4-BE49-F238E27FC236}">
                <a16:creationId xmlns:a16="http://schemas.microsoft.com/office/drawing/2014/main" id="{F2660E97-79A9-42C3-9E5A-BC4D7F73538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a:solidFill>
                  <a:schemeClr val="tx1"/>
                </a:solidFill>
                <a:latin typeface="Quicksand" panose="020B0604020202020204"/>
              </a:rPr>
              <a:t>TIDSANGIVELSE:</a:t>
            </a:r>
            <a:r>
              <a:rPr lang="da-DK" sz="1600">
                <a:solidFill>
                  <a:schemeClr val="tx1"/>
                </a:solidFill>
                <a:latin typeface="Quicksand" panose="020B0604020202020204"/>
              </a:rPr>
              <a:t> 20-30 MIN.</a:t>
            </a:r>
          </a:p>
        </p:txBody>
      </p:sp>
      <p:sp>
        <p:nvSpPr>
          <p:cNvPr id="15" name="Rectangle 14">
            <a:extLst>
              <a:ext uri="{FF2B5EF4-FFF2-40B4-BE49-F238E27FC236}">
                <a16:creationId xmlns:a16="http://schemas.microsoft.com/office/drawing/2014/main" id="{2D608007-13EE-4457-9268-E23B912E6643}"/>
              </a:ext>
            </a:extLst>
          </p:cNvPr>
          <p:cNvSpPr/>
          <p:nvPr/>
        </p:nvSpPr>
        <p:spPr>
          <a:xfrm>
            <a:off x="238054" y="1099167"/>
            <a:ext cx="11715892" cy="54601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36000" rtlCol="0" anchor="t"/>
          <a:lstStyle/>
          <a:p>
            <a:endParaRPr lang="da-DK" sz="2200" noProof="0" dirty="0">
              <a:solidFill>
                <a:srgbClr val="000000"/>
              </a:solidFill>
              <a:highlight>
                <a:srgbClr val="FFFF00"/>
              </a:highlight>
              <a:latin typeface="Quicksand" panose="020B0604020202020204"/>
            </a:endParaRPr>
          </a:p>
        </p:txBody>
      </p:sp>
      <p:pic>
        <p:nvPicPr>
          <p:cNvPr id="16" name="Graphic 15" descr="Stopwatch 25% with solid fill">
            <a:extLst>
              <a:ext uri="{FF2B5EF4-FFF2-40B4-BE49-F238E27FC236}">
                <a16:creationId xmlns:a16="http://schemas.microsoft.com/office/drawing/2014/main" id="{830470EE-85C8-47BE-A0FF-4ABDF84A5A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555" y="234242"/>
            <a:ext cx="746642" cy="746642"/>
          </a:xfrm>
          <a:prstGeom prst="rect">
            <a:avLst/>
          </a:prstGeom>
        </p:spPr>
      </p:pic>
      <p:sp>
        <p:nvSpPr>
          <p:cNvPr id="19" name="Rectangle 18">
            <a:extLst>
              <a:ext uri="{FF2B5EF4-FFF2-40B4-BE49-F238E27FC236}">
                <a16:creationId xmlns:a16="http://schemas.microsoft.com/office/drawing/2014/main" id="{74ABEC2E-C82C-4177-8FB3-048C4A50E325}"/>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100" b="1">
                <a:solidFill>
                  <a:schemeClr val="tx1"/>
                </a:solidFill>
                <a:latin typeface="+mj-lt"/>
              </a:rPr>
              <a:t> </a:t>
            </a:r>
          </a:p>
          <a:p>
            <a:endParaRPr lang="da-DK" sz="900">
              <a:solidFill>
                <a:schemeClr val="tx1"/>
              </a:solidFill>
              <a:latin typeface="+mj-lt"/>
            </a:endParaRPr>
          </a:p>
        </p:txBody>
      </p:sp>
      <p:sp>
        <p:nvSpPr>
          <p:cNvPr id="3" name="TextBox 2">
            <a:extLst>
              <a:ext uri="{FF2B5EF4-FFF2-40B4-BE49-F238E27FC236}">
                <a16:creationId xmlns:a16="http://schemas.microsoft.com/office/drawing/2014/main" id="{B424AAB6-1233-43C9-A1DE-3113F745C2B4}"/>
              </a:ext>
            </a:extLst>
          </p:cNvPr>
          <p:cNvSpPr txBox="1"/>
          <p:nvPr/>
        </p:nvSpPr>
        <p:spPr>
          <a:xfrm>
            <a:off x="452761" y="1402672"/>
            <a:ext cx="11356229" cy="5139869"/>
          </a:xfrm>
          <a:prstGeom prst="rect">
            <a:avLst/>
          </a:prstGeom>
          <a:noFill/>
        </p:spPr>
        <p:txBody>
          <a:bodyPr wrap="square" lIns="0" tIns="0" rIns="0" bIns="0" rtlCol="0">
            <a:spAutoFit/>
          </a:bodyPr>
          <a:lstStyle/>
          <a:p>
            <a:r>
              <a:rPr lang="da-DK" sz="2200" dirty="0">
                <a:solidFill>
                  <a:schemeClr val="bg1"/>
                </a:solidFill>
                <a:latin typeface="Quicksand" panose="020B0604020202020204"/>
              </a:rPr>
              <a:t>Formålet med denne øvelse er, at </a:t>
            </a:r>
            <a:r>
              <a:rPr lang="da-DK" sz="2200" noProof="0" dirty="0">
                <a:solidFill>
                  <a:schemeClr val="bg1"/>
                </a:solidFill>
                <a:latin typeface="Quicksand" panose="020B0604020202020204"/>
              </a:rPr>
              <a:t>I får en fælles forståelse for og overblik over skolens forudsætninger for at udvikle </a:t>
            </a:r>
            <a:r>
              <a:rPr lang="da-DK" sz="2200" dirty="0">
                <a:solidFill>
                  <a:schemeClr val="bg1"/>
                </a:solidFill>
                <a:latin typeface="Quicksand" panose="020B0604020202020204"/>
              </a:rPr>
              <a:t>læringsmiljøer med  deltagelsesmuligheder for alle elever</a:t>
            </a:r>
            <a:r>
              <a:rPr lang="da-DK" sz="2200" noProof="0" dirty="0">
                <a:solidFill>
                  <a:schemeClr val="bg1"/>
                </a:solidFill>
                <a:latin typeface="Quicksand" panose="020B0604020202020204"/>
              </a:rPr>
              <a:t>. I skal drøfte </a:t>
            </a:r>
            <a:r>
              <a:rPr lang="da-DK" sz="2200" i="0" u="none" strike="noStrike" dirty="0">
                <a:solidFill>
                  <a:schemeClr val="bg1"/>
                </a:solidFill>
                <a:effectLst/>
                <a:latin typeface="Quicksand" panose="020B0604020202020204"/>
              </a:rPr>
              <a:t>fem forskellige parametre, der har betydning for udviklingsprocessen. </a:t>
            </a:r>
          </a:p>
          <a:p>
            <a:endParaRPr lang="da-DK" sz="2200" dirty="0">
              <a:solidFill>
                <a:schemeClr val="bg1"/>
              </a:solidFill>
              <a:latin typeface="Quicksand" panose="020B0604020202020204"/>
            </a:endParaRPr>
          </a:p>
          <a:p>
            <a:r>
              <a:rPr lang="da-DK" sz="2200" b="0" i="0" u="none" strike="noStrike" dirty="0">
                <a:solidFill>
                  <a:schemeClr val="bg1"/>
                </a:solidFill>
                <a:effectLst/>
                <a:latin typeface="Quicksand" panose="020B0604020202020204"/>
              </a:rPr>
              <a:t>Det skal give jer et udgangspunkt for at identificere et ‘bump på vejen’, som I ønsker at arbejde videre med i øvelse 3</a:t>
            </a:r>
            <a:r>
              <a:rPr lang="da-DK" sz="2200" dirty="0">
                <a:solidFill>
                  <a:schemeClr val="bg1"/>
                </a:solidFill>
                <a:latin typeface="Quicksand" panose="020B0604020202020204"/>
              </a:rPr>
              <a:t> samt </a:t>
            </a:r>
            <a:r>
              <a:rPr lang="da-DK" sz="2200" b="0" i="0" u="none" strike="noStrike" dirty="0">
                <a:solidFill>
                  <a:schemeClr val="bg1"/>
                </a:solidFill>
                <a:effectLst/>
                <a:latin typeface="Quicksand" panose="020B0604020202020204"/>
              </a:rPr>
              <a:t>sætte mål og planlægge handlinger for det videre arbejde i øvelse 4. </a:t>
            </a:r>
          </a:p>
          <a:p>
            <a:endParaRPr lang="da-DK" sz="2200" dirty="0">
              <a:solidFill>
                <a:schemeClr val="bg1"/>
              </a:solidFill>
              <a:latin typeface="Quicksand" panose="020B0604020202020204"/>
            </a:endParaRPr>
          </a:p>
          <a:p>
            <a:r>
              <a:rPr lang="da-DK" sz="2200" dirty="0">
                <a:solidFill>
                  <a:schemeClr val="bg1"/>
                </a:solidFill>
                <a:latin typeface="Quicksand" panose="020B0604020202020204"/>
              </a:rPr>
              <a:t>Drøft de fem parametre et ad gangen og vurder sammen, hvor enige I er i udsagnet. </a:t>
            </a:r>
            <a:r>
              <a:rPr lang="da-DK" sz="2200" b="0" i="0" dirty="0">
                <a:solidFill>
                  <a:schemeClr val="bg1"/>
                </a:solidFill>
                <a:effectLst/>
                <a:latin typeface="Quicksand" panose="020B0604020202020204"/>
              </a:rPr>
              <a:t>​For hvert parameter skal I angive jeres svar med et tal fra 0 til 5, hvor 0 betyder ‘slet ikke’ og 5 betyder ‘i meget høj grad’. Det er vigtigt, at I ikk</a:t>
            </a:r>
            <a:r>
              <a:rPr lang="da-DK" sz="2200" dirty="0">
                <a:solidFill>
                  <a:schemeClr val="bg1"/>
                </a:solidFill>
                <a:latin typeface="Quicksand" panose="020B0604020202020204"/>
              </a:rPr>
              <a:t>e blot bliver enige om et tal, men også drøfter med hinanden, hvad der ligger til grund for jeres fælles vurdering. </a:t>
            </a:r>
            <a:r>
              <a:rPr lang="da-DK" sz="2200" b="0" i="0" dirty="0">
                <a:solidFill>
                  <a:schemeClr val="bg1"/>
                </a:solidFill>
                <a:effectLst/>
                <a:latin typeface="Quicksand" panose="020B0604020202020204"/>
              </a:rPr>
              <a:t>​</a:t>
            </a:r>
          </a:p>
          <a:p>
            <a:endParaRPr lang="da-DK" sz="2200" dirty="0">
              <a:solidFill>
                <a:schemeClr val="bg1"/>
              </a:solidFill>
              <a:latin typeface="Quicksand" panose="020B0604020202020204"/>
            </a:endParaRPr>
          </a:p>
          <a:p>
            <a:r>
              <a:rPr lang="da-DK" sz="2200" dirty="0">
                <a:solidFill>
                  <a:schemeClr val="bg1"/>
                </a:solidFill>
                <a:latin typeface="Quicksand" panose="020B0604020202020204"/>
              </a:rPr>
              <a:t>Marker på akserne </a:t>
            </a:r>
            <a:r>
              <a:rPr lang="da-DK" sz="2200" b="0" i="0" u="none" strike="noStrike" dirty="0">
                <a:solidFill>
                  <a:schemeClr val="bg1"/>
                </a:solidFill>
                <a:effectLst/>
                <a:latin typeface="Quicksand" panose="020B0604020202020204"/>
              </a:rPr>
              <a:t>– også gerne imellem to tal – </a:t>
            </a:r>
            <a:r>
              <a:rPr lang="da-DK" sz="2200" dirty="0">
                <a:solidFill>
                  <a:schemeClr val="bg1"/>
                </a:solidFill>
                <a:latin typeface="Quicksand" panose="020B0604020202020204"/>
              </a:rPr>
              <a:t>og tegn til sidst jeres spindelvæv.</a:t>
            </a:r>
            <a:endParaRPr lang="da-DK" sz="2200" b="0" i="0" dirty="0">
              <a:solidFill>
                <a:schemeClr val="bg1"/>
              </a:solidFill>
              <a:effectLst/>
              <a:latin typeface="Quicksand" panose="020B0604020202020204"/>
            </a:endParaRPr>
          </a:p>
          <a:p>
            <a:pPr algn="just" rtl="0" fontAlgn="base"/>
            <a:r>
              <a:rPr lang="da-DK" sz="2200" b="0" i="0" dirty="0">
                <a:solidFill>
                  <a:srgbClr val="000000"/>
                </a:solidFill>
                <a:effectLst/>
                <a:latin typeface="Quicksand" panose="020B0604020202020204"/>
              </a:rPr>
              <a:t>​</a:t>
            </a:r>
          </a:p>
          <a:p>
            <a:endParaRPr lang="da-DK" sz="2200" dirty="0"/>
          </a:p>
        </p:txBody>
      </p:sp>
    </p:spTree>
    <p:extLst>
      <p:ext uri="{BB962C8B-B14F-4D97-AF65-F5344CB8AC3E}">
        <p14:creationId xmlns:p14="http://schemas.microsoft.com/office/powerpoint/2010/main" val="7308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extLst>
              <p:ext uri="{D42A27DB-BD31-4B8C-83A1-F6EECF244321}">
                <p14:modId xmlns:p14="http://schemas.microsoft.com/office/powerpoint/2010/main" val="280841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1D4D51-090A-4172-BF9E-D5EC5280D557}"/>
              </a:ext>
            </a:extLst>
          </p:cNvPr>
          <p:cNvSpPr>
            <a:spLocks noGrp="1"/>
          </p:cNvSpPr>
          <p:nvPr>
            <p:ph type="ctrTitle"/>
          </p:nvPr>
        </p:nvSpPr>
        <p:spPr/>
        <p:txBody>
          <a:bodyPr vert="horz"/>
          <a:lstStyle/>
          <a:p>
            <a:r>
              <a:rPr lang="da-DK" sz="6000">
                <a:latin typeface="Quicksand" panose="020B0604020202020204"/>
              </a:rPr>
              <a:t> </a:t>
            </a:r>
            <a:r>
              <a:rPr lang="da-DK" sz="1400">
                <a:solidFill>
                  <a:schemeClr val="bg1"/>
                </a:solidFill>
                <a:highlight>
                  <a:srgbClr val="FFFF00"/>
                </a:highlight>
                <a:latin typeface="Quicksand" panose="020B0604020202020204"/>
              </a:rPr>
              <a:t>Til øvelse 2:</a:t>
            </a:r>
            <a:br>
              <a:rPr lang="da-DK" sz="1400">
                <a:solidFill>
                  <a:schemeClr val="bg1"/>
                </a:solidFill>
                <a:highlight>
                  <a:srgbClr val="FFFF00"/>
                </a:highlight>
                <a:latin typeface="Quicksand" panose="020B0604020202020204"/>
              </a:rPr>
            </a:br>
            <a:endParaRPr lang="da-DK" sz="1400">
              <a:solidFill>
                <a:schemeClr val="bg1"/>
              </a:solidFill>
              <a:highlight>
                <a:srgbClr val="FFFF00"/>
              </a:highlight>
            </a:endParaRPr>
          </a:p>
        </p:txBody>
      </p:sp>
      <p:sp>
        <p:nvSpPr>
          <p:cNvPr id="14" name="Rectangle 13">
            <a:extLst>
              <a:ext uri="{FF2B5EF4-FFF2-40B4-BE49-F238E27FC236}">
                <a16:creationId xmlns:a16="http://schemas.microsoft.com/office/drawing/2014/main" id="{8ED29A8A-E43F-42B5-9022-A5F25D4B2C50}"/>
              </a:ext>
            </a:extLst>
          </p:cNvPr>
          <p:cNvSpPr/>
          <p:nvPr/>
        </p:nvSpPr>
        <p:spPr>
          <a:xfrm>
            <a:off x="79513" y="69574"/>
            <a:ext cx="12014951" cy="669698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5" name="Rectangle 14">
            <a:extLst>
              <a:ext uri="{FF2B5EF4-FFF2-40B4-BE49-F238E27FC236}">
                <a16:creationId xmlns:a16="http://schemas.microsoft.com/office/drawing/2014/main" id="{577696F5-F09F-42CA-AE94-20ECCF920431}"/>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4"/>
          </a:solidFill>
          <a:ln>
            <a:solidFill>
              <a:schemeClr val="accent4"/>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a:solidFill>
                  <a:schemeClr val="tx1"/>
                </a:solidFill>
                <a:latin typeface="Amatic SC" panose="00000500000000000000" pitchFamily="2" charset="-79"/>
                <a:cs typeface="Amatic SC" panose="00000500000000000000" pitchFamily="2" charset="-79"/>
              </a:rPr>
              <a:t>Guide til ‘bump på vejen’</a:t>
            </a:r>
          </a:p>
        </p:txBody>
      </p:sp>
      <p:sp>
        <p:nvSpPr>
          <p:cNvPr id="16" name="Rectangle 15">
            <a:extLst>
              <a:ext uri="{FF2B5EF4-FFF2-40B4-BE49-F238E27FC236}">
                <a16:creationId xmlns:a16="http://schemas.microsoft.com/office/drawing/2014/main" id="{3CF5F578-4936-4D01-8568-4D8438B13F4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20-30 MIN.</a:t>
            </a:r>
          </a:p>
        </p:txBody>
      </p:sp>
      <p:sp>
        <p:nvSpPr>
          <p:cNvPr id="18" name="Rectangle 17">
            <a:extLst>
              <a:ext uri="{FF2B5EF4-FFF2-40B4-BE49-F238E27FC236}">
                <a16:creationId xmlns:a16="http://schemas.microsoft.com/office/drawing/2014/main" id="{750BC3D5-1548-432D-B142-5D0460617389}"/>
              </a:ext>
            </a:extLst>
          </p:cNvPr>
          <p:cNvSpPr/>
          <p:nvPr/>
        </p:nvSpPr>
        <p:spPr>
          <a:xfrm>
            <a:off x="238054" y="1122363"/>
            <a:ext cx="11715892" cy="54723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2200" dirty="0">
                <a:solidFill>
                  <a:schemeClr val="bg1"/>
                </a:solidFill>
                <a:latin typeface="Quicksand" panose="020B0604020202020204"/>
              </a:rPr>
              <a:t>Formålet med denne øvelse er, at I får en fælles forståelse af en konkret og aktuel udfordring i arbejdet med at skabe læringsmiljøer med deltagelsesmuligheder for alle elever på skolen. </a:t>
            </a:r>
          </a:p>
          <a:p>
            <a:endParaRPr lang="da-DK" sz="2200" dirty="0">
              <a:solidFill>
                <a:schemeClr val="bg1"/>
              </a:solidFill>
              <a:latin typeface="Quicksand" panose="020B0604020202020204"/>
            </a:endParaRPr>
          </a:p>
          <a:p>
            <a:r>
              <a:rPr lang="da-DK" sz="2200" dirty="0">
                <a:solidFill>
                  <a:schemeClr val="bg1"/>
                </a:solidFill>
                <a:latin typeface="Quicksand" panose="020B0604020202020204"/>
              </a:rPr>
              <a:t>I  skal starte med at udvælge et ‘bump på vejen’. Bumpet kan fx være, at det er udfordrende at understøtte det enkelte teams arbejde med at skabe læringsmiljøer med deltagelsesmuligheder for alle, at skabe de organisatoriske rammer for udvikling af skolens praksis eller noget helt tredje. Vi anbefaler, at I anvender drøftelserne fra arbejdet med spindelvævet (øvelse 2) til at udvælge et bump på vejen. Det vigtigste er dog, at I vælger en udfordring, som kalder på, at I som ledergruppe gør noget andet eller mere. Når I har valgt en udfordring, skal I beskrive den i stikord på planchen under overskriften ”1. Bump på vejen”. </a:t>
            </a:r>
          </a:p>
          <a:p>
            <a:endParaRPr lang="da-DK" sz="2200" dirty="0">
              <a:solidFill>
                <a:schemeClr val="bg1"/>
              </a:solidFill>
              <a:latin typeface="Quicksand" panose="020B0604020202020204"/>
            </a:endParaRPr>
          </a:p>
          <a:p>
            <a:r>
              <a:rPr lang="da-DK" sz="2200" dirty="0">
                <a:solidFill>
                  <a:schemeClr val="bg1"/>
                </a:solidFill>
                <a:latin typeface="Quicksand" panose="020B0604020202020204"/>
              </a:rPr>
              <a:t>Dernæst skal I udfolde udfordringen ved at drøfte, hvilke årsager der kan være til, at udfordringen opstår, hvordan udfordringen kan overkommes, og hvad I har lært af udfordringen. Som opsummering skal I notere stikord fra jeres drøftelser på planchen. Følg processen, som fremgår af planchen, og vær opmærksomme på tiden.</a:t>
            </a:r>
          </a:p>
        </p:txBody>
      </p:sp>
      <p:pic>
        <p:nvPicPr>
          <p:cNvPr id="19" name="Graphic 18" descr="Stopwatch 25% with solid fill">
            <a:extLst>
              <a:ext uri="{FF2B5EF4-FFF2-40B4-BE49-F238E27FC236}">
                <a16:creationId xmlns:a16="http://schemas.microsoft.com/office/drawing/2014/main" id="{7B5F9693-8C06-49EA-BE01-401E8A2AAB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Tree>
    <p:extLst>
      <p:ext uri="{BB962C8B-B14F-4D97-AF65-F5344CB8AC3E}">
        <p14:creationId xmlns:p14="http://schemas.microsoft.com/office/powerpoint/2010/main" val="239750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extLst>
              <p:ext uri="{D42A27DB-BD31-4B8C-83A1-F6EECF244321}">
                <p14:modId xmlns:p14="http://schemas.microsoft.com/office/powerpoint/2010/main" val="3918964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1D4D51-090A-4172-BF9E-D5EC5280D557}"/>
              </a:ext>
            </a:extLst>
          </p:cNvPr>
          <p:cNvSpPr>
            <a:spLocks noGrp="1"/>
          </p:cNvSpPr>
          <p:nvPr>
            <p:ph type="ctrTitle"/>
          </p:nvPr>
        </p:nvSpPr>
        <p:spPr/>
        <p:txBody>
          <a:bodyPr vert="horz"/>
          <a:lstStyle/>
          <a:p>
            <a:r>
              <a:rPr lang="da-DK" sz="6000">
                <a:latin typeface="Quicksand" panose="020B0604020202020204"/>
              </a:rPr>
              <a:t> </a:t>
            </a:r>
            <a:r>
              <a:rPr lang="da-DK" sz="1400">
                <a:solidFill>
                  <a:schemeClr val="bg1"/>
                </a:solidFill>
                <a:latin typeface="Quicksand" panose="020B0604020202020204"/>
              </a:rPr>
              <a:t>Til øvelse 4:</a:t>
            </a:r>
            <a:br>
              <a:rPr lang="da-DK" sz="1400">
                <a:solidFill>
                  <a:schemeClr val="bg1"/>
                </a:solidFill>
                <a:latin typeface="Quicksand" panose="020B0604020202020204"/>
              </a:rPr>
            </a:br>
            <a:endParaRPr lang="da-DK" sz="1400">
              <a:solidFill>
                <a:schemeClr val="bg1"/>
              </a:solidFill>
            </a:endParaRPr>
          </a:p>
        </p:txBody>
      </p:sp>
      <p:sp>
        <p:nvSpPr>
          <p:cNvPr id="7" name="Rectangle 6">
            <a:extLst>
              <a:ext uri="{FF2B5EF4-FFF2-40B4-BE49-F238E27FC236}">
                <a16:creationId xmlns:a16="http://schemas.microsoft.com/office/drawing/2014/main" id="{ECC79B84-8B82-48CD-BEFE-6E663621F573}"/>
              </a:ext>
            </a:extLst>
          </p:cNvPr>
          <p:cNvSpPr/>
          <p:nvPr/>
        </p:nvSpPr>
        <p:spPr>
          <a:xfrm>
            <a:off x="79513" y="69574"/>
            <a:ext cx="12014951" cy="669698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8" name="Rectangle 7">
            <a:extLst>
              <a:ext uri="{FF2B5EF4-FFF2-40B4-BE49-F238E27FC236}">
                <a16:creationId xmlns:a16="http://schemas.microsoft.com/office/drawing/2014/main" id="{F618BC5C-2FCF-4107-BE1E-815A09C1FD4A}"/>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1"/>
          </a:solidFill>
          <a:ln>
            <a:solidFill>
              <a:schemeClr val="accent1"/>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a:solidFill>
                  <a:schemeClr val="tx1"/>
                </a:solidFill>
                <a:latin typeface="Amatic SC" panose="00000500000000000000" pitchFamily="2" charset="-79"/>
                <a:cs typeface="Amatic SC" panose="00000500000000000000" pitchFamily="2" charset="-79"/>
              </a:rPr>
              <a:t>Guide til ‘den videre vej’</a:t>
            </a:r>
          </a:p>
        </p:txBody>
      </p:sp>
      <p:sp>
        <p:nvSpPr>
          <p:cNvPr id="9" name="Rectangle 8">
            <a:extLst>
              <a:ext uri="{FF2B5EF4-FFF2-40B4-BE49-F238E27FC236}">
                <a16:creationId xmlns:a16="http://schemas.microsoft.com/office/drawing/2014/main" id="{A69276CC-2E53-4386-8D10-A6337C3BD3D5}"/>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10-15 MIN.</a:t>
            </a:r>
          </a:p>
        </p:txBody>
      </p:sp>
      <p:sp>
        <p:nvSpPr>
          <p:cNvPr id="11" name="Rectangle 10">
            <a:extLst>
              <a:ext uri="{FF2B5EF4-FFF2-40B4-BE49-F238E27FC236}">
                <a16:creationId xmlns:a16="http://schemas.microsoft.com/office/drawing/2014/main" id="{CA18A83A-845C-45D6-9535-C395B3E27696}"/>
              </a:ext>
            </a:extLst>
          </p:cNvPr>
          <p:cNvSpPr/>
          <p:nvPr/>
        </p:nvSpPr>
        <p:spPr>
          <a:xfrm>
            <a:off x="238054" y="1099167"/>
            <a:ext cx="11715892" cy="54601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pic>
        <p:nvPicPr>
          <p:cNvPr id="12" name="Graphic 11" descr="Stopwatch 25% with solid fill">
            <a:extLst>
              <a:ext uri="{FF2B5EF4-FFF2-40B4-BE49-F238E27FC236}">
                <a16:creationId xmlns:a16="http://schemas.microsoft.com/office/drawing/2014/main" id="{633EBDAC-DCB1-4D07-A4CD-2B3D7A1386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
        <p:nvSpPr>
          <p:cNvPr id="35" name="Rectangle 34">
            <a:extLst>
              <a:ext uri="{FF2B5EF4-FFF2-40B4-BE49-F238E27FC236}">
                <a16:creationId xmlns:a16="http://schemas.microsoft.com/office/drawing/2014/main" id="{B7E5F139-8CC2-4F86-B5F6-C156AD2C0430}"/>
              </a:ext>
            </a:extLst>
          </p:cNvPr>
          <p:cNvSpPr/>
          <p:nvPr/>
        </p:nvSpPr>
        <p:spPr>
          <a:xfrm>
            <a:off x="353962" y="1277205"/>
            <a:ext cx="11599984" cy="4943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800100" lvl="1" indent="-342900">
              <a:buFont typeface="Courier New" panose="02070309020205020404" pitchFamily="49" charset="0"/>
              <a:buChar char="o"/>
            </a:pPr>
            <a:endParaRPr lang="da-DK" sz="2200">
              <a:solidFill>
                <a:schemeClr val="bg1"/>
              </a:solidFill>
              <a:latin typeface="Quicksand" panose="020B0604020202020204"/>
              <a:cs typeface="Times New Roman" panose="02020603050405020304" pitchFamily="18" charset="0"/>
            </a:endParaRPr>
          </a:p>
        </p:txBody>
      </p:sp>
      <p:sp>
        <p:nvSpPr>
          <p:cNvPr id="10" name="Rectangle 9">
            <a:extLst>
              <a:ext uri="{FF2B5EF4-FFF2-40B4-BE49-F238E27FC236}">
                <a16:creationId xmlns:a16="http://schemas.microsoft.com/office/drawing/2014/main" id="{0E3BF0B4-7E4D-4F71-8631-A06EB2FBFBF2}"/>
              </a:ext>
            </a:extLst>
          </p:cNvPr>
          <p:cNvSpPr/>
          <p:nvPr/>
        </p:nvSpPr>
        <p:spPr>
          <a:xfrm>
            <a:off x="353962" y="1277205"/>
            <a:ext cx="11320967" cy="4943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Til sidst skal I se fremad og optegne den videre vej for arbejdet med</a:t>
            </a:r>
            <a:r>
              <a:rPr lang="da-DK" sz="2200" dirty="0">
                <a:solidFill>
                  <a:schemeClr val="bg1"/>
                </a:solidFill>
                <a:latin typeface="Quicksand" panose="020B0604020202020204"/>
              </a:rPr>
              <a:t> at skabe læringsmiljøer med deltagelsesmuligheder for alle elever på skolen</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Formålet er at give jer mulighed for at identificere to fokusområder, sætte konkrete mål og planlægge handlinger for det videre arbejde med afsæt i fire sætninger:</a:t>
            </a:r>
            <a:endPar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Mikromål: ”Destinationen er…”</a:t>
            </a:r>
          </a:p>
          <a:p>
            <a:pPr marL="800100" lvl="1" indent="-342900">
              <a:buFont typeface="Courier New" panose="02070309020205020404" pitchFamily="49" charset="0"/>
              <a:buChar char="o"/>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Handling, der skal få jer tættere på målet: ”Motoren er…”</a:t>
            </a:r>
          </a:p>
          <a:p>
            <a:pPr marL="800100" lvl="1" indent="-342900">
              <a:buFont typeface="Courier New" panose="02070309020205020404" pitchFamily="49" charset="0"/>
              <a:buChar char="o"/>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Ansvarlig for at igangsætte handling: ”Chaufføren er…”</a:t>
            </a:r>
          </a:p>
          <a:p>
            <a:pPr marL="800100" lvl="1" indent="-342900">
              <a:buFont typeface="Courier New" panose="02070309020205020404" pitchFamily="49" charset="0"/>
              <a:buChar char="o"/>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Tidspunkt for opfølgning på handlinger og målsætning: ”Vi kører i pit…”</a:t>
            </a:r>
          </a:p>
          <a:p>
            <a:r>
              <a:rPr lang="da-DK" sz="2200" dirty="0">
                <a:solidFill>
                  <a:schemeClr val="bg1"/>
                </a:solidFill>
                <a:latin typeface="Quicksand" panose="020B0604020202020204"/>
                <a:ea typeface="Calibri" panose="020F0502020204030204" pitchFamily="34" charset="0"/>
                <a:cs typeface="Times New Roman" panose="02020603050405020304" pitchFamily="18" charset="0"/>
              </a:rPr>
              <a:t>Vær opmærksom på at formulere mikromål, som er realistiske at arbejde med inden for nogle måneder. Notér mål, handlinger, ansvarlige, og hvornår I kører i pit og følger op på målet på planchen. </a:t>
            </a:r>
          </a:p>
          <a:p>
            <a:endParaRPr lang="da-DK" sz="2200" dirty="0">
              <a:solidFill>
                <a:schemeClr val="bg1"/>
              </a:solidFill>
              <a:latin typeface="Quicksand" panose="020B0604020202020204"/>
              <a:cs typeface="Times New Roman" panose="02020603050405020304" pitchFamily="18" charset="0"/>
            </a:endParaRPr>
          </a:p>
          <a:p>
            <a:r>
              <a:rPr lang="da-DK" sz="2200" u="sng" dirty="0">
                <a:solidFill>
                  <a:schemeClr val="bg1"/>
                </a:solidFill>
                <a:latin typeface="Quicksand" panose="020B0604020202020204"/>
                <a:ea typeface="Calibri" panose="020F0502020204030204" pitchFamily="34" charset="0"/>
                <a:cs typeface="Times New Roman" panose="02020603050405020304" pitchFamily="18" charset="0"/>
              </a:rPr>
              <a:t>Hvis I allerede arbejder med udvalgte mikromål som led i et aktionslæringsforløb</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kan I </a:t>
            </a:r>
            <a:r>
              <a:rPr lang="da-DK" sz="2200" dirty="0" err="1">
                <a:solidFill>
                  <a:schemeClr val="bg1"/>
                </a:solidFill>
                <a:latin typeface="Quicksand" panose="020B0604020202020204"/>
                <a:ea typeface="Calibri" panose="020F0502020204030204" pitchFamily="34" charset="0"/>
                <a:cs typeface="Times New Roman" panose="02020603050405020304" pitchFamily="18" charset="0"/>
              </a:rPr>
              <a:t>i</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stedet tale om, hvordan refleksionerne på mødet kan kvalificere jeres eksisterende arbejde og om I eventuelt bør opstille nye mikromål. </a:t>
            </a:r>
            <a:endParaRPr lang="da-DK" sz="2200" dirty="0">
              <a:solidFill>
                <a:schemeClr val="bg1"/>
              </a:solidFill>
              <a:latin typeface="Quicksand" panose="020B0604020202020204"/>
              <a:cs typeface="Times New Roman" panose="02020603050405020304" pitchFamily="18" charset="0"/>
            </a:endParaRPr>
          </a:p>
        </p:txBody>
      </p:sp>
    </p:spTree>
    <p:extLst>
      <p:ext uri="{BB962C8B-B14F-4D97-AF65-F5344CB8AC3E}">
        <p14:creationId xmlns:p14="http://schemas.microsoft.com/office/powerpoint/2010/main" val="3289073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77BC3FC4C50540BF69EA95AABBEFE1" ma:contentTypeVersion="14" ma:contentTypeDescription="Opret et nyt dokument." ma:contentTypeScope="" ma:versionID="c6c04db3cacbd66f55ed2a3a9dd390b9">
  <xsd:schema xmlns:xsd="http://www.w3.org/2001/XMLSchema" xmlns:xs="http://www.w3.org/2001/XMLSchema" xmlns:p="http://schemas.microsoft.com/office/2006/metadata/properties" xmlns:ns2="1651cbcf-56d9-44f8-9145-fa4dc3f07b09" xmlns:ns3="e5e55e85-1091-41fc-8906-3ea787519063" targetNamespace="http://schemas.microsoft.com/office/2006/metadata/properties" ma:root="true" ma:fieldsID="650a471a64541f1270d50d609e87260c" ns2:_="" ns3:_="">
    <xsd:import namespace="1651cbcf-56d9-44f8-9145-fa4dc3f07b09"/>
    <xsd:import namespace="e5e55e85-1091-41fc-8906-3ea787519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1cbcf-56d9-44f8-9145-fa4dc3f07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6e115677-f02f-49e2-a07c-4177104e56d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e55e85-1091-41fc-8906-3ea7875190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2a555b-7205-4dc3-903a-178741c687e8}" ma:internalName="TaxCatchAll" ma:showField="CatchAllData" ma:web="e5e55e85-1091-41fc-8906-3ea78751906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5e55e85-1091-41fc-8906-3ea787519063">
      <UserInfo>
        <DisplayName>Mia Rytter Lund</DisplayName>
        <AccountId>11</AccountId>
        <AccountType/>
      </UserInfo>
      <UserInfo>
        <DisplayName>Nikolaj Godsk Vestergaard</DisplayName>
        <AccountId>17</AccountId>
        <AccountType/>
      </UserInfo>
    </SharedWithUsers>
    <lcf76f155ced4ddcb4097134ff3c332f xmlns="1651cbcf-56d9-44f8-9145-fa4dc3f07b09">
      <Terms xmlns="http://schemas.microsoft.com/office/infopath/2007/PartnerControls"/>
    </lcf76f155ced4ddcb4097134ff3c332f>
    <TaxCatchAll xmlns="e5e55e85-1091-41fc-8906-3ea787519063" xsi:nil="true"/>
  </documentManagement>
</p:properties>
</file>

<file path=customXml/itemProps1.xml><?xml version="1.0" encoding="utf-8"?>
<ds:datastoreItem xmlns:ds="http://schemas.openxmlformats.org/officeDocument/2006/customXml" ds:itemID="{35165B8E-3232-4B9C-A1A1-021409F30B31}"/>
</file>

<file path=customXml/itemProps2.xml><?xml version="1.0" encoding="utf-8"?>
<ds:datastoreItem xmlns:ds="http://schemas.openxmlformats.org/officeDocument/2006/customXml" ds:itemID="{1D153CFF-5C71-4AE1-8E1D-1F92B2B8ED15}">
  <ds:schemaRefs>
    <ds:schemaRef ds:uri="http://schemas.microsoft.com/sharepoint/v3/contenttype/forms"/>
  </ds:schemaRefs>
</ds:datastoreItem>
</file>

<file path=customXml/itemProps3.xml><?xml version="1.0" encoding="utf-8"?>
<ds:datastoreItem xmlns:ds="http://schemas.openxmlformats.org/officeDocument/2006/customXml" ds:itemID="{E9EFF8DE-3DB9-4F84-BF63-5977268658D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6001f91c-baf8-4b78-ad44-7f704f44ef8e"/>
    <ds:schemaRef ds:uri="2878c695-2e5f-4fdb-8928-c23a94bfc9ba"/>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1679</TotalTime>
  <Words>1760</Words>
  <Application>Microsoft Office PowerPoint</Application>
  <PresentationFormat>Widescreen</PresentationFormat>
  <Paragraphs>183</Paragraphs>
  <Slides>10</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Amatic SC</vt:lpstr>
      <vt:lpstr>Arial</vt:lpstr>
      <vt:lpstr>Courier New</vt:lpstr>
      <vt:lpstr>Quicksand</vt:lpstr>
      <vt:lpstr>Short Stack</vt:lpstr>
      <vt:lpstr>Verdana</vt:lpstr>
      <vt:lpstr>Blank</vt:lpstr>
      <vt:lpstr>1_Blank</vt:lpstr>
      <vt:lpstr>think-cell Slide</vt:lpstr>
      <vt:lpstr>Dialogværktøj til ledelsesteams Den mangfoldige folkeskole i Nordjylland</vt:lpstr>
      <vt:lpstr>PowerPoint Presentation</vt:lpstr>
      <vt:lpstr>PowerPoint Presentation</vt:lpstr>
      <vt:lpstr>PowerPoint Presentation</vt:lpstr>
      <vt:lpstr>PowerPoint Presentation</vt:lpstr>
      <vt:lpstr>PowerPoint Presentation</vt:lpstr>
      <vt:lpstr>PowerPoint Presentation</vt:lpstr>
      <vt:lpstr> Til øvelse 2: </vt:lpstr>
      <vt:lpstr> Til øvelse 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Mia Rytter Lund</cp:lastModifiedBy>
  <cp:revision>6</cp:revision>
  <cp:lastPrinted>2022-12-14T14:16:49Z</cp:lastPrinted>
  <dcterms:created xsi:type="dcterms:W3CDTF">2022-11-28T10:19:23Z</dcterms:created>
  <dcterms:modified xsi:type="dcterms:W3CDTF">2023-03-08T11:08:18Z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0x0101003777BC3FC4C50540BF69EA95AABBEFE1</vt:lpwstr>
  </property>
  <property fmtid="{D5CDD505-2E9C-101B-9397-08002B2CF9AE}" pid="10" name="MediaServiceImageTags">
    <vt:lpwstr/>
  </property>
</Properties>
</file>